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80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645" r:id="rId8"/>
    <p:sldId id="261" r:id="rId9"/>
    <p:sldId id="262" r:id="rId10"/>
    <p:sldId id="2147327577" r:id="rId11"/>
    <p:sldId id="5572" r:id="rId12"/>
    <p:sldId id="5532" r:id="rId13"/>
    <p:sldId id="5570" r:id="rId14"/>
    <p:sldId id="263" r:id="rId15"/>
    <p:sldId id="2147327600" r:id="rId16"/>
    <p:sldId id="2147327595" r:id="rId17"/>
    <p:sldId id="267" r:id="rId1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422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D07E15-C7A0-46ED-976C-CCC4BCF0897F}" type="doc">
      <dgm:prSet loTypeId="urn:microsoft.com/office/officeart/2005/8/layout/pyramid1" loCatId="pyramid" qsTypeId="urn:microsoft.com/office/officeart/2005/8/quickstyle/simple1#2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C7A4653F-4CAE-483F-995F-8841876FA17A}">
      <dgm:prSet phldrT="[Text]"/>
      <dgm:spPr/>
      <dgm:t>
        <a:bodyPr/>
        <a:lstStyle/>
        <a:p>
          <a:r>
            <a:rPr lang="en-US"/>
            <a:t>Federal Grants</a:t>
          </a:r>
        </a:p>
      </dgm:t>
    </dgm:pt>
    <dgm:pt modelId="{470D07B9-28B2-4BB5-99BD-1196729DC7BC}" type="parTrans" cxnId="{D899C9EF-D7AD-4D20-B69A-B9B629945816}">
      <dgm:prSet/>
      <dgm:spPr/>
      <dgm:t>
        <a:bodyPr/>
        <a:lstStyle/>
        <a:p>
          <a:endParaRPr lang="en-US"/>
        </a:p>
      </dgm:t>
    </dgm:pt>
    <dgm:pt modelId="{DE300A48-9F51-4680-9BDC-D7AF760A9F13}" type="sibTrans" cxnId="{D899C9EF-D7AD-4D20-B69A-B9B629945816}">
      <dgm:prSet/>
      <dgm:spPr/>
      <dgm:t>
        <a:bodyPr/>
        <a:lstStyle/>
        <a:p>
          <a:endParaRPr lang="en-US"/>
        </a:p>
      </dgm:t>
    </dgm:pt>
    <dgm:pt modelId="{6FE21592-6007-48D5-9725-16B0EE858155}">
      <dgm:prSet phldrT="[Text]"/>
      <dgm:spPr/>
      <dgm:t>
        <a:bodyPr/>
        <a:lstStyle/>
        <a:p>
          <a:r>
            <a:rPr lang="en-US"/>
            <a:t>Water Infrastructure Finance and Innovation Act (WIFIA) the State Revolving Fund (SRF)</a:t>
          </a:r>
        </a:p>
      </dgm:t>
    </dgm:pt>
    <dgm:pt modelId="{E8A0970C-83CA-488C-8359-E1F4B4BDF17A}" type="parTrans" cxnId="{598E9FC0-F68E-49CB-8005-23B4FE583F68}">
      <dgm:prSet/>
      <dgm:spPr/>
      <dgm:t>
        <a:bodyPr/>
        <a:lstStyle/>
        <a:p>
          <a:endParaRPr lang="en-US"/>
        </a:p>
      </dgm:t>
    </dgm:pt>
    <dgm:pt modelId="{C64E8AD0-CC44-49EA-8F2B-7F6EC9E89B7B}" type="sibTrans" cxnId="{598E9FC0-F68E-49CB-8005-23B4FE583F68}">
      <dgm:prSet/>
      <dgm:spPr/>
      <dgm:t>
        <a:bodyPr/>
        <a:lstStyle/>
        <a:p>
          <a:endParaRPr lang="en-US"/>
        </a:p>
      </dgm:t>
    </dgm:pt>
    <dgm:pt modelId="{AA68766E-C782-46AE-8E31-5F803AFD3054}">
      <dgm:prSet phldrT="[Text]"/>
      <dgm:spPr/>
      <dgm:t>
        <a:bodyPr/>
        <a:lstStyle/>
        <a:p>
          <a:r>
            <a:rPr lang="en-US"/>
            <a:t>Private Equity and Bonds</a:t>
          </a:r>
        </a:p>
      </dgm:t>
    </dgm:pt>
    <dgm:pt modelId="{19A2375A-1FE3-43CC-AAEF-CCC3DC19F544}" type="parTrans" cxnId="{89DB9A84-93DE-42D1-AE22-8D55375B8C1D}">
      <dgm:prSet/>
      <dgm:spPr/>
      <dgm:t>
        <a:bodyPr/>
        <a:lstStyle/>
        <a:p>
          <a:endParaRPr lang="en-US"/>
        </a:p>
      </dgm:t>
    </dgm:pt>
    <dgm:pt modelId="{C82646DF-5811-40C7-B163-8218F61D1D3F}" type="sibTrans" cxnId="{89DB9A84-93DE-42D1-AE22-8D55375B8C1D}">
      <dgm:prSet/>
      <dgm:spPr/>
      <dgm:t>
        <a:bodyPr/>
        <a:lstStyle/>
        <a:p>
          <a:endParaRPr lang="en-US"/>
        </a:p>
      </dgm:t>
    </dgm:pt>
    <dgm:pt modelId="{8C833C02-AA76-4474-B9EC-66969AA81AB8}">
      <dgm:prSet phldrT="[Text]" custT="1"/>
      <dgm:spPr/>
      <dgm:t>
        <a:bodyPr/>
        <a:lstStyle/>
        <a:p>
          <a:r>
            <a:rPr lang="en-US" sz="1800"/>
            <a:t>Philanthropy</a:t>
          </a:r>
        </a:p>
        <a:p>
          <a:endParaRPr lang="en-US" sz="1800"/>
        </a:p>
      </dgm:t>
    </dgm:pt>
    <dgm:pt modelId="{7CDC55A1-E308-4098-B7BB-CF58C8D617AE}" type="parTrans" cxnId="{641FEB60-58B1-4D94-9E24-EB68619F8B5E}">
      <dgm:prSet/>
      <dgm:spPr/>
      <dgm:t>
        <a:bodyPr/>
        <a:lstStyle/>
        <a:p>
          <a:endParaRPr lang="en-US"/>
        </a:p>
      </dgm:t>
    </dgm:pt>
    <dgm:pt modelId="{CB6C4F2D-181D-4383-B8F4-65B6A482ED89}" type="sibTrans" cxnId="{641FEB60-58B1-4D94-9E24-EB68619F8B5E}">
      <dgm:prSet/>
      <dgm:spPr/>
      <dgm:t>
        <a:bodyPr/>
        <a:lstStyle/>
        <a:p>
          <a:endParaRPr lang="en-US"/>
        </a:p>
      </dgm:t>
    </dgm:pt>
    <dgm:pt modelId="{D99334F0-5B32-444F-8A46-728EFCB7378E}">
      <dgm:prSet/>
      <dgm:spPr/>
      <dgm:t>
        <a:bodyPr/>
        <a:lstStyle/>
        <a:p>
          <a:r>
            <a:rPr lang="en-US"/>
            <a:t>State Grants</a:t>
          </a:r>
        </a:p>
      </dgm:t>
    </dgm:pt>
    <dgm:pt modelId="{BC480283-AF5B-46AF-80BE-C000BE0D00BE}" type="parTrans" cxnId="{EFF78E22-57B4-4309-ABCD-6C50F97B838B}">
      <dgm:prSet/>
      <dgm:spPr/>
      <dgm:t>
        <a:bodyPr/>
        <a:lstStyle/>
        <a:p>
          <a:endParaRPr lang="en-US"/>
        </a:p>
      </dgm:t>
    </dgm:pt>
    <dgm:pt modelId="{94C2DFB6-FE2A-4FDA-BE51-1CA228F1622A}" type="sibTrans" cxnId="{EFF78E22-57B4-4309-ABCD-6C50F97B838B}">
      <dgm:prSet/>
      <dgm:spPr/>
      <dgm:t>
        <a:bodyPr/>
        <a:lstStyle/>
        <a:p>
          <a:endParaRPr lang="en-US"/>
        </a:p>
      </dgm:t>
    </dgm:pt>
    <dgm:pt modelId="{88A530CA-E8E0-45A1-A03A-536562709823}" type="pres">
      <dgm:prSet presAssocID="{E2D07E15-C7A0-46ED-976C-CCC4BCF0897F}" presName="Name0" presStyleCnt="0">
        <dgm:presLayoutVars>
          <dgm:dir/>
          <dgm:animLvl val="lvl"/>
          <dgm:resizeHandles val="exact"/>
        </dgm:presLayoutVars>
      </dgm:prSet>
      <dgm:spPr/>
    </dgm:pt>
    <dgm:pt modelId="{2619DDFA-EB14-4DE1-8651-76F71497E372}" type="pres">
      <dgm:prSet presAssocID="{8C833C02-AA76-4474-B9EC-66969AA81AB8}" presName="Name8" presStyleCnt="0"/>
      <dgm:spPr/>
    </dgm:pt>
    <dgm:pt modelId="{BF53B20F-F432-452C-879A-9E1C795E492F}" type="pres">
      <dgm:prSet presAssocID="{8C833C02-AA76-4474-B9EC-66969AA81AB8}" presName="level" presStyleLbl="node1" presStyleIdx="0" presStyleCnt="5">
        <dgm:presLayoutVars>
          <dgm:chMax val="1"/>
          <dgm:bulletEnabled val="1"/>
        </dgm:presLayoutVars>
      </dgm:prSet>
      <dgm:spPr/>
    </dgm:pt>
    <dgm:pt modelId="{C32BFEC7-2E13-4A67-8BB9-5077BD0A79AD}" type="pres">
      <dgm:prSet presAssocID="{8C833C02-AA76-4474-B9EC-66969AA81AB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D7E2158-37C9-42AC-847E-47F68A8419CA}" type="pres">
      <dgm:prSet presAssocID="{AA68766E-C782-46AE-8E31-5F803AFD3054}" presName="Name8" presStyleCnt="0"/>
      <dgm:spPr/>
    </dgm:pt>
    <dgm:pt modelId="{8D6E2064-8E55-415E-AD82-35950E11EF21}" type="pres">
      <dgm:prSet presAssocID="{AA68766E-C782-46AE-8E31-5F803AFD3054}" presName="level" presStyleLbl="node1" presStyleIdx="1" presStyleCnt="5">
        <dgm:presLayoutVars>
          <dgm:chMax val="1"/>
          <dgm:bulletEnabled val="1"/>
        </dgm:presLayoutVars>
      </dgm:prSet>
      <dgm:spPr/>
    </dgm:pt>
    <dgm:pt modelId="{5E9B24F9-9E2E-4F4E-8989-0F9AD40E7F5C}" type="pres">
      <dgm:prSet presAssocID="{AA68766E-C782-46AE-8E31-5F803AFD3054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C930046-F5C1-43B5-8E94-0458BA50087A}" type="pres">
      <dgm:prSet presAssocID="{6FE21592-6007-48D5-9725-16B0EE858155}" presName="Name8" presStyleCnt="0"/>
      <dgm:spPr/>
    </dgm:pt>
    <dgm:pt modelId="{8B9E42C6-4451-4F8B-9E52-82CDBB1217E7}" type="pres">
      <dgm:prSet presAssocID="{6FE21592-6007-48D5-9725-16B0EE858155}" presName="level" presStyleLbl="node1" presStyleIdx="2" presStyleCnt="5">
        <dgm:presLayoutVars>
          <dgm:chMax val="1"/>
          <dgm:bulletEnabled val="1"/>
        </dgm:presLayoutVars>
      </dgm:prSet>
      <dgm:spPr/>
    </dgm:pt>
    <dgm:pt modelId="{8EC3B9DC-AACF-4906-878E-0B1832E25D9A}" type="pres">
      <dgm:prSet presAssocID="{6FE21592-6007-48D5-9725-16B0EE85815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A3B3819-0B84-48CC-ABDE-666A95F66718}" type="pres">
      <dgm:prSet presAssocID="{C7A4653F-4CAE-483F-995F-8841876FA17A}" presName="Name8" presStyleCnt="0"/>
      <dgm:spPr/>
    </dgm:pt>
    <dgm:pt modelId="{72F991D4-4E6B-4BF7-90D1-C1B4E3AA3246}" type="pres">
      <dgm:prSet presAssocID="{C7A4653F-4CAE-483F-995F-8841876FA17A}" presName="level" presStyleLbl="node1" presStyleIdx="3" presStyleCnt="5">
        <dgm:presLayoutVars>
          <dgm:chMax val="1"/>
          <dgm:bulletEnabled val="1"/>
        </dgm:presLayoutVars>
      </dgm:prSet>
      <dgm:spPr/>
    </dgm:pt>
    <dgm:pt modelId="{C810D973-640B-437F-A6B5-2BB18D60ECA8}" type="pres">
      <dgm:prSet presAssocID="{C7A4653F-4CAE-483F-995F-8841876FA17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2BD3065-AC83-4543-A281-52FB2761BFD9}" type="pres">
      <dgm:prSet presAssocID="{D99334F0-5B32-444F-8A46-728EFCB7378E}" presName="Name8" presStyleCnt="0"/>
      <dgm:spPr/>
    </dgm:pt>
    <dgm:pt modelId="{F079A9E7-4E5E-4AF4-94CE-CC1300C14EEB}" type="pres">
      <dgm:prSet presAssocID="{D99334F0-5B32-444F-8A46-728EFCB7378E}" presName="level" presStyleLbl="node1" presStyleIdx="4" presStyleCnt="5">
        <dgm:presLayoutVars>
          <dgm:chMax val="1"/>
          <dgm:bulletEnabled val="1"/>
        </dgm:presLayoutVars>
      </dgm:prSet>
      <dgm:spPr/>
    </dgm:pt>
    <dgm:pt modelId="{EACCF3D5-599B-4E12-9FF6-1A70E8D4EAE8}" type="pres">
      <dgm:prSet presAssocID="{D99334F0-5B32-444F-8A46-728EFCB7378E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1AA0A103-4AF7-4B7C-BE48-FC11101C7138}" type="presOf" srcId="{AA68766E-C782-46AE-8E31-5F803AFD3054}" destId="{8D6E2064-8E55-415E-AD82-35950E11EF21}" srcOrd="0" destOrd="0" presId="urn:microsoft.com/office/officeart/2005/8/layout/pyramid1"/>
    <dgm:cxn modelId="{EFF78E22-57B4-4309-ABCD-6C50F97B838B}" srcId="{E2D07E15-C7A0-46ED-976C-CCC4BCF0897F}" destId="{D99334F0-5B32-444F-8A46-728EFCB7378E}" srcOrd="4" destOrd="0" parTransId="{BC480283-AF5B-46AF-80BE-C000BE0D00BE}" sibTransId="{94C2DFB6-FE2A-4FDA-BE51-1CA228F1622A}"/>
    <dgm:cxn modelId="{DC5A7725-8CCD-47C4-92CE-941C75DFEE0A}" type="presOf" srcId="{8C833C02-AA76-4474-B9EC-66969AA81AB8}" destId="{BF53B20F-F432-452C-879A-9E1C795E492F}" srcOrd="0" destOrd="0" presId="urn:microsoft.com/office/officeart/2005/8/layout/pyramid1"/>
    <dgm:cxn modelId="{FD7C2C5E-6790-4738-A86B-57E201E70AD9}" type="presOf" srcId="{6FE21592-6007-48D5-9725-16B0EE858155}" destId="{8EC3B9DC-AACF-4906-878E-0B1832E25D9A}" srcOrd="1" destOrd="0" presId="urn:microsoft.com/office/officeart/2005/8/layout/pyramid1"/>
    <dgm:cxn modelId="{641FEB60-58B1-4D94-9E24-EB68619F8B5E}" srcId="{E2D07E15-C7A0-46ED-976C-CCC4BCF0897F}" destId="{8C833C02-AA76-4474-B9EC-66969AA81AB8}" srcOrd="0" destOrd="0" parTransId="{7CDC55A1-E308-4098-B7BB-CF58C8D617AE}" sibTransId="{CB6C4F2D-181D-4383-B8F4-65B6A482ED89}"/>
    <dgm:cxn modelId="{0FE13665-377D-4361-AC53-E05DD36A6EC6}" type="presOf" srcId="{6FE21592-6007-48D5-9725-16B0EE858155}" destId="{8B9E42C6-4451-4F8B-9E52-82CDBB1217E7}" srcOrd="0" destOrd="0" presId="urn:microsoft.com/office/officeart/2005/8/layout/pyramid1"/>
    <dgm:cxn modelId="{5450C755-6E9A-4DD6-99C4-818EE5165C11}" type="presOf" srcId="{E2D07E15-C7A0-46ED-976C-CCC4BCF0897F}" destId="{88A530CA-E8E0-45A1-A03A-536562709823}" srcOrd="0" destOrd="0" presId="urn:microsoft.com/office/officeart/2005/8/layout/pyramid1"/>
    <dgm:cxn modelId="{DCEDE57F-2570-479D-BCD9-EA948932E2C7}" type="presOf" srcId="{8C833C02-AA76-4474-B9EC-66969AA81AB8}" destId="{C32BFEC7-2E13-4A67-8BB9-5077BD0A79AD}" srcOrd="1" destOrd="0" presId="urn:microsoft.com/office/officeart/2005/8/layout/pyramid1"/>
    <dgm:cxn modelId="{89DB9A84-93DE-42D1-AE22-8D55375B8C1D}" srcId="{E2D07E15-C7A0-46ED-976C-CCC4BCF0897F}" destId="{AA68766E-C782-46AE-8E31-5F803AFD3054}" srcOrd="1" destOrd="0" parTransId="{19A2375A-1FE3-43CC-AAEF-CCC3DC19F544}" sibTransId="{C82646DF-5811-40C7-B163-8218F61D1D3F}"/>
    <dgm:cxn modelId="{3431948A-2ED8-4282-ABB1-3F922048C414}" type="presOf" srcId="{C7A4653F-4CAE-483F-995F-8841876FA17A}" destId="{72F991D4-4E6B-4BF7-90D1-C1B4E3AA3246}" srcOrd="0" destOrd="0" presId="urn:microsoft.com/office/officeart/2005/8/layout/pyramid1"/>
    <dgm:cxn modelId="{58FEC0B3-0D54-47F4-9B37-3EE148C36813}" type="presOf" srcId="{D99334F0-5B32-444F-8A46-728EFCB7378E}" destId="{F079A9E7-4E5E-4AF4-94CE-CC1300C14EEB}" srcOrd="0" destOrd="0" presId="urn:microsoft.com/office/officeart/2005/8/layout/pyramid1"/>
    <dgm:cxn modelId="{598E9FC0-F68E-49CB-8005-23B4FE583F68}" srcId="{E2D07E15-C7A0-46ED-976C-CCC4BCF0897F}" destId="{6FE21592-6007-48D5-9725-16B0EE858155}" srcOrd="2" destOrd="0" parTransId="{E8A0970C-83CA-488C-8359-E1F4B4BDF17A}" sibTransId="{C64E8AD0-CC44-49EA-8F2B-7F6EC9E89B7B}"/>
    <dgm:cxn modelId="{DB1B9BD7-9A5C-4B42-9AC0-2CED413D67AA}" type="presOf" srcId="{AA68766E-C782-46AE-8E31-5F803AFD3054}" destId="{5E9B24F9-9E2E-4F4E-8989-0F9AD40E7F5C}" srcOrd="1" destOrd="0" presId="urn:microsoft.com/office/officeart/2005/8/layout/pyramid1"/>
    <dgm:cxn modelId="{89FD04DC-8D8D-4045-B4D3-5D96062C00E1}" type="presOf" srcId="{C7A4653F-4CAE-483F-995F-8841876FA17A}" destId="{C810D973-640B-437F-A6B5-2BB18D60ECA8}" srcOrd="1" destOrd="0" presId="urn:microsoft.com/office/officeart/2005/8/layout/pyramid1"/>
    <dgm:cxn modelId="{EEF705EF-73F5-4C70-BC97-3B07B8E699D5}" type="presOf" srcId="{D99334F0-5B32-444F-8A46-728EFCB7378E}" destId="{EACCF3D5-599B-4E12-9FF6-1A70E8D4EAE8}" srcOrd="1" destOrd="0" presId="urn:microsoft.com/office/officeart/2005/8/layout/pyramid1"/>
    <dgm:cxn modelId="{D899C9EF-D7AD-4D20-B69A-B9B629945816}" srcId="{E2D07E15-C7A0-46ED-976C-CCC4BCF0897F}" destId="{C7A4653F-4CAE-483F-995F-8841876FA17A}" srcOrd="3" destOrd="0" parTransId="{470D07B9-28B2-4BB5-99BD-1196729DC7BC}" sibTransId="{DE300A48-9F51-4680-9BDC-D7AF760A9F13}"/>
    <dgm:cxn modelId="{6B0A97AF-5229-4DCC-AD31-07C420A3435F}" type="presParOf" srcId="{88A530CA-E8E0-45A1-A03A-536562709823}" destId="{2619DDFA-EB14-4DE1-8651-76F71497E372}" srcOrd="0" destOrd="0" presId="urn:microsoft.com/office/officeart/2005/8/layout/pyramid1"/>
    <dgm:cxn modelId="{3157D12A-F4AB-4703-A162-0E1F76B2A329}" type="presParOf" srcId="{2619DDFA-EB14-4DE1-8651-76F71497E372}" destId="{BF53B20F-F432-452C-879A-9E1C795E492F}" srcOrd="0" destOrd="0" presId="urn:microsoft.com/office/officeart/2005/8/layout/pyramid1"/>
    <dgm:cxn modelId="{DB38E1F9-6BA4-40B5-92CF-F892E1B55BFD}" type="presParOf" srcId="{2619DDFA-EB14-4DE1-8651-76F71497E372}" destId="{C32BFEC7-2E13-4A67-8BB9-5077BD0A79AD}" srcOrd="1" destOrd="0" presId="urn:microsoft.com/office/officeart/2005/8/layout/pyramid1"/>
    <dgm:cxn modelId="{B9F2D3E3-7F32-4195-8441-5FB6CA5AE9E9}" type="presParOf" srcId="{88A530CA-E8E0-45A1-A03A-536562709823}" destId="{8D7E2158-37C9-42AC-847E-47F68A8419CA}" srcOrd="1" destOrd="0" presId="urn:microsoft.com/office/officeart/2005/8/layout/pyramid1"/>
    <dgm:cxn modelId="{7C72A2DA-5BE3-49BD-85A9-2D46A19C1AAE}" type="presParOf" srcId="{8D7E2158-37C9-42AC-847E-47F68A8419CA}" destId="{8D6E2064-8E55-415E-AD82-35950E11EF21}" srcOrd="0" destOrd="0" presId="urn:microsoft.com/office/officeart/2005/8/layout/pyramid1"/>
    <dgm:cxn modelId="{52E818E1-01B1-4E48-BE94-69AEBC0AE9AD}" type="presParOf" srcId="{8D7E2158-37C9-42AC-847E-47F68A8419CA}" destId="{5E9B24F9-9E2E-4F4E-8989-0F9AD40E7F5C}" srcOrd="1" destOrd="0" presId="urn:microsoft.com/office/officeart/2005/8/layout/pyramid1"/>
    <dgm:cxn modelId="{87EE4DC7-0B97-48E6-B2B4-719CB8EB6BA1}" type="presParOf" srcId="{88A530CA-E8E0-45A1-A03A-536562709823}" destId="{2C930046-F5C1-43B5-8E94-0458BA50087A}" srcOrd="2" destOrd="0" presId="urn:microsoft.com/office/officeart/2005/8/layout/pyramid1"/>
    <dgm:cxn modelId="{5EB3CB40-FB2E-42E7-BB67-5BE50622C22F}" type="presParOf" srcId="{2C930046-F5C1-43B5-8E94-0458BA50087A}" destId="{8B9E42C6-4451-4F8B-9E52-82CDBB1217E7}" srcOrd="0" destOrd="0" presId="urn:microsoft.com/office/officeart/2005/8/layout/pyramid1"/>
    <dgm:cxn modelId="{E67248C5-80EB-4536-9CED-EAC0F6C3C11B}" type="presParOf" srcId="{2C930046-F5C1-43B5-8E94-0458BA50087A}" destId="{8EC3B9DC-AACF-4906-878E-0B1832E25D9A}" srcOrd="1" destOrd="0" presId="urn:microsoft.com/office/officeart/2005/8/layout/pyramid1"/>
    <dgm:cxn modelId="{4CA6647D-4681-47D7-839B-E96DA41F15C2}" type="presParOf" srcId="{88A530CA-E8E0-45A1-A03A-536562709823}" destId="{0A3B3819-0B84-48CC-ABDE-666A95F66718}" srcOrd="3" destOrd="0" presId="urn:microsoft.com/office/officeart/2005/8/layout/pyramid1"/>
    <dgm:cxn modelId="{F03E9A5B-1521-4ED7-AE17-B8DCB49E5633}" type="presParOf" srcId="{0A3B3819-0B84-48CC-ABDE-666A95F66718}" destId="{72F991D4-4E6B-4BF7-90D1-C1B4E3AA3246}" srcOrd="0" destOrd="0" presId="urn:microsoft.com/office/officeart/2005/8/layout/pyramid1"/>
    <dgm:cxn modelId="{E7A57FF9-9E92-4AB5-9482-18679EB927A2}" type="presParOf" srcId="{0A3B3819-0B84-48CC-ABDE-666A95F66718}" destId="{C810D973-640B-437F-A6B5-2BB18D60ECA8}" srcOrd="1" destOrd="0" presId="urn:microsoft.com/office/officeart/2005/8/layout/pyramid1"/>
    <dgm:cxn modelId="{A5AD2549-9955-4939-A6B5-075924F65805}" type="presParOf" srcId="{88A530CA-E8E0-45A1-A03A-536562709823}" destId="{C2BD3065-AC83-4543-A281-52FB2761BFD9}" srcOrd="4" destOrd="0" presId="urn:microsoft.com/office/officeart/2005/8/layout/pyramid1"/>
    <dgm:cxn modelId="{4FCB41CB-E5D9-437E-9F95-6D1F7E072EC9}" type="presParOf" srcId="{C2BD3065-AC83-4543-A281-52FB2761BFD9}" destId="{F079A9E7-4E5E-4AF4-94CE-CC1300C14EEB}" srcOrd="0" destOrd="0" presId="urn:microsoft.com/office/officeart/2005/8/layout/pyramid1"/>
    <dgm:cxn modelId="{B8350151-A72F-455D-8B59-CB4EAC9081B9}" type="presParOf" srcId="{C2BD3065-AC83-4543-A281-52FB2761BFD9}" destId="{EACCF3D5-599B-4E12-9FF6-1A70E8D4EAE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3B20F-F432-452C-879A-9E1C795E492F}">
      <dsp:nvSpPr>
        <dsp:cNvPr id="0" name=""/>
        <dsp:cNvSpPr/>
      </dsp:nvSpPr>
      <dsp:spPr>
        <a:xfrm>
          <a:off x="2703149" y="0"/>
          <a:ext cx="1351574" cy="836760"/>
        </a:xfrm>
        <a:prstGeom prst="trapezoid">
          <a:avLst>
            <a:gd name="adj" fmla="val 8076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Philanthropy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2703149" y="0"/>
        <a:ext cx="1351574" cy="836760"/>
      </dsp:txXfrm>
    </dsp:sp>
    <dsp:sp modelId="{8D6E2064-8E55-415E-AD82-35950E11EF21}">
      <dsp:nvSpPr>
        <dsp:cNvPr id="0" name=""/>
        <dsp:cNvSpPr/>
      </dsp:nvSpPr>
      <dsp:spPr>
        <a:xfrm>
          <a:off x="2027361" y="836760"/>
          <a:ext cx="2703149" cy="836760"/>
        </a:xfrm>
        <a:prstGeom prst="trapezoid">
          <a:avLst>
            <a:gd name="adj" fmla="val 80762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Private Equity and Bonds</a:t>
          </a:r>
        </a:p>
      </dsp:txBody>
      <dsp:txXfrm>
        <a:off x="2500413" y="836760"/>
        <a:ext cx="1757046" cy="836760"/>
      </dsp:txXfrm>
    </dsp:sp>
    <dsp:sp modelId="{8B9E42C6-4451-4F8B-9E52-82CDBB1217E7}">
      <dsp:nvSpPr>
        <dsp:cNvPr id="0" name=""/>
        <dsp:cNvSpPr/>
      </dsp:nvSpPr>
      <dsp:spPr>
        <a:xfrm>
          <a:off x="1351574" y="1673521"/>
          <a:ext cx="4054723" cy="836760"/>
        </a:xfrm>
        <a:prstGeom prst="trapezoid">
          <a:avLst>
            <a:gd name="adj" fmla="val 80762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Water Infrastructure Finance and Innovation Act (WIFIA) the State Revolving Fund (SRF)</a:t>
          </a:r>
        </a:p>
      </dsp:txBody>
      <dsp:txXfrm>
        <a:off x="2061151" y="1673521"/>
        <a:ext cx="2635570" cy="836760"/>
      </dsp:txXfrm>
    </dsp:sp>
    <dsp:sp modelId="{72F991D4-4E6B-4BF7-90D1-C1B4E3AA3246}">
      <dsp:nvSpPr>
        <dsp:cNvPr id="0" name=""/>
        <dsp:cNvSpPr/>
      </dsp:nvSpPr>
      <dsp:spPr>
        <a:xfrm>
          <a:off x="675787" y="2510281"/>
          <a:ext cx="5406298" cy="836760"/>
        </a:xfrm>
        <a:prstGeom prst="trapezoid">
          <a:avLst>
            <a:gd name="adj" fmla="val 80762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Federal Grants</a:t>
          </a:r>
        </a:p>
      </dsp:txBody>
      <dsp:txXfrm>
        <a:off x="1621889" y="2510281"/>
        <a:ext cx="3514093" cy="836760"/>
      </dsp:txXfrm>
    </dsp:sp>
    <dsp:sp modelId="{F079A9E7-4E5E-4AF4-94CE-CC1300C14EEB}">
      <dsp:nvSpPr>
        <dsp:cNvPr id="0" name=""/>
        <dsp:cNvSpPr/>
      </dsp:nvSpPr>
      <dsp:spPr>
        <a:xfrm>
          <a:off x="0" y="3347042"/>
          <a:ext cx="6757872" cy="836760"/>
        </a:xfrm>
        <a:prstGeom prst="trapezoid">
          <a:avLst>
            <a:gd name="adj" fmla="val 80762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State Grants</a:t>
          </a:r>
        </a:p>
      </dsp:txBody>
      <dsp:txXfrm>
        <a:off x="1182627" y="3347042"/>
        <a:ext cx="4392617" cy="836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2DFE7-9E2F-400C-B10F-4DA0FE29FDD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91DCC-53F5-45E1-BA62-A2309950F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7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Project area includes the hydrologic boundary of the Russian River.</a:t>
            </a:r>
          </a:p>
          <a:p>
            <a:pPr defTabSz="966612">
              <a:defRPr/>
            </a:pPr>
            <a:endParaRPr lang="en-US" dirty="0"/>
          </a:p>
          <a:p>
            <a:pPr defTabSz="966612">
              <a:defRPr/>
            </a:pPr>
            <a:r>
              <a:rPr lang="en-US" dirty="0"/>
              <a:t>Also includes “Plus” areas</a:t>
            </a:r>
          </a:p>
          <a:p>
            <a:pPr marL="171450" indent="-171450" defTabSz="966612">
              <a:buFont typeface="Arial" panose="020B0604020202020204" pitchFamily="34" charset="0"/>
              <a:buChar char="•"/>
              <a:defRPr/>
            </a:pPr>
            <a:r>
              <a:rPr lang="en-US" dirty="0"/>
              <a:t>Sonoma Waters service areas and the underlying aquifers</a:t>
            </a:r>
          </a:p>
          <a:p>
            <a:pPr marL="171450" indent="-171450" defTabSz="966612">
              <a:buFont typeface="Arial" panose="020B0604020202020204" pitchFamily="34" charset="0"/>
              <a:buChar char="•"/>
              <a:defRPr/>
            </a:pPr>
            <a:r>
              <a:rPr lang="en-US" dirty="0"/>
              <a:t>These areas are reliant on imports of Russian River water through Sonoma Water’s aqueduct</a:t>
            </a:r>
          </a:p>
          <a:p>
            <a:pPr marL="171450" indent="-171450" defTabSz="966612">
              <a:buFont typeface="Arial" panose="020B0604020202020204" pitchFamily="34" charset="0"/>
              <a:buChar char="•"/>
              <a:defRPr/>
            </a:pPr>
            <a:r>
              <a:rPr lang="en-US" dirty="0"/>
              <a:t>Therefore, it was important to include these regions for water supply and groundwater</a:t>
            </a:r>
          </a:p>
          <a:p>
            <a:pPr marL="171450" indent="-171450" defTabSz="966612"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35426C-CA4F-4579-8ACE-2CDAEC2AB0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6177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E5B800-0C52-4AD2-B21C-00BA57F675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0040" y="6217920"/>
            <a:ext cx="5031105" cy="0"/>
          </a:xfrm>
          <a:custGeom>
            <a:avLst/>
            <a:gdLst/>
            <a:ahLst/>
            <a:cxnLst/>
            <a:rect l="l" t="t" r="r" b="b"/>
            <a:pathLst>
              <a:path w="5031105">
                <a:moveTo>
                  <a:pt x="0" y="0"/>
                </a:moveTo>
                <a:lnTo>
                  <a:pt x="5030893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6987"/>
            <a:ext cx="182880" cy="631190"/>
          </a:xfrm>
          <a:custGeom>
            <a:avLst/>
            <a:gdLst/>
            <a:ahLst/>
            <a:cxnLst/>
            <a:rect l="l" t="t" r="r" b="b"/>
            <a:pathLst>
              <a:path w="182880" h="631190">
                <a:moveTo>
                  <a:pt x="0" y="631012"/>
                </a:moveTo>
                <a:lnTo>
                  <a:pt x="182880" y="631012"/>
                </a:lnTo>
                <a:lnTo>
                  <a:pt x="182880" y="0"/>
                </a:lnTo>
                <a:lnTo>
                  <a:pt x="0" y="0"/>
                </a:lnTo>
                <a:lnTo>
                  <a:pt x="0" y="631012"/>
                </a:lnTo>
                <a:close/>
              </a:path>
            </a:pathLst>
          </a:custGeom>
          <a:solidFill>
            <a:srgbClr val="5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82880" cy="4517390"/>
          </a:xfrm>
          <a:custGeom>
            <a:avLst/>
            <a:gdLst/>
            <a:ahLst/>
            <a:cxnLst/>
            <a:rect l="l" t="t" r="r" b="b"/>
            <a:pathLst>
              <a:path w="182880" h="4517390">
                <a:moveTo>
                  <a:pt x="0" y="4517059"/>
                </a:moveTo>
                <a:lnTo>
                  <a:pt x="182880" y="4517059"/>
                </a:lnTo>
                <a:lnTo>
                  <a:pt x="182880" y="0"/>
                </a:lnTo>
                <a:lnTo>
                  <a:pt x="0" y="0"/>
                </a:lnTo>
                <a:lnTo>
                  <a:pt x="0" y="4517059"/>
                </a:lnTo>
                <a:close/>
              </a:path>
            </a:pathLst>
          </a:custGeom>
          <a:solidFill>
            <a:srgbClr val="221E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4517059"/>
            <a:ext cx="182880" cy="1710055"/>
          </a:xfrm>
          <a:custGeom>
            <a:avLst/>
            <a:gdLst/>
            <a:ahLst/>
            <a:cxnLst/>
            <a:rect l="l" t="t" r="r" b="b"/>
            <a:pathLst>
              <a:path w="182880" h="1710054">
                <a:moveTo>
                  <a:pt x="182880" y="0"/>
                </a:moveTo>
                <a:lnTo>
                  <a:pt x="0" y="0"/>
                </a:lnTo>
                <a:lnTo>
                  <a:pt x="0" y="1709928"/>
                </a:lnTo>
                <a:lnTo>
                  <a:pt x="182880" y="1709928"/>
                </a:lnTo>
                <a:lnTo>
                  <a:pt x="182880" y="0"/>
                </a:lnTo>
                <a:close/>
              </a:path>
            </a:pathLst>
          </a:custGeom>
          <a:solidFill>
            <a:srgbClr val="097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722" y="6262255"/>
            <a:ext cx="2972117" cy="42458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0040" y="6217920"/>
            <a:ext cx="11521440" cy="0"/>
          </a:xfrm>
          <a:custGeom>
            <a:avLst/>
            <a:gdLst/>
            <a:ahLst/>
            <a:cxnLst/>
            <a:rect l="l" t="t" r="r" b="b"/>
            <a:pathLst>
              <a:path w="11521440">
                <a:moveTo>
                  <a:pt x="0" y="0"/>
                </a:moveTo>
                <a:lnTo>
                  <a:pt x="11521440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6987"/>
            <a:ext cx="182880" cy="631190"/>
          </a:xfrm>
          <a:custGeom>
            <a:avLst/>
            <a:gdLst/>
            <a:ahLst/>
            <a:cxnLst/>
            <a:rect l="l" t="t" r="r" b="b"/>
            <a:pathLst>
              <a:path w="182880" h="631190">
                <a:moveTo>
                  <a:pt x="0" y="631012"/>
                </a:moveTo>
                <a:lnTo>
                  <a:pt x="182880" y="631012"/>
                </a:lnTo>
                <a:lnTo>
                  <a:pt x="182880" y="0"/>
                </a:lnTo>
                <a:lnTo>
                  <a:pt x="0" y="0"/>
                </a:lnTo>
                <a:lnTo>
                  <a:pt x="0" y="631012"/>
                </a:lnTo>
                <a:close/>
              </a:path>
            </a:pathLst>
          </a:custGeom>
          <a:solidFill>
            <a:srgbClr val="5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82880" cy="4517390"/>
          </a:xfrm>
          <a:custGeom>
            <a:avLst/>
            <a:gdLst/>
            <a:ahLst/>
            <a:cxnLst/>
            <a:rect l="l" t="t" r="r" b="b"/>
            <a:pathLst>
              <a:path w="182880" h="4517390">
                <a:moveTo>
                  <a:pt x="0" y="4517059"/>
                </a:moveTo>
                <a:lnTo>
                  <a:pt x="182880" y="4517059"/>
                </a:lnTo>
                <a:lnTo>
                  <a:pt x="182880" y="0"/>
                </a:lnTo>
                <a:lnTo>
                  <a:pt x="0" y="0"/>
                </a:lnTo>
                <a:lnTo>
                  <a:pt x="0" y="4517059"/>
                </a:lnTo>
                <a:close/>
              </a:path>
            </a:pathLst>
          </a:custGeom>
          <a:solidFill>
            <a:srgbClr val="221E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4517059"/>
            <a:ext cx="182880" cy="1710055"/>
          </a:xfrm>
          <a:custGeom>
            <a:avLst/>
            <a:gdLst/>
            <a:ahLst/>
            <a:cxnLst/>
            <a:rect l="l" t="t" r="r" b="b"/>
            <a:pathLst>
              <a:path w="182880" h="1710054">
                <a:moveTo>
                  <a:pt x="182880" y="0"/>
                </a:moveTo>
                <a:lnTo>
                  <a:pt x="0" y="0"/>
                </a:lnTo>
                <a:lnTo>
                  <a:pt x="0" y="1709928"/>
                </a:lnTo>
                <a:lnTo>
                  <a:pt x="182880" y="1709928"/>
                </a:lnTo>
                <a:lnTo>
                  <a:pt x="182880" y="0"/>
                </a:lnTo>
                <a:close/>
              </a:path>
            </a:pathLst>
          </a:custGeom>
          <a:solidFill>
            <a:srgbClr val="097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722" y="6262255"/>
            <a:ext cx="2972117" cy="424586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8155" y="1295244"/>
            <a:ext cx="11860279" cy="494416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34322" y="4561840"/>
            <a:ext cx="2286427" cy="8383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0233-4E83-4DC3-B0FF-BDAF1A79C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title, 28pt bold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65AAE8-1348-4C39-A60F-D29A796686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11521440" cy="493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5378AA-48D0-49EA-BE9B-95BC597EFC4C}"/>
              </a:ext>
            </a:extLst>
          </p:cNvPr>
          <p:cNvCxnSpPr/>
          <p:nvPr userDrawn="1"/>
        </p:nvCxnSpPr>
        <p:spPr>
          <a:xfrm>
            <a:off x="320040" y="6217920"/>
            <a:ext cx="1152144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D51E53-C704-4648-A432-C3D579C368E5}"/>
              </a:ext>
            </a:extLst>
          </p:cNvPr>
          <p:cNvGrpSpPr/>
          <p:nvPr userDrawn="1"/>
        </p:nvGrpSpPr>
        <p:grpSpPr>
          <a:xfrm>
            <a:off x="0" y="-2"/>
            <a:ext cx="182880" cy="6858002"/>
            <a:chOff x="0" y="-2"/>
            <a:chExt cx="182880" cy="685800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DC94DF-CF22-48A4-BA0A-C4C38A013B84}"/>
                </a:ext>
              </a:extLst>
            </p:cNvPr>
            <p:cNvSpPr/>
            <p:nvPr userDrawn="1"/>
          </p:nvSpPr>
          <p:spPr>
            <a:xfrm>
              <a:off x="0" y="6210887"/>
              <a:ext cx="182880" cy="647113"/>
            </a:xfrm>
            <a:prstGeom prst="rect">
              <a:avLst/>
            </a:prstGeom>
            <a:solidFill>
              <a:srgbClr val="5AE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AFE780-91D7-411E-9616-15D5F7F95B48}"/>
                </a:ext>
              </a:extLst>
            </p:cNvPr>
            <p:cNvSpPr/>
            <p:nvPr userDrawn="1"/>
          </p:nvSpPr>
          <p:spPr>
            <a:xfrm>
              <a:off x="0" y="-2"/>
              <a:ext cx="182880" cy="4572000"/>
            </a:xfrm>
            <a:prstGeom prst="rect">
              <a:avLst/>
            </a:prstGeom>
            <a:solidFill>
              <a:srgbClr val="231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E3C64-85E4-4847-9D32-67A911A0EBFE}"/>
                </a:ext>
              </a:extLst>
            </p:cNvPr>
            <p:cNvSpPr/>
            <p:nvPr userDrawn="1"/>
          </p:nvSpPr>
          <p:spPr>
            <a:xfrm>
              <a:off x="0" y="4517053"/>
              <a:ext cx="182880" cy="1709928"/>
            </a:xfrm>
            <a:prstGeom prst="rect">
              <a:avLst/>
            </a:prstGeom>
            <a:solidFill>
              <a:srgbClr val="0A7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FD1B64D-A086-46DE-C631-B8953F4F7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3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D9DF-4F99-6ED8-FEB2-97AA697E7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DD7BD-0575-7BD8-7E14-4464DAC16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3DC0023-0082-66D9-84D7-C9175AFB9C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5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4093-0FD1-6C4C-B26A-D085AE62E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8D824-6E0E-36D9-8378-DF0BD5EA4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01AC8-CCE7-4850-430B-09E44A6F5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6967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EA85A-5C8D-1E03-0F87-FB59C6156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32605-8800-A437-2677-91A9027CC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A69B2-92B5-E560-E56F-9BA0F38A6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82B99F-C287-1F8E-19F3-3BFC162A1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692F2-0736-D1BD-2AE9-C2DDCBF58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800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83B7F-6E5D-7AFB-1E45-A248C884C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99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6535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80587-AE92-DF6A-F4F2-C316EE73A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D6AE-8303-34E6-6640-89CF46694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6FC22-3D09-BB97-9A64-0E44D2081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9884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0B05F-0A1A-3A41-2845-3BF6B9FCF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CD8F66-D798-940D-C294-4E6461EC9C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EE53-3428-BDA5-C2FE-9220694BA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0186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MAIN TITLE SLIDE fron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iver surrounded by trees and fog&#10;&#10;AI-generated content may be incorrect.">
            <a:extLst>
              <a:ext uri="{FF2B5EF4-FFF2-40B4-BE49-F238E27FC236}">
                <a16:creationId xmlns:a16="http://schemas.microsoft.com/office/drawing/2014/main" id="{07E82360-19F0-53C0-A7EE-56F4AE3267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1" y="-1266897"/>
            <a:ext cx="12235015" cy="81248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886B64-361B-1F0F-8FF7-53B55C812CA9}"/>
              </a:ext>
            </a:extLst>
          </p:cNvPr>
          <p:cNvSpPr/>
          <p:nvPr userDrawn="1"/>
        </p:nvSpPr>
        <p:spPr>
          <a:xfrm rot="10800000">
            <a:off x="-11212" y="166977"/>
            <a:ext cx="12266819" cy="58760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chemeClr val="tx1">
                  <a:alpha val="5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1997B0-0DCB-4B74-A4A7-B59C7CABADD7}"/>
              </a:ext>
            </a:extLst>
          </p:cNvPr>
          <p:cNvSpPr/>
          <p:nvPr userDrawn="1"/>
        </p:nvSpPr>
        <p:spPr>
          <a:xfrm rot="5400000">
            <a:off x="6432420" y="167756"/>
            <a:ext cx="256074" cy="11263085"/>
          </a:xfrm>
          <a:prstGeom prst="rect">
            <a:avLst/>
          </a:prstGeom>
          <a:solidFill>
            <a:srgbClr val="0A7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FC8042-85BA-4529-AC57-15AC48F290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6181" y="1220129"/>
            <a:ext cx="10209602" cy="2346967"/>
          </a:xfrm>
          <a:prstGeom prst="rect">
            <a:avLst/>
          </a:prstGeom>
          <a:noFill/>
        </p:spPr>
        <p:txBody>
          <a:bodyPr lIns="0" anchor="b"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title, 48pt bold.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9C0E1A4-AF59-4D13-BD8D-297D447D93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6182" y="3708065"/>
            <a:ext cx="10209601" cy="1025058"/>
          </a:xfrm>
          <a:prstGeom prst="rect">
            <a:avLst/>
          </a:prstGeom>
        </p:spPr>
        <p:txBody>
          <a:bodyPr lIns="0" anchor="b"/>
          <a:lstStyle>
            <a:lvl1pPr marL="0" indent="0">
              <a:buFontTx/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Other information, 28pt light bold.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E7B552-03AC-4CC4-AD5C-E9F23C6A9834}"/>
              </a:ext>
            </a:extLst>
          </p:cNvPr>
          <p:cNvSpPr/>
          <p:nvPr userDrawn="1"/>
        </p:nvSpPr>
        <p:spPr>
          <a:xfrm rot="16200000">
            <a:off x="6012511" y="-6012512"/>
            <a:ext cx="166977" cy="1219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pink gradient&#10;&#10;Description automatically generated">
            <a:extLst>
              <a:ext uri="{FF2B5EF4-FFF2-40B4-BE49-F238E27FC236}">
                <a16:creationId xmlns:a16="http://schemas.microsoft.com/office/drawing/2014/main" id="{15F8E4C8-A342-E019-925C-99123A8B21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3463"/>
            <a:ext cx="12223804" cy="197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41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0233-4E83-4DC3-B0FF-BDAF1A79C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title, 28pt bold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65AAE8-1348-4C39-A60F-D29A796686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11521440" cy="493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5378AA-48D0-49EA-BE9B-95BC597EFC4C}"/>
              </a:ext>
            </a:extLst>
          </p:cNvPr>
          <p:cNvCxnSpPr/>
          <p:nvPr userDrawn="1"/>
        </p:nvCxnSpPr>
        <p:spPr>
          <a:xfrm>
            <a:off x="320040" y="6217920"/>
            <a:ext cx="1152144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D51E53-C704-4648-A432-C3D579C368E5}"/>
              </a:ext>
            </a:extLst>
          </p:cNvPr>
          <p:cNvGrpSpPr/>
          <p:nvPr userDrawn="1"/>
        </p:nvGrpSpPr>
        <p:grpSpPr>
          <a:xfrm>
            <a:off x="0" y="-2"/>
            <a:ext cx="182880" cy="6858002"/>
            <a:chOff x="0" y="-2"/>
            <a:chExt cx="182880" cy="685800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DC94DF-CF22-48A4-BA0A-C4C38A013B84}"/>
                </a:ext>
              </a:extLst>
            </p:cNvPr>
            <p:cNvSpPr/>
            <p:nvPr userDrawn="1"/>
          </p:nvSpPr>
          <p:spPr>
            <a:xfrm>
              <a:off x="0" y="6210887"/>
              <a:ext cx="182880" cy="647113"/>
            </a:xfrm>
            <a:prstGeom prst="rect">
              <a:avLst/>
            </a:prstGeom>
            <a:solidFill>
              <a:srgbClr val="5AE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AFE780-91D7-411E-9616-15D5F7F95B48}"/>
                </a:ext>
              </a:extLst>
            </p:cNvPr>
            <p:cNvSpPr/>
            <p:nvPr userDrawn="1"/>
          </p:nvSpPr>
          <p:spPr>
            <a:xfrm>
              <a:off x="0" y="-2"/>
              <a:ext cx="182880" cy="4572000"/>
            </a:xfrm>
            <a:prstGeom prst="rect">
              <a:avLst/>
            </a:prstGeom>
            <a:solidFill>
              <a:srgbClr val="231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E3C64-85E4-4847-9D32-67A911A0EBFE}"/>
                </a:ext>
              </a:extLst>
            </p:cNvPr>
            <p:cNvSpPr/>
            <p:nvPr userDrawn="1"/>
          </p:nvSpPr>
          <p:spPr>
            <a:xfrm>
              <a:off x="0" y="4517053"/>
              <a:ext cx="182880" cy="1709928"/>
            </a:xfrm>
            <a:prstGeom prst="rect">
              <a:avLst/>
            </a:prstGeom>
            <a:solidFill>
              <a:srgbClr val="0A7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FD1B64D-A086-46DE-C631-B8953F4F7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38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C0C420-B2F0-0005-FE5D-A4FC6CF3BCBB}"/>
              </a:ext>
            </a:extLst>
          </p:cNvPr>
          <p:cNvSpPr/>
          <p:nvPr userDrawn="1"/>
        </p:nvSpPr>
        <p:spPr>
          <a:xfrm>
            <a:off x="0" y="6675120"/>
            <a:ext cx="11544249" cy="182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923D90-8C1F-7498-0BF7-1900A437E607}"/>
              </a:ext>
            </a:extLst>
          </p:cNvPr>
          <p:cNvSpPr/>
          <p:nvPr userDrawn="1"/>
        </p:nvSpPr>
        <p:spPr>
          <a:xfrm>
            <a:off x="11544249" y="6675120"/>
            <a:ext cx="647727" cy="182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18BF5A-6081-4F5C-A8EA-3AA851CB0F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8606" y="1288330"/>
            <a:ext cx="10574230" cy="1211865"/>
          </a:xfrm>
          <a:prstGeom prst="rect">
            <a:avLst/>
          </a:prstGeom>
          <a:noFill/>
        </p:spPr>
        <p:txBody>
          <a:bodyPr lIns="0" anchor="ctr" anchorCtr="0">
            <a:noAutofit/>
          </a:bodyPr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title, 32pt bold. 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463EE8F-B419-413A-9CB3-473E3013CD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6411" y="-1096212"/>
            <a:ext cx="11156425" cy="639300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Other information, 20pt light bold.</a:t>
            </a: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4BE2481E-4B2F-4F6E-BE18-E780E9E628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125689"/>
            <a:ext cx="12192000" cy="40865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en-AU" sz="2000"/>
              <a:t>Click icon to add picture.</a:t>
            </a:r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165A306-5A88-4287-EC67-3D589B8F7F42}"/>
              </a:ext>
            </a:extLst>
          </p:cNvPr>
          <p:cNvSpPr txBox="1">
            <a:spLocks/>
          </p:cNvSpPr>
          <p:nvPr userDrawn="1"/>
        </p:nvSpPr>
        <p:spPr>
          <a:xfrm>
            <a:off x="11706187" y="6675120"/>
            <a:ext cx="323851" cy="18288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B3E39EC-4BE2-4DEA-81C0-4ABC0AAB4AC0}" type="slidenum">
              <a:rPr lang="en-AU" sz="800" smtClean="0">
                <a:solidFill>
                  <a:schemeClr val="bg1"/>
                </a:solidFill>
                <a:latin typeface="Jacobs Chronos Cd" panose="020B0506030503030204" pitchFamily="34" charset="0"/>
                <a:cs typeface="Jacobs Chronos Cd" panose="020B0506030503030204" pitchFamily="34" charset="0"/>
              </a:rPr>
              <a:pPr algn="ctr"/>
              <a:t>‹#›</a:t>
            </a:fld>
            <a:endParaRPr lang="en-AU" sz="800">
              <a:solidFill>
                <a:schemeClr val="bg1"/>
              </a:solidFill>
              <a:latin typeface="Jacobs Chronos Cd" panose="020B0506030503030204" pitchFamily="34" charset="0"/>
              <a:cs typeface="Jacobs Chronos Cd" panose="020B0506030503030204" pitchFamily="34" charset="0"/>
            </a:endParaRPr>
          </a:p>
        </p:txBody>
      </p:sp>
      <p:pic>
        <p:nvPicPr>
          <p:cNvPr id="8" name="Picture 7" descr="A blue and pink gradient&#10;&#10;Description automatically generated">
            <a:extLst>
              <a:ext uri="{FF2B5EF4-FFF2-40B4-BE49-F238E27FC236}">
                <a16:creationId xmlns:a16="http://schemas.microsoft.com/office/drawing/2014/main" id="{19351744-B827-2055-2739-22B4C33F6C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92"/>
            <a:ext cx="12191976" cy="466845"/>
          </a:xfrm>
          <a:prstGeom prst="rect">
            <a:avLst/>
          </a:prstGeom>
        </p:spPr>
      </p:pic>
      <p:pic>
        <p:nvPicPr>
          <p:cNvPr id="7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65EA9C2-A202-9226-41C4-9308ADF2BB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37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18717-58B3-40FD-41DC-54CD88D95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39DE24-3215-8BBE-5345-7FE33B2E6D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B4E84-C397-7EFD-4719-50A87257E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C986-E7BC-4020-9C76-1BB12B1FB7F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B096B-A43C-35B0-3910-56849869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4E2AF-E8DE-AA98-1C1F-A6725EF76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1932-4790-44EA-9CC4-B96E4DEC2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00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Vertical Color Bar &amp; Kick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0233-4E83-4DC3-B0FF-BDAF1A79C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title, 28pt bold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DFC9E-1133-4011-BE9F-F92542AC3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0694A96-8A71-4000-801D-0C9FDF81A8E4}"/>
              </a:ext>
            </a:extLst>
          </p:cNvPr>
          <p:cNvGrpSpPr/>
          <p:nvPr userDrawn="1"/>
        </p:nvGrpSpPr>
        <p:grpSpPr>
          <a:xfrm>
            <a:off x="0" y="-2"/>
            <a:ext cx="182880" cy="6858002"/>
            <a:chOff x="0" y="-2"/>
            <a:chExt cx="182880" cy="685800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DC94DF-CF22-48A4-BA0A-C4C38A013B84}"/>
                </a:ext>
              </a:extLst>
            </p:cNvPr>
            <p:cNvSpPr/>
            <p:nvPr userDrawn="1"/>
          </p:nvSpPr>
          <p:spPr>
            <a:xfrm>
              <a:off x="0" y="6210887"/>
              <a:ext cx="182880" cy="6471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AFE780-91D7-411E-9616-15D5F7F95B48}"/>
                </a:ext>
              </a:extLst>
            </p:cNvPr>
            <p:cNvSpPr/>
            <p:nvPr userDrawn="1"/>
          </p:nvSpPr>
          <p:spPr>
            <a:xfrm>
              <a:off x="0" y="-2"/>
              <a:ext cx="182880" cy="45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E3C64-85E4-4847-9D32-67A911A0EBFE}"/>
                </a:ext>
              </a:extLst>
            </p:cNvPr>
            <p:cNvSpPr/>
            <p:nvPr userDrawn="1"/>
          </p:nvSpPr>
          <p:spPr>
            <a:xfrm>
              <a:off x="0" y="4517053"/>
              <a:ext cx="182880" cy="17099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0B8633C-F5EB-40C9-A9C8-27F7B5AD3A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11521440" cy="4935537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328EB251-D253-4303-907D-BC4F22165D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1714" y="6309361"/>
            <a:ext cx="9830446" cy="274320"/>
          </a:xfrm>
        </p:spPr>
        <p:txBody>
          <a:bodyPr anchor="ctr" anchorCtr="0"/>
          <a:lstStyle>
            <a:lvl1pPr marL="0" indent="0" algn="ctr">
              <a:buFontTx/>
              <a:buNone/>
              <a:defRPr b="1"/>
            </a:lvl1pPr>
          </a:lstStyle>
          <a:p>
            <a:pPr lvl="0"/>
            <a:r>
              <a:rPr lang="en-AU"/>
              <a:t>Insert kicker box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3906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D9DF-4F99-6ED8-FEB2-97AA697E7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DD7BD-0575-7BD8-7E14-4464DAC16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3DC0023-0082-66D9-84D7-C9175AFB9C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62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4093-0FD1-6C4C-B26A-D085AE62E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8D824-6E0E-36D9-8378-DF0BD5EA4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01AC8-CCE7-4850-430B-09E44A6F5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2323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EA85A-5C8D-1E03-0F87-FB59C6156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E32605-8800-A437-2677-91A9027CC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A69B2-92B5-E560-E56F-9BA0F38A65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82B99F-C287-1F8E-19F3-3BFC162A1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692F2-0736-D1BD-2AE9-C2DDCBF58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2800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83B7F-6E5D-7AFB-1E45-A248C884C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0021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54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80587-AE92-DF6A-F4F2-C316EE73A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D6AE-8303-34E6-6640-89CF46694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6FC22-3D09-BB97-9A64-0E44D2081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26636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0B05F-0A1A-3A41-2845-3BF6B9FCF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CD8F66-D798-940D-C294-4E6461EC9C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EE53-3428-BDA5-C2FE-9220694BA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3248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MAIN TITLE SLIDE frong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iver surrounded by trees and fog&#10;&#10;AI-generated content may be incorrect.">
            <a:extLst>
              <a:ext uri="{FF2B5EF4-FFF2-40B4-BE49-F238E27FC236}">
                <a16:creationId xmlns:a16="http://schemas.microsoft.com/office/drawing/2014/main" id="{07E82360-19F0-53C0-A7EE-56F4AE3267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1" y="-1266897"/>
            <a:ext cx="12235015" cy="81248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886B64-361B-1F0F-8FF7-53B55C812CA9}"/>
              </a:ext>
            </a:extLst>
          </p:cNvPr>
          <p:cNvSpPr/>
          <p:nvPr userDrawn="1"/>
        </p:nvSpPr>
        <p:spPr>
          <a:xfrm rot="10800000">
            <a:off x="-11212" y="166977"/>
            <a:ext cx="12266819" cy="587601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chemeClr val="tx1">
                  <a:alpha val="5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1997B0-0DCB-4B74-A4A7-B59C7CABADD7}"/>
              </a:ext>
            </a:extLst>
          </p:cNvPr>
          <p:cNvSpPr/>
          <p:nvPr userDrawn="1"/>
        </p:nvSpPr>
        <p:spPr>
          <a:xfrm rot="5400000">
            <a:off x="6432420" y="167756"/>
            <a:ext cx="256074" cy="11263085"/>
          </a:xfrm>
          <a:prstGeom prst="rect">
            <a:avLst/>
          </a:prstGeom>
          <a:solidFill>
            <a:srgbClr val="0A7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FC8042-85BA-4529-AC57-15AC48F290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56181" y="1220129"/>
            <a:ext cx="10209602" cy="2346967"/>
          </a:xfrm>
          <a:prstGeom prst="rect">
            <a:avLst/>
          </a:prstGeom>
          <a:noFill/>
        </p:spPr>
        <p:txBody>
          <a:bodyPr lIns="0" anchor="b">
            <a:no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title, 48pt bold.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9C0E1A4-AF59-4D13-BD8D-297D447D93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6182" y="3708065"/>
            <a:ext cx="10209601" cy="1025058"/>
          </a:xfrm>
          <a:prstGeom prst="rect">
            <a:avLst/>
          </a:prstGeom>
        </p:spPr>
        <p:txBody>
          <a:bodyPr lIns="0" anchor="b"/>
          <a:lstStyle>
            <a:lvl1pPr marL="0" indent="0">
              <a:buFontTx/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Other information, 28pt light bold.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E7B552-03AC-4CC4-AD5C-E9F23C6A9834}"/>
              </a:ext>
            </a:extLst>
          </p:cNvPr>
          <p:cNvSpPr/>
          <p:nvPr userDrawn="1"/>
        </p:nvSpPr>
        <p:spPr>
          <a:xfrm rot="16200000">
            <a:off x="6012511" y="-6012512"/>
            <a:ext cx="166977" cy="1219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pink gradient&#10;&#10;Description automatically generated">
            <a:extLst>
              <a:ext uri="{FF2B5EF4-FFF2-40B4-BE49-F238E27FC236}">
                <a16:creationId xmlns:a16="http://schemas.microsoft.com/office/drawing/2014/main" id="{15F8E4C8-A342-E019-925C-99123A8B21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3463"/>
            <a:ext cx="12223804" cy="197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14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0233-4E83-4DC3-B0FF-BDAF1A79C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title, 28pt bold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65AAE8-1348-4C39-A60F-D29A796686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11521440" cy="493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5378AA-48D0-49EA-BE9B-95BC597EFC4C}"/>
              </a:ext>
            </a:extLst>
          </p:cNvPr>
          <p:cNvCxnSpPr/>
          <p:nvPr userDrawn="1"/>
        </p:nvCxnSpPr>
        <p:spPr>
          <a:xfrm>
            <a:off x="320040" y="6217920"/>
            <a:ext cx="1152144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ED51E53-C704-4648-A432-C3D579C368E5}"/>
              </a:ext>
            </a:extLst>
          </p:cNvPr>
          <p:cNvGrpSpPr/>
          <p:nvPr userDrawn="1"/>
        </p:nvGrpSpPr>
        <p:grpSpPr>
          <a:xfrm>
            <a:off x="0" y="-2"/>
            <a:ext cx="182880" cy="6858002"/>
            <a:chOff x="0" y="-2"/>
            <a:chExt cx="182880" cy="685800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DC94DF-CF22-48A4-BA0A-C4C38A013B84}"/>
                </a:ext>
              </a:extLst>
            </p:cNvPr>
            <p:cNvSpPr/>
            <p:nvPr userDrawn="1"/>
          </p:nvSpPr>
          <p:spPr>
            <a:xfrm>
              <a:off x="0" y="6210887"/>
              <a:ext cx="182880" cy="647113"/>
            </a:xfrm>
            <a:prstGeom prst="rect">
              <a:avLst/>
            </a:prstGeom>
            <a:solidFill>
              <a:srgbClr val="5AE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AFE780-91D7-411E-9616-15D5F7F95B48}"/>
                </a:ext>
              </a:extLst>
            </p:cNvPr>
            <p:cNvSpPr/>
            <p:nvPr userDrawn="1"/>
          </p:nvSpPr>
          <p:spPr>
            <a:xfrm>
              <a:off x="0" y="-2"/>
              <a:ext cx="182880" cy="4572000"/>
            </a:xfrm>
            <a:prstGeom prst="rect">
              <a:avLst/>
            </a:prstGeom>
            <a:solidFill>
              <a:srgbClr val="231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E3C64-85E4-4847-9D32-67A911A0EBFE}"/>
                </a:ext>
              </a:extLst>
            </p:cNvPr>
            <p:cNvSpPr/>
            <p:nvPr userDrawn="1"/>
          </p:nvSpPr>
          <p:spPr>
            <a:xfrm>
              <a:off x="0" y="4517053"/>
              <a:ext cx="182880" cy="1709928"/>
            </a:xfrm>
            <a:prstGeom prst="rect">
              <a:avLst/>
            </a:prstGeom>
            <a:solidFill>
              <a:srgbClr val="0A7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FD1B64D-A086-46DE-C631-B8953F4F7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3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Vertical Col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0233-4E83-4DC3-B0FF-BDAF1A79C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title, 28pt bold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DFC9E-1133-4011-BE9F-F92542AC3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65AAE8-1348-4C39-A60F-D29A796686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11521440" cy="4935537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B5378AA-48D0-49EA-BE9B-95BC597EFC4C}"/>
              </a:ext>
            </a:extLst>
          </p:cNvPr>
          <p:cNvCxnSpPr/>
          <p:nvPr userDrawn="1"/>
        </p:nvCxnSpPr>
        <p:spPr>
          <a:xfrm>
            <a:off x="320040" y="6217920"/>
            <a:ext cx="1152144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80694A96-8A71-4000-801D-0C9FDF81A8E4}"/>
              </a:ext>
            </a:extLst>
          </p:cNvPr>
          <p:cNvGrpSpPr/>
          <p:nvPr userDrawn="1"/>
        </p:nvGrpSpPr>
        <p:grpSpPr>
          <a:xfrm>
            <a:off x="0" y="-2"/>
            <a:ext cx="182880" cy="6858002"/>
            <a:chOff x="0" y="-2"/>
            <a:chExt cx="182880" cy="685800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DC94DF-CF22-48A4-BA0A-C4C38A013B84}"/>
                </a:ext>
              </a:extLst>
            </p:cNvPr>
            <p:cNvSpPr/>
            <p:nvPr userDrawn="1"/>
          </p:nvSpPr>
          <p:spPr>
            <a:xfrm>
              <a:off x="0" y="6210887"/>
              <a:ext cx="182880" cy="6471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AFE780-91D7-411E-9616-15D5F7F95B48}"/>
                </a:ext>
              </a:extLst>
            </p:cNvPr>
            <p:cNvSpPr/>
            <p:nvPr userDrawn="1"/>
          </p:nvSpPr>
          <p:spPr>
            <a:xfrm>
              <a:off x="0" y="-2"/>
              <a:ext cx="182880" cy="45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E3C64-85E4-4847-9D32-67A911A0EBFE}"/>
                </a:ext>
              </a:extLst>
            </p:cNvPr>
            <p:cNvSpPr/>
            <p:nvPr userDrawn="1"/>
          </p:nvSpPr>
          <p:spPr>
            <a:xfrm>
              <a:off x="0" y="4517053"/>
              <a:ext cx="182880" cy="17099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8C2EF01-4654-B697-5FDB-7F8AD1A92D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240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Op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C0C420-B2F0-0005-FE5D-A4FC6CF3BCBB}"/>
              </a:ext>
            </a:extLst>
          </p:cNvPr>
          <p:cNvSpPr/>
          <p:nvPr userDrawn="1"/>
        </p:nvSpPr>
        <p:spPr>
          <a:xfrm>
            <a:off x="0" y="6675120"/>
            <a:ext cx="11544249" cy="182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923D90-8C1F-7498-0BF7-1900A437E607}"/>
              </a:ext>
            </a:extLst>
          </p:cNvPr>
          <p:cNvSpPr/>
          <p:nvPr userDrawn="1"/>
        </p:nvSpPr>
        <p:spPr>
          <a:xfrm>
            <a:off x="11544249" y="6675120"/>
            <a:ext cx="647727" cy="1828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18BF5A-6081-4F5C-A8EA-3AA851CB0F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8606" y="1288330"/>
            <a:ext cx="10574230" cy="1211865"/>
          </a:xfrm>
          <a:prstGeom prst="rect">
            <a:avLst/>
          </a:prstGeom>
          <a:noFill/>
        </p:spPr>
        <p:txBody>
          <a:bodyPr lIns="0" anchor="ctr" anchorCtr="0">
            <a:noAutofit/>
          </a:bodyPr>
          <a:lstStyle>
            <a:lvl1pPr algn="l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title, 32pt bold.  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463EE8F-B419-413A-9CB3-473E3013CD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6411" y="-1096212"/>
            <a:ext cx="11156425" cy="639300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AU"/>
              <a:t>Other information, 20pt light bold.</a:t>
            </a: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4BE2481E-4B2F-4F6E-BE18-E780E9E628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125689"/>
            <a:ext cx="12192000" cy="40865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r>
              <a:rPr lang="en-AU" sz="2000"/>
              <a:t>Click icon to add picture.</a:t>
            </a:r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165A306-5A88-4287-EC67-3D589B8F7F42}"/>
              </a:ext>
            </a:extLst>
          </p:cNvPr>
          <p:cNvSpPr txBox="1">
            <a:spLocks/>
          </p:cNvSpPr>
          <p:nvPr userDrawn="1"/>
        </p:nvSpPr>
        <p:spPr>
          <a:xfrm>
            <a:off x="11706187" y="6675120"/>
            <a:ext cx="323851" cy="182880"/>
          </a:xfrm>
          <a:prstGeom prst="rect">
            <a:avLst/>
          </a:prstGeom>
        </p:spPr>
        <p:txBody>
          <a:bodyPr lIns="0" tIns="0" rIns="0" bIns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B3E39EC-4BE2-4DEA-81C0-4ABC0AAB4AC0}" type="slidenum">
              <a:rPr lang="en-AU" sz="800" smtClean="0">
                <a:solidFill>
                  <a:schemeClr val="bg1"/>
                </a:solidFill>
                <a:latin typeface="Jacobs Chronos Cd" panose="020B0506030503030204" pitchFamily="34" charset="0"/>
                <a:cs typeface="Jacobs Chronos Cd" panose="020B0506030503030204" pitchFamily="34" charset="0"/>
              </a:rPr>
              <a:pPr algn="ctr"/>
              <a:t>‹#›</a:t>
            </a:fld>
            <a:endParaRPr lang="en-AU" sz="800">
              <a:solidFill>
                <a:schemeClr val="bg1"/>
              </a:solidFill>
              <a:latin typeface="Jacobs Chronos Cd" panose="020B0506030503030204" pitchFamily="34" charset="0"/>
              <a:cs typeface="Jacobs Chronos Cd" panose="020B0506030503030204" pitchFamily="34" charset="0"/>
            </a:endParaRPr>
          </a:p>
        </p:txBody>
      </p:sp>
      <p:pic>
        <p:nvPicPr>
          <p:cNvPr id="8" name="Picture 7" descr="A blue and pink gradient&#10;&#10;Description automatically generated">
            <a:extLst>
              <a:ext uri="{FF2B5EF4-FFF2-40B4-BE49-F238E27FC236}">
                <a16:creationId xmlns:a16="http://schemas.microsoft.com/office/drawing/2014/main" id="{19351744-B827-2055-2739-22B4C33F6C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92"/>
            <a:ext cx="12191976" cy="466845"/>
          </a:xfrm>
          <a:prstGeom prst="rect">
            <a:avLst/>
          </a:prstGeom>
        </p:spPr>
      </p:pic>
      <p:pic>
        <p:nvPicPr>
          <p:cNvPr id="7" name="drawing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65EA9C2-A202-9226-41C4-9308ADF2BB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22" y="6262255"/>
            <a:ext cx="2972118" cy="42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15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18717-58B3-40FD-41DC-54CD88D95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39DE24-3215-8BBE-5345-7FE33B2E6D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B4E84-C397-7EFD-4719-50A87257E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C986-E7BC-4020-9C76-1BB12B1FB7F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B096B-A43C-35B0-3910-56849869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4E2AF-E8DE-AA98-1C1F-A6725EF76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1932-4790-44EA-9CC4-B96E4DEC2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309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Vertical Color Bar &amp; Kick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50233-4E83-4DC3-B0FF-BDAF1A79C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title, 28pt bold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DFC9E-1133-4011-BE9F-F92542AC30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E39EC-4BE2-4DEA-81C0-4ABC0AAB4AC0}" type="slidenum">
              <a:rPr lang="en-AU" smtClean="0"/>
              <a:pPr/>
              <a:t>‹#›</a:t>
            </a:fld>
            <a:endParaRPr lang="en-AU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0694A96-8A71-4000-801D-0C9FDF81A8E4}"/>
              </a:ext>
            </a:extLst>
          </p:cNvPr>
          <p:cNvGrpSpPr/>
          <p:nvPr userDrawn="1"/>
        </p:nvGrpSpPr>
        <p:grpSpPr>
          <a:xfrm>
            <a:off x="0" y="-2"/>
            <a:ext cx="182880" cy="6858002"/>
            <a:chOff x="0" y="-2"/>
            <a:chExt cx="182880" cy="685800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ADC94DF-CF22-48A4-BA0A-C4C38A013B84}"/>
                </a:ext>
              </a:extLst>
            </p:cNvPr>
            <p:cNvSpPr/>
            <p:nvPr userDrawn="1"/>
          </p:nvSpPr>
          <p:spPr>
            <a:xfrm>
              <a:off x="0" y="6210887"/>
              <a:ext cx="182880" cy="6471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2AFE780-91D7-411E-9616-15D5F7F95B48}"/>
                </a:ext>
              </a:extLst>
            </p:cNvPr>
            <p:cNvSpPr/>
            <p:nvPr userDrawn="1"/>
          </p:nvSpPr>
          <p:spPr>
            <a:xfrm>
              <a:off x="0" y="-2"/>
              <a:ext cx="182880" cy="45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8CE3C64-85E4-4847-9D32-67A911A0EBFE}"/>
                </a:ext>
              </a:extLst>
            </p:cNvPr>
            <p:cNvSpPr/>
            <p:nvPr userDrawn="1"/>
          </p:nvSpPr>
          <p:spPr>
            <a:xfrm>
              <a:off x="0" y="4517053"/>
              <a:ext cx="182880" cy="17099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0B8633C-F5EB-40C9-A9C8-27F7B5AD3A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11521440" cy="4935537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328EB251-D253-4303-907D-BC4F22165D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1714" y="6309361"/>
            <a:ext cx="9830446" cy="274320"/>
          </a:xfrm>
        </p:spPr>
        <p:txBody>
          <a:bodyPr anchor="ctr" anchorCtr="0"/>
          <a:lstStyle>
            <a:lvl1pPr marL="0" indent="0" algn="ctr">
              <a:buFontTx/>
              <a:buNone/>
              <a:defRPr b="1"/>
            </a:lvl1pPr>
          </a:lstStyle>
          <a:p>
            <a:pPr lvl="0"/>
            <a:r>
              <a:rPr lang="en-AU"/>
              <a:t>Insert kicker box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95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0040" y="6217920"/>
            <a:ext cx="11521440" cy="0"/>
          </a:xfrm>
          <a:custGeom>
            <a:avLst/>
            <a:gdLst/>
            <a:ahLst/>
            <a:cxnLst/>
            <a:rect l="l" t="t" r="r" b="b"/>
            <a:pathLst>
              <a:path w="11521440">
                <a:moveTo>
                  <a:pt x="0" y="0"/>
                </a:moveTo>
                <a:lnTo>
                  <a:pt x="11521440" y="0"/>
                </a:lnTo>
              </a:path>
            </a:pathLst>
          </a:custGeom>
          <a:ln w="127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974" y="313532"/>
            <a:ext cx="1112205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94636"/>
            <a:ext cx="4953635" cy="4033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Source Sans 3"/>
                <a:cs typeface="Source Sans 3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293E02-55E8-9FA2-DC7B-C905606F3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94A2E-F4AB-51B0-72AB-D21006401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Shape 71">
            <a:extLst>
              <a:ext uri="{FF2B5EF4-FFF2-40B4-BE49-F238E27FC236}">
                <a16:creationId xmlns:a16="http://schemas.microsoft.com/office/drawing/2014/main" id="{B8654E7A-3702-9AB0-D9A6-360415C299E0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t="71714" r="874"/>
          <a:stretch/>
        </p:blipFill>
        <p:spPr>
          <a:xfrm>
            <a:off x="-46179" y="6719455"/>
            <a:ext cx="12238180" cy="180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D82ECD08-AA5B-6313-5837-F27E1A325B9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20" y="6032010"/>
            <a:ext cx="559780" cy="5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293E02-55E8-9FA2-DC7B-C905606F3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94A2E-F4AB-51B0-72AB-D21006401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Shape 71">
            <a:extLst>
              <a:ext uri="{FF2B5EF4-FFF2-40B4-BE49-F238E27FC236}">
                <a16:creationId xmlns:a16="http://schemas.microsoft.com/office/drawing/2014/main" id="{B8654E7A-3702-9AB0-D9A6-360415C299E0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</a:blip>
          <a:srcRect t="71714" r="874"/>
          <a:stretch/>
        </p:blipFill>
        <p:spPr>
          <a:xfrm>
            <a:off x="-46179" y="6719455"/>
            <a:ext cx="12238180" cy="1802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D82ECD08-AA5B-6313-5837-F27E1A325B96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20" y="6032010"/>
            <a:ext cx="559780" cy="55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1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hris.delaney@scwa.ca.gov" TargetMode="External"/><Relationship Id="rId5" Type="http://schemas.openxmlformats.org/officeDocument/2006/relationships/hyperlink" Target="mailto:stephen.maples@scwa.ca.gov" TargetMode="External"/><Relationship Id="rId4" Type="http://schemas.openxmlformats.org/officeDocument/2006/relationships/hyperlink" Target="mailto:armin.Munevar@jacob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546" cy="6857999"/>
            <a:chOff x="0" y="0"/>
            <a:chExt cx="12192546" cy="685799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28916" y="5671261"/>
              <a:ext cx="11263630" cy="256540"/>
            </a:xfrm>
            <a:custGeom>
              <a:avLst/>
              <a:gdLst/>
              <a:ahLst/>
              <a:cxnLst/>
              <a:rect l="l" t="t" r="r" b="b"/>
              <a:pathLst>
                <a:path w="11263630" h="256539">
                  <a:moveTo>
                    <a:pt x="11263083" y="0"/>
                  </a:moveTo>
                  <a:lnTo>
                    <a:pt x="0" y="0"/>
                  </a:lnTo>
                  <a:lnTo>
                    <a:pt x="0" y="256070"/>
                  </a:lnTo>
                  <a:lnTo>
                    <a:pt x="11263083" y="256070"/>
                  </a:lnTo>
                  <a:lnTo>
                    <a:pt x="11263083" y="0"/>
                  </a:lnTo>
                  <a:close/>
                </a:path>
              </a:pathLst>
            </a:custGeom>
            <a:solidFill>
              <a:srgbClr val="097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12192000" cy="167005"/>
            </a:xfrm>
            <a:custGeom>
              <a:avLst/>
              <a:gdLst/>
              <a:ahLst/>
              <a:cxnLst/>
              <a:rect l="l" t="t" r="r" b="b"/>
              <a:pathLst>
                <a:path w="12192000" h="167005">
                  <a:moveTo>
                    <a:pt x="12192000" y="0"/>
                  </a:moveTo>
                  <a:lnTo>
                    <a:pt x="0" y="0"/>
                  </a:lnTo>
                  <a:lnTo>
                    <a:pt x="0" y="166979"/>
                  </a:lnTo>
                  <a:lnTo>
                    <a:pt x="12192000" y="16697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883467"/>
              <a:ext cx="12192000" cy="1974531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05280" y="2081027"/>
            <a:ext cx="9531350" cy="1415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55"/>
              </a:spcBef>
            </a:pPr>
            <a:r>
              <a:rPr sz="4800" dirty="0">
                <a:solidFill>
                  <a:srgbClr val="FFFFFF"/>
                </a:solidFill>
              </a:rPr>
              <a:t>Russian</a:t>
            </a:r>
            <a:r>
              <a:rPr sz="4800" spc="-85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River</a:t>
            </a:r>
            <a:r>
              <a:rPr sz="4800" spc="-6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Watershed</a:t>
            </a:r>
            <a:r>
              <a:rPr sz="4800" spc="-7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Resilience </a:t>
            </a:r>
            <a:r>
              <a:rPr sz="4800" dirty="0">
                <a:solidFill>
                  <a:srgbClr val="FFFFFF"/>
                </a:solidFill>
              </a:rPr>
              <a:t>Pilot</a:t>
            </a:r>
            <a:r>
              <a:rPr sz="4800" spc="-5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Update</a:t>
            </a:r>
            <a:endParaRPr sz="4800"/>
          </a:p>
        </p:txBody>
      </p:sp>
      <p:sp>
        <p:nvSpPr>
          <p:cNvPr id="9" name="object 9"/>
          <p:cNvSpPr txBox="1"/>
          <p:nvPr/>
        </p:nvSpPr>
        <p:spPr>
          <a:xfrm>
            <a:off x="705280" y="5059858"/>
            <a:ext cx="7625592" cy="9620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lang="en-US" sz="2800" b="1" dirty="0">
                <a:solidFill>
                  <a:srgbClr val="FFFFFF"/>
                </a:solidFill>
                <a:latin typeface="Source Sans 3"/>
                <a:cs typeface="Source Sans 3"/>
              </a:rPr>
              <a:t>Bay Area Flood Protection Agencies Association</a:t>
            </a:r>
            <a:endParaRPr sz="2800" dirty="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lang="en-US" sz="2800" b="1" dirty="0">
                <a:solidFill>
                  <a:srgbClr val="FFFFFF"/>
                </a:solidFill>
                <a:latin typeface="Source Sans 3"/>
                <a:cs typeface="Source Sans 3"/>
              </a:rPr>
              <a:t>Chris Delaney</a:t>
            </a:r>
            <a:r>
              <a:rPr sz="2800" b="1" dirty="0">
                <a:solidFill>
                  <a:srgbClr val="FFFFFF"/>
                </a:solidFill>
                <a:latin typeface="Source Sans 3"/>
                <a:cs typeface="Source Sans 3"/>
              </a:rPr>
              <a:t>,</a:t>
            </a:r>
            <a:r>
              <a:rPr sz="2800" b="1" spc="-7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800" b="1" dirty="0">
                <a:solidFill>
                  <a:srgbClr val="FFFFFF"/>
                </a:solidFill>
                <a:latin typeface="Source Sans 3"/>
                <a:cs typeface="Source Sans 3"/>
              </a:rPr>
              <a:t>Sonoma</a:t>
            </a:r>
            <a:r>
              <a:rPr sz="2800" b="1" spc="-5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Source Sans 3"/>
                <a:cs typeface="Source Sans 3"/>
              </a:rPr>
              <a:t>Water</a:t>
            </a:r>
            <a:endParaRPr sz="2800" dirty="0">
              <a:latin typeface="Source Sans 3"/>
              <a:cs typeface="Source Sans 3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5280" y="6039201"/>
            <a:ext cx="3790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b="1" spc="-40" dirty="0">
                <a:solidFill>
                  <a:srgbClr val="FFFFFF"/>
                </a:solidFill>
                <a:latin typeface="Source Sans 3"/>
                <a:cs typeface="Source Sans 3"/>
              </a:rPr>
              <a:t>September</a:t>
            </a:r>
            <a:r>
              <a:rPr sz="2800" b="1" spc="-4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lang="en-US" sz="2800" b="1" spc="-40" dirty="0">
                <a:solidFill>
                  <a:srgbClr val="FFFFFF"/>
                </a:solidFill>
                <a:latin typeface="Source Sans 3"/>
                <a:cs typeface="Source Sans 3"/>
              </a:rPr>
              <a:t>30</a:t>
            </a:r>
            <a:r>
              <a:rPr sz="2800" b="1" dirty="0">
                <a:solidFill>
                  <a:srgbClr val="FFFFFF"/>
                </a:solidFill>
                <a:latin typeface="Source Sans 3"/>
                <a:cs typeface="Source Sans 3"/>
              </a:rPr>
              <a:t>,</a:t>
            </a:r>
            <a:r>
              <a:rPr sz="2800" b="1" spc="-4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Source Sans 3"/>
                <a:cs typeface="Source Sans 3"/>
              </a:rPr>
              <a:t>2026</a:t>
            </a:r>
            <a:endParaRPr sz="2800" dirty="0">
              <a:latin typeface="Source Sans 3"/>
              <a:cs typeface="Source Sans 3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6658" y="420077"/>
            <a:ext cx="10020300" cy="4951095"/>
            <a:chOff x="626658" y="420077"/>
            <a:chExt cx="10020300" cy="4951095"/>
          </a:xfrm>
        </p:grpSpPr>
        <p:pic>
          <p:nvPicPr>
            <p:cNvPr id="12" name="object 12" descr="A blue text on a black background  AI-generated content may b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658" y="420077"/>
              <a:ext cx="4996367" cy="663524"/>
            </a:xfrm>
            <a:prstGeom prst="rect">
              <a:avLst/>
            </a:prstGeom>
          </p:spPr>
        </p:pic>
        <p:pic>
          <p:nvPicPr>
            <p:cNvPr id="13" name="object 13" descr="A logo of a state of water resources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85030" y="3909645"/>
              <a:ext cx="1461476" cy="146147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8331418" y="5495390"/>
            <a:ext cx="2993390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Funding for</a:t>
            </a:r>
            <a:r>
              <a:rPr sz="1250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this</a:t>
            </a:r>
            <a:r>
              <a:rPr sz="125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project</a:t>
            </a:r>
            <a:r>
              <a:rPr sz="125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has</a:t>
            </a:r>
            <a:r>
              <a:rPr sz="125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been</a:t>
            </a:r>
            <a:r>
              <a:rPr sz="1250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provided</a:t>
            </a:r>
            <a:r>
              <a:rPr sz="125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25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424382" y="5678270"/>
            <a:ext cx="2811780" cy="40132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6830" marR="5080" indent="-24765">
              <a:lnSpc>
                <a:spcPts val="1440"/>
              </a:lnSpc>
              <a:spcBef>
                <a:spcPts val="210"/>
              </a:spcBef>
            </a:pPr>
            <a:r>
              <a:rPr sz="1250" spc="-10" dirty="0">
                <a:solidFill>
                  <a:srgbClr val="FFFFFF"/>
                </a:solidFill>
                <a:latin typeface="Times New Roman"/>
                <a:cs typeface="Times New Roman"/>
              </a:rPr>
              <a:t>full</a:t>
            </a:r>
            <a:r>
              <a:rPr sz="125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sz="125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sz="125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55" dirty="0">
                <a:solidFill>
                  <a:srgbClr val="FFFFFF"/>
                </a:solidFill>
                <a:latin typeface="Times New Roman"/>
                <a:cs typeface="Times New Roman"/>
              </a:rPr>
              <a:t>part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from</a:t>
            </a:r>
            <a:r>
              <a:rPr sz="1250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25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Budget</a:t>
            </a:r>
            <a:r>
              <a:rPr sz="125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85" dirty="0">
                <a:solidFill>
                  <a:srgbClr val="FFFFFF"/>
                </a:solidFill>
                <a:latin typeface="Times New Roman"/>
                <a:cs typeface="Times New Roman"/>
              </a:rPr>
              <a:t>Act</a:t>
            </a:r>
            <a:r>
              <a:rPr sz="125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25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FFFFFF"/>
                </a:solidFill>
                <a:latin typeface="Times New Roman"/>
                <a:cs typeface="Times New Roman"/>
              </a:rPr>
              <a:t>2022 </a:t>
            </a:r>
            <a:r>
              <a:rPr sz="1250" spc="50" dirty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sz="1250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through</a:t>
            </a:r>
            <a:r>
              <a:rPr sz="1250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sz="1250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agreement</a:t>
            </a:r>
            <a:r>
              <a:rPr sz="1250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sz="1250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sz="1250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20" dirty="0">
                <a:solidFill>
                  <a:srgbClr val="FFFFFF"/>
                </a:solidFill>
                <a:latin typeface="Times New Roman"/>
                <a:cs typeface="Times New Roman"/>
              </a:rPr>
              <a:t>State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41374" y="6044030"/>
            <a:ext cx="2183765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Department</a:t>
            </a:r>
            <a:r>
              <a:rPr sz="1250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25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110" dirty="0">
                <a:solidFill>
                  <a:srgbClr val="FFFFFF"/>
                </a:solidFill>
                <a:latin typeface="Times New Roman"/>
                <a:cs typeface="Times New Roman"/>
              </a:rPr>
              <a:t>Wa</a:t>
            </a:r>
            <a:r>
              <a:rPr sz="125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dirty="0">
                <a:solidFill>
                  <a:srgbClr val="FFFFFF"/>
                </a:solidFill>
                <a:latin typeface="Times New Roman"/>
                <a:cs typeface="Times New Roman"/>
              </a:rPr>
              <a:t>ter</a:t>
            </a:r>
            <a:r>
              <a:rPr sz="1250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Times New Roman"/>
                <a:cs typeface="Times New Roman"/>
              </a:rPr>
              <a:t>Resources.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26987"/>
            <a:ext cx="182880" cy="631190"/>
          </a:xfrm>
          <a:custGeom>
            <a:avLst/>
            <a:gdLst/>
            <a:ahLst/>
            <a:cxnLst/>
            <a:rect l="l" t="t" r="r" b="b"/>
            <a:pathLst>
              <a:path w="182880" h="631190">
                <a:moveTo>
                  <a:pt x="0" y="631012"/>
                </a:moveTo>
                <a:lnTo>
                  <a:pt x="182880" y="631012"/>
                </a:lnTo>
                <a:lnTo>
                  <a:pt x="182880" y="0"/>
                </a:lnTo>
                <a:lnTo>
                  <a:pt x="0" y="0"/>
                </a:lnTo>
                <a:lnTo>
                  <a:pt x="0" y="631012"/>
                </a:lnTo>
                <a:close/>
              </a:path>
            </a:pathLst>
          </a:custGeom>
          <a:solidFill>
            <a:srgbClr val="5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" cy="6227445"/>
            <a:chOff x="0" y="0"/>
            <a:chExt cx="182880" cy="62274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82880" cy="4517390"/>
            </a:xfrm>
            <a:custGeom>
              <a:avLst/>
              <a:gdLst/>
              <a:ahLst/>
              <a:cxnLst/>
              <a:rect l="l" t="t" r="r" b="b"/>
              <a:pathLst>
                <a:path w="182880" h="4517390">
                  <a:moveTo>
                    <a:pt x="0" y="4517059"/>
                  </a:moveTo>
                  <a:lnTo>
                    <a:pt x="182880" y="4517059"/>
                  </a:lnTo>
                  <a:lnTo>
                    <a:pt x="182880" y="0"/>
                  </a:lnTo>
                  <a:lnTo>
                    <a:pt x="0" y="0"/>
                  </a:lnTo>
                  <a:lnTo>
                    <a:pt x="0" y="4517059"/>
                  </a:lnTo>
                  <a:close/>
                </a:path>
              </a:pathLst>
            </a:custGeom>
            <a:solidFill>
              <a:srgbClr val="221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17059"/>
              <a:ext cx="182880" cy="1710055"/>
            </a:xfrm>
            <a:custGeom>
              <a:avLst/>
              <a:gdLst/>
              <a:ahLst/>
              <a:cxnLst/>
              <a:rect l="l" t="t" r="r" b="b"/>
              <a:pathLst>
                <a:path w="182880" h="1710054">
                  <a:moveTo>
                    <a:pt x="182880" y="0"/>
                  </a:moveTo>
                  <a:lnTo>
                    <a:pt x="0" y="0"/>
                  </a:lnTo>
                  <a:lnTo>
                    <a:pt x="0" y="1709928"/>
                  </a:lnTo>
                  <a:lnTo>
                    <a:pt x="182880" y="1709928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097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722" y="6262255"/>
            <a:ext cx="2972117" cy="424586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0" dirty="0">
                <a:latin typeface="Calibri"/>
                <a:cs typeface="Calibri"/>
              </a:rPr>
              <a:t>Watershed</a:t>
            </a:r>
            <a:r>
              <a:rPr sz="4400" spc="-17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Resilience</a:t>
            </a:r>
            <a:r>
              <a:rPr sz="4400" spc="-165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Program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732" y="1526578"/>
            <a:ext cx="7299959" cy="2592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Source Sans 3"/>
                <a:cs typeface="Source Sans 3"/>
              </a:rPr>
              <a:t>Created</a:t>
            </a:r>
            <a:r>
              <a:rPr sz="2400" spc="-4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Through</a:t>
            </a:r>
            <a:r>
              <a:rPr sz="2400" spc="-6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the</a:t>
            </a:r>
            <a:r>
              <a:rPr sz="2400" spc="-6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California</a:t>
            </a:r>
            <a:r>
              <a:rPr sz="2400" spc="-3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Water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Plan</a:t>
            </a:r>
            <a:r>
              <a:rPr sz="2400" spc="-4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Update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spc="-20" dirty="0">
                <a:latin typeface="Source Sans 3"/>
                <a:cs typeface="Source Sans 3"/>
              </a:rPr>
              <a:t>2023</a:t>
            </a:r>
            <a:endParaRPr sz="2400" dirty="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890"/>
              </a:spcBef>
              <a:buFont typeface="Arial"/>
              <a:buChar char="•"/>
            </a:pPr>
            <a:endParaRPr sz="2400" dirty="0">
              <a:latin typeface="Source Sans 3"/>
              <a:cs typeface="Source Sans 3"/>
            </a:endParaRPr>
          </a:p>
          <a:p>
            <a:pPr marL="240029" indent="-227329">
              <a:lnSpc>
                <a:spcPct val="100000"/>
              </a:lnSpc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Source Sans 3"/>
                <a:cs typeface="Source Sans 3"/>
              </a:rPr>
              <a:t>Evolves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the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IRWM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Program</a:t>
            </a:r>
            <a:r>
              <a:rPr sz="2400" spc="-2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with</a:t>
            </a:r>
            <a:r>
              <a:rPr sz="2400" spc="-7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a</a:t>
            </a:r>
            <a:r>
              <a:rPr sz="2400" spc="-4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focus</a:t>
            </a:r>
            <a:r>
              <a:rPr sz="2400" spc="-55" dirty="0">
                <a:latin typeface="Source Sans 3"/>
                <a:cs typeface="Source Sans 3"/>
              </a:rPr>
              <a:t> </a:t>
            </a:r>
            <a:r>
              <a:rPr sz="2400" spc="-25" dirty="0">
                <a:latin typeface="Source Sans 3"/>
                <a:cs typeface="Source Sans 3"/>
              </a:rPr>
              <a:t>on:</a:t>
            </a:r>
            <a:endParaRPr sz="2400" dirty="0">
              <a:latin typeface="Source Sans 3"/>
              <a:cs typeface="Source Sans 3"/>
            </a:endParaRPr>
          </a:p>
          <a:p>
            <a:pPr marL="697865" lvl="1" indent="-227965">
              <a:lnSpc>
                <a:spcPct val="100000"/>
              </a:lnSpc>
              <a:spcBef>
                <a:spcPts val="280"/>
              </a:spcBef>
              <a:buFont typeface="Wingdings"/>
              <a:buChar char=""/>
              <a:tabLst>
                <a:tab pos="697865" algn="l"/>
              </a:tabLst>
            </a:pPr>
            <a:r>
              <a:rPr sz="2000" dirty="0">
                <a:latin typeface="Source Sans 3"/>
                <a:cs typeface="Source Sans 3"/>
              </a:rPr>
              <a:t>Robust</a:t>
            </a:r>
            <a:r>
              <a:rPr sz="2000" spc="-40" dirty="0">
                <a:latin typeface="Source Sans 3"/>
                <a:cs typeface="Source Sans 3"/>
              </a:rPr>
              <a:t> </a:t>
            </a:r>
            <a:r>
              <a:rPr sz="2000" b="1" dirty="0">
                <a:latin typeface="Source Sans 3"/>
                <a:cs typeface="Source Sans 3"/>
              </a:rPr>
              <a:t>Climate</a:t>
            </a:r>
            <a:r>
              <a:rPr sz="2000" b="1" spc="-35" dirty="0">
                <a:latin typeface="Source Sans 3"/>
                <a:cs typeface="Source Sans 3"/>
              </a:rPr>
              <a:t> </a:t>
            </a:r>
            <a:r>
              <a:rPr sz="2000" b="1" dirty="0">
                <a:latin typeface="Source Sans 3"/>
                <a:cs typeface="Source Sans 3"/>
              </a:rPr>
              <a:t>Change</a:t>
            </a:r>
            <a:r>
              <a:rPr sz="2000" b="1" spc="-20" dirty="0">
                <a:latin typeface="Source Sans 3"/>
                <a:cs typeface="Source Sans 3"/>
              </a:rPr>
              <a:t> </a:t>
            </a:r>
            <a:r>
              <a:rPr sz="2000" b="1" spc="-10" dirty="0">
                <a:latin typeface="Source Sans 3"/>
                <a:cs typeface="Source Sans 3"/>
              </a:rPr>
              <a:t>Analysis</a:t>
            </a:r>
            <a:endParaRPr sz="2000" dirty="0">
              <a:latin typeface="Source Sans 3"/>
              <a:cs typeface="Source Sans 3"/>
            </a:endParaRPr>
          </a:p>
          <a:p>
            <a:pPr marL="697865" marR="276860" lvl="1" indent="-228600">
              <a:lnSpc>
                <a:spcPts val="2160"/>
              </a:lnSpc>
              <a:spcBef>
                <a:spcPts val="525"/>
              </a:spcBef>
              <a:buFont typeface="Wingdings"/>
              <a:buChar char=""/>
              <a:tabLst>
                <a:tab pos="697865" algn="l"/>
              </a:tabLst>
            </a:pPr>
            <a:r>
              <a:rPr sz="2000" dirty="0">
                <a:latin typeface="Source Sans 3"/>
                <a:cs typeface="Source Sans 3"/>
              </a:rPr>
              <a:t>Integrating</a:t>
            </a:r>
            <a:r>
              <a:rPr sz="2000" spc="-25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across</a:t>
            </a:r>
            <a:r>
              <a:rPr sz="2000" spc="-25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water</a:t>
            </a:r>
            <a:r>
              <a:rPr sz="2000" spc="-40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resource</a:t>
            </a:r>
            <a:r>
              <a:rPr sz="2000" spc="-50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sectors</a:t>
            </a:r>
            <a:r>
              <a:rPr sz="2000" spc="-50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as</a:t>
            </a:r>
            <a:r>
              <a:rPr sz="2000" spc="-30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the</a:t>
            </a:r>
            <a:r>
              <a:rPr sz="2000" spc="-50" dirty="0">
                <a:latin typeface="Source Sans 3"/>
                <a:cs typeface="Source Sans 3"/>
              </a:rPr>
              <a:t> </a:t>
            </a:r>
            <a:r>
              <a:rPr sz="2000" b="1" spc="-10" dirty="0">
                <a:latin typeface="Source Sans 3"/>
                <a:cs typeface="Source Sans 3"/>
              </a:rPr>
              <a:t>Watershed Scale</a:t>
            </a:r>
            <a:endParaRPr sz="2000" dirty="0">
              <a:latin typeface="Source Sans 3"/>
              <a:cs typeface="Source Sans 3"/>
            </a:endParaRPr>
          </a:p>
          <a:p>
            <a:pPr marL="697865" lvl="1" indent="-227965">
              <a:lnSpc>
                <a:spcPct val="100000"/>
              </a:lnSpc>
              <a:spcBef>
                <a:spcPts val="219"/>
              </a:spcBef>
              <a:buFont typeface="Wingdings"/>
              <a:buChar char=""/>
              <a:tabLst>
                <a:tab pos="697865" algn="l"/>
              </a:tabLst>
            </a:pPr>
            <a:r>
              <a:rPr sz="2000" b="1" dirty="0">
                <a:latin typeface="Source Sans 3"/>
                <a:cs typeface="Source Sans 3"/>
              </a:rPr>
              <a:t>Equity</a:t>
            </a:r>
            <a:r>
              <a:rPr sz="2000" b="1" spc="-55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through</a:t>
            </a:r>
            <a:r>
              <a:rPr sz="2000" spc="-25" dirty="0">
                <a:latin typeface="Source Sans 3"/>
                <a:cs typeface="Source Sans 3"/>
              </a:rPr>
              <a:t> </a:t>
            </a:r>
            <a:r>
              <a:rPr sz="2000" spc="-10" dirty="0">
                <a:latin typeface="Source Sans 3"/>
                <a:cs typeface="Source Sans 3"/>
              </a:rPr>
              <a:t>collaboration,</a:t>
            </a:r>
            <a:r>
              <a:rPr sz="2000" spc="-25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analysis,</a:t>
            </a:r>
            <a:r>
              <a:rPr sz="2000" spc="-25" dirty="0">
                <a:latin typeface="Source Sans 3"/>
                <a:cs typeface="Source Sans 3"/>
              </a:rPr>
              <a:t> </a:t>
            </a:r>
            <a:r>
              <a:rPr sz="2000" dirty="0">
                <a:latin typeface="Source Sans 3"/>
                <a:cs typeface="Source Sans 3"/>
              </a:rPr>
              <a:t>and</a:t>
            </a:r>
            <a:r>
              <a:rPr sz="2000" spc="-15" dirty="0">
                <a:latin typeface="Source Sans 3"/>
                <a:cs typeface="Source Sans 3"/>
              </a:rPr>
              <a:t> </a:t>
            </a:r>
            <a:r>
              <a:rPr sz="2000" spc="-10" dirty="0">
                <a:latin typeface="Source Sans 3"/>
                <a:cs typeface="Source Sans 3"/>
              </a:rPr>
              <a:t>investment</a:t>
            </a:r>
            <a:endParaRPr sz="2000" dirty="0">
              <a:latin typeface="Source Sans 3"/>
              <a:cs typeface="Source Sans 3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4131" y="1232573"/>
            <a:ext cx="4371142" cy="4945976"/>
          </a:xfrm>
          <a:prstGeom prst="rect">
            <a:avLst/>
          </a:prstGeom>
        </p:spPr>
      </p:pic>
      <p:pic>
        <p:nvPicPr>
          <p:cNvPr id="11" name="object 13" descr="A logo of a state of water resources  AI-generated content may be incorrect.">
            <a:extLst>
              <a:ext uri="{FF2B5EF4-FFF2-40B4-BE49-F238E27FC236}">
                <a16:creationId xmlns:a16="http://schemas.microsoft.com/office/drawing/2014/main" id="{8BB07FF9-9457-1313-611A-D9ACE79A7AB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29800" y="771612"/>
            <a:ext cx="2200188" cy="22001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26987"/>
            <a:ext cx="182880" cy="631190"/>
          </a:xfrm>
          <a:custGeom>
            <a:avLst/>
            <a:gdLst/>
            <a:ahLst/>
            <a:cxnLst/>
            <a:rect l="l" t="t" r="r" b="b"/>
            <a:pathLst>
              <a:path w="182880" h="631190">
                <a:moveTo>
                  <a:pt x="0" y="631012"/>
                </a:moveTo>
                <a:lnTo>
                  <a:pt x="182880" y="631012"/>
                </a:lnTo>
                <a:lnTo>
                  <a:pt x="182880" y="0"/>
                </a:lnTo>
                <a:lnTo>
                  <a:pt x="0" y="0"/>
                </a:lnTo>
                <a:lnTo>
                  <a:pt x="0" y="631012"/>
                </a:lnTo>
                <a:close/>
              </a:path>
            </a:pathLst>
          </a:custGeom>
          <a:solidFill>
            <a:srgbClr val="5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" cy="6227445"/>
            <a:chOff x="0" y="0"/>
            <a:chExt cx="182880" cy="62274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82880" cy="4517390"/>
            </a:xfrm>
            <a:custGeom>
              <a:avLst/>
              <a:gdLst/>
              <a:ahLst/>
              <a:cxnLst/>
              <a:rect l="l" t="t" r="r" b="b"/>
              <a:pathLst>
                <a:path w="182880" h="4517390">
                  <a:moveTo>
                    <a:pt x="0" y="4517059"/>
                  </a:moveTo>
                  <a:lnTo>
                    <a:pt x="182880" y="4517059"/>
                  </a:lnTo>
                  <a:lnTo>
                    <a:pt x="182880" y="0"/>
                  </a:lnTo>
                  <a:lnTo>
                    <a:pt x="0" y="0"/>
                  </a:lnTo>
                  <a:lnTo>
                    <a:pt x="0" y="4517059"/>
                  </a:lnTo>
                  <a:close/>
                </a:path>
              </a:pathLst>
            </a:custGeom>
            <a:solidFill>
              <a:srgbClr val="221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17059"/>
              <a:ext cx="182880" cy="1710055"/>
            </a:xfrm>
            <a:custGeom>
              <a:avLst/>
              <a:gdLst/>
              <a:ahLst/>
              <a:cxnLst/>
              <a:rect l="l" t="t" r="r" b="b"/>
              <a:pathLst>
                <a:path w="182880" h="1710054">
                  <a:moveTo>
                    <a:pt x="182880" y="0"/>
                  </a:moveTo>
                  <a:lnTo>
                    <a:pt x="0" y="0"/>
                  </a:lnTo>
                  <a:lnTo>
                    <a:pt x="0" y="1709928"/>
                  </a:lnTo>
                  <a:lnTo>
                    <a:pt x="182880" y="1709928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097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722" y="6262255"/>
            <a:ext cx="2972117" cy="424586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100"/>
              </a:spcBef>
            </a:pPr>
            <a:r>
              <a:rPr sz="4400" spc="-20" dirty="0">
                <a:latin typeface="Calibri"/>
                <a:cs typeface="Calibri"/>
              </a:rPr>
              <a:t>Watershed</a:t>
            </a:r>
            <a:r>
              <a:rPr sz="4400" spc="-17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Resilience</a:t>
            </a:r>
            <a:r>
              <a:rPr sz="4400" spc="-165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Program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8462" y="1230902"/>
            <a:ext cx="6684009" cy="395160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Source Sans 3"/>
                <a:cs typeface="Source Sans 3"/>
              </a:rPr>
              <a:t>Five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pilots</a:t>
            </a:r>
            <a:r>
              <a:rPr sz="2400" spc="-55" dirty="0">
                <a:latin typeface="Source Sans 3"/>
                <a:cs typeface="Source Sans 3"/>
              </a:rPr>
              <a:t> </a:t>
            </a:r>
            <a:r>
              <a:rPr lang="en-US" sz="2400" spc="-55" dirty="0">
                <a:latin typeface="Source Sans 3"/>
                <a:cs typeface="Source Sans 3"/>
              </a:rPr>
              <a:t>were selected</a:t>
            </a:r>
            <a:r>
              <a:rPr sz="2400" spc="-5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to</a:t>
            </a:r>
            <a:r>
              <a:rPr sz="2400" spc="-7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test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spc="-10" dirty="0">
                <a:latin typeface="Source Sans 3"/>
                <a:cs typeface="Source Sans 3"/>
              </a:rPr>
              <a:t>approach</a:t>
            </a:r>
            <a:endParaRPr sz="2400" dirty="0">
              <a:latin typeface="Source Sans 3"/>
              <a:cs typeface="Source Sans 3"/>
            </a:endParaRPr>
          </a:p>
          <a:p>
            <a:pPr marL="240029" marR="285115" indent="-227329">
              <a:lnSpc>
                <a:spcPts val="2620"/>
              </a:lnSpc>
              <a:spcBef>
                <a:spcPts val="101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Source Sans 3"/>
                <a:cs typeface="Source Sans 3"/>
              </a:rPr>
              <a:t>Leveraging</a:t>
            </a:r>
            <a:r>
              <a:rPr sz="2400" spc="-5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resources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developed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by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this</a:t>
            </a:r>
            <a:r>
              <a:rPr sz="2400" spc="-8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team</a:t>
            </a:r>
            <a:r>
              <a:rPr sz="2400" spc="-65" dirty="0">
                <a:latin typeface="Source Sans 3"/>
                <a:cs typeface="Source Sans 3"/>
              </a:rPr>
              <a:t> </a:t>
            </a:r>
            <a:r>
              <a:rPr sz="2400" spc="-25" dirty="0">
                <a:latin typeface="Source Sans 3"/>
                <a:cs typeface="Source Sans 3"/>
              </a:rPr>
              <a:t>for 	</a:t>
            </a:r>
            <a:r>
              <a:rPr sz="2400" spc="-20" dirty="0">
                <a:latin typeface="Source Sans 3"/>
                <a:cs typeface="Source Sans 3"/>
              </a:rPr>
              <a:t>DWR:</a:t>
            </a:r>
            <a:endParaRPr sz="2400" dirty="0">
              <a:latin typeface="Source Sans 3"/>
              <a:cs typeface="Source Sans 3"/>
            </a:endParaRPr>
          </a:p>
          <a:p>
            <a:pPr marL="697230" lvl="1" indent="-227329">
              <a:lnSpc>
                <a:spcPct val="100000"/>
              </a:lnSpc>
              <a:spcBef>
                <a:spcPts val="155"/>
              </a:spcBef>
              <a:buFont typeface="Arial"/>
              <a:buChar char="•"/>
              <a:tabLst>
                <a:tab pos="697230" algn="l"/>
              </a:tabLst>
            </a:pPr>
            <a:r>
              <a:rPr sz="2400" dirty="0">
                <a:latin typeface="Source Sans 3"/>
                <a:cs typeface="Source Sans 3"/>
              </a:rPr>
              <a:t>Statewide</a:t>
            </a:r>
            <a:r>
              <a:rPr sz="2400" spc="-9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Watershed</a:t>
            </a:r>
            <a:r>
              <a:rPr sz="2400" spc="-7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Resilience</a:t>
            </a:r>
            <a:r>
              <a:rPr sz="2400" spc="-90" dirty="0">
                <a:latin typeface="Source Sans 3"/>
                <a:cs typeface="Source Sans 3"/>
              </a:rPr>
              <a:t> </a:t>
            </a:r>
            <a:r>
              <a:rPr sz="2400" spc="-10" dirty="0">
                <a:latin typeface="Source Sans 3"/>
                <a:cs typeface="Source Sans 3"/>
              </a:rPr>
              <a:t>Assessment</a:t>
            </a:r>
            <a:endParaRPr sz="2400" dirty="0">
              <a:latin typeface="Source Sans 3"/>
              <a:cs typeface="Source Sans 3"/>
            </a:endParaRPr>
          </a:p>
          <a:p>
            <a:pPr marL="697230" marR="5080" lvl="1" indent="-227329">
              <a:lnSpc>
                <a:spcPts val="2600"/>
              </a:lnSpc>
              <a:spcBef>
                <a:spcPts val="525"/>
              </a:spcBef>
              <a:buFont typeface="Arial"/>
              <a:buChar char="•"/>
              <a:tabLst>
                <a:tab pos="698500" algn="l"/>
              </a:tabLst>
            </a:pPr>
            <a:r>
              <a:rPr sz="2400" spc="-10" dirty="0">
                <a:latin typeface="Source Sans 3"/>
                <a:cs typeface="Source Sans 3"/>
              </a:rPr>
              <a:t>Watershed</a:t>
            </a:r>
            <a:r>
              <a:rPr sz="2400" spc="-6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Resilience</a:t>
            </a:r>
            <a:r>
              <a:rPr sz="2400" spc="-5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Planning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Framework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spc="-25" dirty="0">
                <a:latin typeface="Source Sans 3"/>
                <a:cs typeface="Source Sans 3"/>
              </a:rPr>
              <a:t>and 	</a:t>
            </a:r>
            <a:r>
              <a:rPr sz="2400" spc="-10" dirty="0">
                <a:latin typeface="Source Sans 3"/>
                <a:cs typeface="Source Sans 3"/>
              </a:rPr>
              <a:t>Toolkit</a:t>
            </a:r>
            <a:endParaRPr sz="2400" dirty="0">
              <a:latin typeface="Source Sans 3"/>
              <a:cs typeface="Source Sans 3"/>
            </a:endParaRPr>
          </a:p>
          <a:p>
            <a:pPr marL="240029" indent="-227329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Source Sans 3"/>
                <a:cs typeface="Source Sans 3"/>
              </a:rPr>
              <a:t>Future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expansion</a:t>
            </a:r>
            <a:r>
              <a:rPr sz="2400" spc="-2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to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rest</a:t>
            </a:r>
            <a:r>
              <a:rPr sz="2400" spc="-2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of</a:t>
            </a:r>
            <a:r>
              <a:rPr sz="2400" spc="-3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watersheds</a:t>
            </a:r>
            <a:r>
              <a:rPr sz="2400" spc="-5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in</a:t>
            </a:r>
            <a:r>
              <a:rPr sz="2400" spc="-3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the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spc="-10" dirty="0">
                <a:latin typeface="Source Sans 3"/>
                <a:cs typeface="Source Sans 3"/>
              </a:rPr>
              <a:t>state</a:t>
            </a:r>
            <a:endParaRPr sz="2400" dirty="0">
              <a:latin typeface="Source Sans 3"/>
              <a:cs typeface="Source Sans 3"/>
            </a:endParaRPr>
          </a:p>
          <a:p>
            <a:pPr marL="240029" marR="426084" indent="-227329">
              <a:lnSpc>
                <a:spcPts val="259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Source Sans 3"/>
                <a:cs typeface="Source Sans 3"/>
              </a:rPr>
              <a:t>DWR</a:t>
            </a:r>
            <a:r>
              <a:rPr sz="2400" spc="-5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envisions</a:t>
            </a:r>
            <a:r>
              <a:rPr sz="2400" spc="-4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that</a:t>
            </a:r>
            <a:r>
              <a:rPr sz="2400" spc="-5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future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funding</a:t>
            </a:r>
            <a:r>
              <a:rPr sz="2400" spc="-4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for</a:t>
            </a:r>
            <a:r>
              <a:rPr sz="2400" spc="-40" dirty="0">
                <a:latin typeface="Source Sans 3"/>
                <a:cs typeface="Source Sans 3"/>
              </a:rPr>
              <a:t> </a:t>
            </a:r>
            <a:r>
              <a:rPr sz="2400" spc="-10" dirty="0">
                <a:latin typeface="Source Sans 3"/>
                <a:cs typeface="Source Sans 3"/>
              </a:rPr>
              <a:t>climate 	</a:t>
            </a:r>
            <a:r>
              <a:rPr sz="2400" dirty="0">
                <a:latin typeface="Source Sans 3"/>
                <a:cs typeface="Source Sans 3"/>
              </a:rPr>
              <a:t>resiliency</a:t>
            </a:r>
            <a:r>
              <a:rPr sz="2400" spc="-6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projects</a:t>
            </a:r>
            <a:r>
              <a:rPr sz="2400" spc="-5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may</a:t>
            </a:r>
            <a:r>
              <a:rPr sz="2400" spc="-65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be</a:t>
            </a:r>
            <a:r>
              <a:rPr sz="2400" spc="-80" dirty="0">
                <a:latin typeface="Source Sans 3"/>
                <a:cs typeface="Source Sans 3"/>
              </a:rPr>
              <a:t> </a:t>
            </a:r>
            <a:r>
              <a:rPr sz="2400" dirty="0">
                <a:latin typeface="Source Sans 3"/>
                <a:cs typeface="Source Sans 3"/>
              </a:rPr>
              <a:t>coordinated</a:t>
            </a:r>
            <a:r>
              <a:rPr sz="2400" spc="-30" dirty="0">
                <a:latin typeface="Source Sans 3"/>
                <a:cs typeface="Source Sans 3"/>
              </a:rPr>
              <a:t> </a:t>
            </a:r>
            <a:r>
              <a:rPr sz="2400" spc="-10" dirty="0">
                <a:latin typeface="Source Sans 3"/>
                <a:cs typeface="Source Sans 3"/>
              </a:rPr>
              <a:t>through 	</a:t>
            </a:r>
            <a:r>
              <a:rPr sz="2400" dirty="0">
                <a:latin typeface="Source Sans 3"/>
                <a:cs typeface="Source Sans 3"/>
              </a:rPr>
              <a:t>watershed</a:t>
            </a:r>
            <a:r>
              <a:rPr sz="2400" spc="-90" dirty="0">
                <a:latin typeface="Source Sans 3"/>
                <a:cs typeface="Source Sans 3"/>
              </a:rPr>
              <a:t> </a:t>
            </a:r>
            <a:r>
              <a:rPr sz="2400" spc="-10" dirty="0">
                <a:latin typeface="Source Sans 3"/>
                <a:cs typeface="Source Sans 3"/>
              </a:rPr>
              <a:t>plans.</a:t>
            </a:r>
            <a:endParaRPr sz="2400" dirty="0">
              <a:latin typeface="Source Sans 3"/>
              <a:cs typeface="Source Sans 3"/>
            </a:endParaRPr>
          </a:p>
        </p:txBody>
      </p:sp>
      <p:pic>
        <p:nvPicPr>
          <p:cNvPr id="9" name="object 9" descr="A map of the state of california  AI-generated content may be incorrect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5669" y="1134325"/>
            <a:ext cx="4626190" cy="50260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722" y="6262255"/>
            <a:ext cx="2972117" cy="424586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21665" y="296037"/>
            <a:ext cx="8936990" cy="132087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dirty="0"/>
              <a:t>Intended</a:t>
            </a:r>
            <a:r>
              <a:rPr lang="en-US" sz="4400" spc="-55" dirty="0"/>
              <a:t> </a:t>
            </a:r>
            <a:r>
              <a:rPr sz="4400" dirty="0"/>
              <a:t>Outcomes</a:t>
            </a:r>
            <a:r>
              <a:rPr sz="4400" spc="-65" dirty="0"/>
              <a:t> </a:t>
            </a:r>
            <a:r>
              <a:rPr sz="4400" dirty="0"/>
              <a:t>of</a:t>
            </a:r>
            <a:r>
              <a:rPr sz="4400" spc="-50" dirty="0"/>
              <a:t> </a:t>
            </a:r>
            <a:r>
              <a:rPr sz="4400" dirty="0"/>
              <a:t>Russian</a:t>
            </a:r>
            <a:r>
              <a:rPr sz="4400" spc="-30" dirty="0"/>
              <a:t> </a:t>
            </a:r>
            <a:r>
              <a:rPr sz="4400" spc="-10" dirty="0"/>
              <a:t>River </a:t>
            </a:r>
            <a:r>
              <a:rPr sz="4400" dirty="0"/>
              <a:t>Watershed</a:t>
            </a:r>
            <a:r>
              <a:rPr sz="4400" spc="-50" dirty="0"/>
              <a:t> </a:t>
            </a:r>
            <a:r>
              <a:rPr sz="4400" dirty="0"/>
              <a:t>Resilience</a:t>
            </a:r>
            <a:r>
              <a:rPr sz="4400" spc="-65" dirty="0"/>
              <a:t> </a:t>
            </a:r>
            <a:r>
              <a:rPr sz="4400" spc="-10" dirty="0"/>
              <a:t>Pilot</a:t>
            </a:r>
            <a:endParaRPr sz="4400" dirty="0"/>
          </a:p>
        </p:txBody>
      </p:sp>
      <p:grpSp>
        <p:nvGrpSpPr>
          <p:cNvPr id="4" name="object 4"/>
          <p:cNvGrpSpPr/>
          <p:nvPr/>
        </p:nvGrpSpPr>
        <p:grpSpPr>
          <a:xfrm>
            <a:off x="733425" y="2677925"/>
            <a:ext cx="8677275" cy="710565"/>
            <a:chOff x="733425" y="2677925"/>
            <a:chExt cx="8677275" cy="710565"/>
          </a:xfrm>
        </p:grpSpPr>
        <p:sp>
          <p:nvSpPr>
            <p:cNvPr id="5" name="object 5"/>
            <p:cNvSpPr/>
            <p:nvPr/>
          </p:nvSpPr>
          <p:spPr>
            <a:xfrm>
              <a:off x="733425" y="2677925"/>
              <a:ext cx="8677275" cy="710565"/>
            </a:xfrm>
            <a:custGeom>
              <a:avLst/>
              <a:gdLst/>
              <a:ahLst/>
              <a:cxnLst/>
              <a:rect l="l" t="t" r="r" b="b"/>
              <a:pathLst>
                <a:path w="8677275" h="710564">
                  <a:moveTo>
                    <a:pt x="8606243" y="0"/>
                  </a:moveTo>
                  <a:lnTo>
                    <a:pt x="71031" y="0"/>
                  </a:lnTo>
                  <a:lnTo>
                    <a:pt x="43382" y="5581"/>
                  </a:lnTo>
                  <a:lnTo>
                    <a:pt x="20804" y="20804"/>
                  </a:lnTo>
                  <a:lnTo>
                    <a:pt x="5581" y="43382"/>
                  </a:lnTo>
                  <a:lnTo>
                    <a:pt x="0" y="71031"/>
                  </a:lnTo>
                  <a:lnTo>
                    <a:pt x="0" y="639241"/>
                  </a:lnTo>
                  <a:lnTo>
                    <a:pt x="5581" y="666890"/>
                  </a:lnTo>
                  <a:lnTo>
                    <a:pt x="20804" y="689468"/>
                  </a:lnTo>
                  <a:lnTo>
                    <a:pt x="43382" y="704691"/>
                  </a:lnTo>
                  <a:lnTo>
                    <a:pt x="71031" y="710272"/>
                  </a:lnTo>
                  <a:lnTo>
                    <a:pt x="8606243" y="710272"/>
                  </a:lnTo>
                  <a:lnTo>
                    <a:pt x="8633892" y="704691"/>
                  </a:lnTo>
                  <a:lnTo>
                    <a:pt x="8656470" y="689468"/>
                  </a:lnTo>
                  <a:lnTo>
                    <a:pt x="8671693" y="666890"/>
                  </a:lnTo>
                  <a:lnTo>
                    <a:pt x="8677275" y="639241"/>
                  </a:lnTo>
                  <a:lnTo>
                    <a:pt x="8677275" y="71031"/>
                  </a:lnTo>
                  <a:lnTo>
                    <a:pt x="8671693" y="43382"/>
                  </a:lnTo>
                  <a:lnTo>
                    <a:pt x="8656470" y="20804"/>
                  </a:lnTo>
                  <a:lnTo>
                    <a:pt x="8633892" y="5581"/>
                  </a:lnTo>
                  <a:lnTo>
                    <a:pt x="8606243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399" y="2857869"/>
              <a:ext cx="354050" cy="354247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616264" y="2822689"/>
            <a:ext cx="690816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ource Sans 3"/>
                <a:cs typeface="Source Sans 3"/>
              </a:rPr>
              <a:t>Impacts</a:t>
            </a:r>
            <a:r>
              <a:rPr sz="2200" spc="-5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of</a:t>
            </a:r>
            <a:r>
              <a:rPr sz="2200" spc="-4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Climate</a:t>
            </a:r>
            <a:r>
              <a:rPr sz="2200" spc="-4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Change</a:t>
            </a:r>
            <a:r>
              <a:rPr sz="2200" spc="-2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based</a:t>
            </a:r>
            <a:r>
              <a:rPr sz="2200" spc="-4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on</a:t>
            </a:r>
            <a:r>
              <a:rPr sz="2200" spc="-5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best</a:t>
            </a:r>
            <a:r>
              <a:rPr sz="2200" spc="-4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available</a:t>
            </a:r>
            <a:r>
              <a:rPr sz="2200" spc="-35" dirty="0">
                <a:latin typeface="Source Sans 3"/>
                <a:cs typeface="Source Sans 3"/>
              </a:rPr>
              <a:t> </a:t>
            </a:r>
            <a:r>
              <a:rPr sz="2200" spc="-10" dirty="0">
                <a:latin typeface="Source Sans 3"/>
                <a:cs typeface="Source Sans 3"/>
              </a:rPr>
              <a:t>Science</a:t>
            </a:r>
            <a:endParaRPr sz="2200">
              <a:latin typeface="Source Sans 3"/>
              <a:cs typeface="Source Sans 3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33425" y="3565769"/>
            <a:ext cx="8677275" cy="710565"/>
            <a:chOff x="733425" y="3565769"/>
            <a:chExt cx="8677275" cy="710565"/>
          </a:xfrm>
        </p:grpSpPr>
        <p:sp>
          <p:nvSpPr>
            <p:cNvPr id="9" name="object 9"/>
            <p:cNvSpPr/>
            <p:nvPr/>
          </p:nvSpPr>
          <p:spPr>
            <a:xfrm>
              <a:off x="733425" y="3565769"/>
              <a:ext cx="8677275" cy="710565"/>
            </a:xfrm>
            <a:custGeom>
              <a:avLst/>
              <a:gdLst/>
              <a:ahLst/>
              <a:cxnLst/>
              <a:rect l="l" t="t" r="r" b="b"/>
              <a:pathLst>
                <a:path w="8677275" h="710564">
                  <a:moveTo>
                    <a:pt x="8606243" y="0"/>
                  </a:moveTo>
                  <a:lnTo>
                    <a:pt x="71031" y="0"/>
                  </a:lnTo>
                  <a:lnTo>
                    <a:pt x="43382" y="5581"/>
                  </a:lnTo>
                  <a:lnTo>
                    <a:pt x="20804" y="20804"/>
                  </a:lnTo>
                  <a:lnTo>
                    <a:pt x="5581" y="43382"/>
                  </a:lnTo>
                  <a:lnTo>
                    <a:pt x="0" y="71031"/>
                  </a:lnTo>
                  <a:lnTo>
                    <a:pt x="0" y="639241"/>
                  </a:lnTo>
                  <a:lnTo>
                    <a:pt x="5581" y="666890"/>
                  </a:lnTo>
                  <a:lnTo>
                    <a:pt x="20804" y="689468"/>
                  </a:lnTo>
                  <a:lnTo>
                    <a:pt x="43382" y="704691"/>
                  </a:lnTo>
                  <a:lnTo>
                    <a:pt x="71031" y="710272"/>
                  </a:lnTo>
                  <a:lnTo>
                    <a:pt x="8606243" y="710272"/>
                  </a:lnTo>
                  <a:lnTo>
                    <a:pt x="8633892" y="704691"/>
                  </a:lnTo>
                  <a:lnTo>
                    <a:pt x="8656470" y="689468"/>
                  </a:lnTo>
                  <a:lnTo>
                    <a:pt x="8671693" y="666890"/>
                  </a:lnTo>
                  <a:lnTo>
                    <a:pt x="8677275" y="639241"/>
                  </a:lnTo>
                  <a:lnTo>
                    <a:pt x="8677275" y="71031"/>
                  </a:lnTo>
                  <a:lnTo>
                    <a:pt x="8671693" y="43382"/>
                  </a:lnTo>
                  <a:lnTo>
                    <a:pt x="8656470" y="20804"/>
                  </a:lnTo>
                  <a:lnTo>
                    <a:pt x="8633892" y="5581"/>
                  </a:lnTo>
                  <a:lnTo>
                    <a:pt x="8606243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4842" y="3769864"/>
              <a:ext cx="201295" cy="306070"/>
            </a:xfrm>
            <a:custGeom>
              <a:avLst/>
              <a:gdLst/>
              <a:ahLst/>
              <a:cxnLst/>
              <a:rect l="l" t="t" r="r" b="b"/>
              <a:pathLst>
                <a:path w="201294" h="306070">
                  <a:moveTo>
                    <a:pt x="100582" y="305941"/>
                  </a:moveTo>
                  <a:lnTo>
                    <a:pt x="61443" y="298028"/>
                  </a:lnTo>
                  <a:lnTo>
                    <a:pt x="29470" y="276454"/>
                  </a:lnTo>
                  <a:lnTo>
                    <a:pt x="7908" y="244463"/>
                  </a:lnTo>
                  <a:lnTo>
                    <a:pt x="0" y="205302"/>
                  </a:lnTo>
                  <a:lnTo>
                    <a:pt x="1571" y="166317"/>
                  </a:lnTo>
                  <a:lnTo>
                    <a:pt x="12572" y="131937"/>
                  </a:lnTo>
                  <a:lnTo>
                    <a:pt x="42433" y="82913"/>
                  </a:lnTo>
                  <a:lnTo>
                    <a:pt x="100582" y="0"/>
                  </a:lnTo>
                  <a:lnTo>
                    <a:pt x="116298" y="23077"/>
                  </a:lnTo>
                  <a:lnTo>
                    <a:pt x="150873" y="78649"/>
                  </a:lnTo>
                  <a:lnTo>
                    <a:pt x="185448" y="146221"/>
                  </a:lnTo>
                  <a:lnTo>
                    <a:pt x="201164" y="205302"/>
                  </a:lnTo>
                  <a:lnTo>
                    <a:pt x="193256" y="244463"/>
                  </a:lnTo>
                  <a:lnTo>
                    <a:pt x="171694" y="276454"/>
                  </a:lnTo>
                  <a:lnTo>
                    <a:pt x="139721" y="298028"/>
                  </a:lnTo>
                  <a:lnTo>
                    <a:pt x="100582" y="305941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616264" y="3710532"/>
            <a:ext cx="67290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ource Sans 3"/>
                <a:cs typeface="Source Sans 3"/>
              </a:rPr>
              <a:t>Risks</a:t>
            </a:r>
            <a:r>
              <a:rPr sz="2200" spc="-5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and</a:t>
            </a:r>
            <a:r>
              <a:rPr sz="2200" spc="-3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Vulnerabilities</a:t>
            </a:r>
            <a:r>
              <a:rPr sz="2200" spc="-4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to</a:t>
            </a:r>
            <a:r>
              <a:rPr sz="2200" spc="-4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across</a:t>
            </a:r>
            <a:r>
              <a:rPr sz="2200" spc="35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water</a:t>
            </a:r>
            <a:r>
              <a:rPr sz="2200" spc="-4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resource</a:t>
            </a:r>
            <a:r>
              <a:rPr sz="2200" spc="-50" dirty="0">
                <a:latin typeface="Source Sans 3"/>
                <a:cs typeface="Source Sans 3"/>
              </a:rPr>
              <a:t> </a:t>
            </a:r>
            <a:r>
              <a:rPr sz="2200" spc="-10" dirty="0">
                <a:latin typeface="Source Sans 3"/>
                <a:cs typeface="Source Sans 3"/>
              </a:rPr>
              <a:t>sectors</a:t>
            </a:r>
            <a:endParaRPr sz="2200">
              <a:latin typeface="Source Sans 3"/>
              <a:cs typeface="Source Sans 3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33425" y="4453615"/>
            <a:ext cx="8677275" cy="710565"/>
            <a:chOff x="733425" y="4453615"/>
            <a:chExt cx="8677275" cy="710565"/>
          </a:xfrm>
        </p:grpSpPr>
        <p:sp>
          <p:nvSpPr>
            <p:cNvPr id="13" name="object 13"/>
            <p:cNvSpPr/>
            <p:nvPr/>
          </p:nvSpPr>
          <p:spPr>
            <a:xfrm>
              <a:off x="733425" y="4453615"/>
              <a:ext cx="8677275" cy="710565"/>
            </a:xfrm>
            <a:custGeom>
              <a:avLst/>
              <a:gdLst/>
              <a:ahLst/>
              <a:cxnLst/>
              <a:rect l="l" t="t" r="r" b="b"/>
              <a:pathLst>
                <a:path w="8677275" h="710564">
                  <a:moveTo>
                    <a:pt x="8606243" y="0"/>
                  </a:moveTo>
                  <a:lnTo>
                    <a:pt x="71031" y="0"/>
                  </a:lnTo>
                  <a:lnTo>
                    <a:pt x="43382" y="5581"/>
                  </a:lnTo>
                  <a:lnTo>
                    <a:pt x="20804" y="20804"/>
                  </a:lnTo>
                  <a:lnTo>
                    <a:pt x="5581" y="43382"/>
                  </a:lnTo>
                  <a:lnTo>
                    <a:pt x="0" y="71031"/>
                  </a:lnTo>
                  <a:lnTo>
                    <a:pt x="0" y="639241"/>
                  </a:lnTo>
                  <a:lnTo>
                    <a:pt x="5581" y="666890"/>
                  </a:lnTo>
                  <a:lnTo>
                    <a:pt x="20804" y="689468"/>
                  </a:lnTo>
                  <a:lnTo>
                    <a:pt x="43382" y="704691"/>
                  </a:lnTo>
                  <a:lnTo>
                    <a:pt x="71031" y="710272"/>
                  </a:lnTo>
                  <a:lnTo>
                    <a:pt x="8606243" y="710272"/>
                  </a:lnTo>
                  <a:lnTo>
                    <a:pt x="8633892" y="704691"/>
                  </a:lnTo>
                  <a:lnTo>
                    <a:pt x="8656470" y="689468"/>
                  </a:lnTo>
                  <a:lnTo>
                    <a:pt x="8671693" y="666890"/>
                  </a:lnTo>
                  <a:lnTo>
                    <a:pt x="8677275" y="639241"/>
                  </a:lnTo>
                  <a:lnTo>
                    <a:pt x="8677275" y="71031"/>
                  </a:lnTo>
                  <a:lnTo>
                    <a:pt x="8671693" y="43382"/>
                  </a:lnTo>
                  <a:lnTo>
                    <a:pt x="8656470" y="20804"/>
                  </a:lnTo>
                  <a:lnTo>
                    <a:pt x="8633892" y="5581"/>
                  </a:lnTo>
                  <a:lnTo>
                    <a:pt x="8606243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59549" y="4681058"/>
              <a:ext cx="372110" cy="261620"/>
            </a:xfrm>
            <a:custGeom>
              <a:avLst/>
              <a:gdLst/>
              <a:ahLst/>
              <a:cxnLst/>
              <a:rect l="l" t="t" r="r" b="b"/>
              <a:pathLst>
                <a:path w="372109" h="261620">
                  <a:moveTo>
                    <a:pt x="131561" y="261257"/>
                  </a:moveTo>
                  <a:lnTo>
                    <a:pt x="0" y="125999"/>
                  </a:lnTo>
                  <a:lnTo>
                    <a:pt x="34198" y="93392"/>
                  </a:lnTo>
                  <a:lnTo>
                    <a:pt x="133171" y="194836"/>
                  </a:lnTo>
                  <a:lnTo>
                    <a:pt x="339159" y="0"/>
                  </a:lnTo>
                  <a:lnTo>
                    <a:pt x="371748" y="33810"/>
                  </a:lnTo>
                  <a:lnTo>
                    <a:pt x="166162" y="229053"/>
                  </a:lnTo>
                  <a:lnTo>
                    <a:pt x="131561" y="261257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616264" y="4598377"/>
            <a:ext cx="760793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ource Sans 3"/>
                <a:cs typeface="Source Sans 3"/>
              </a:rPr>
              <a:t>Most</a:t>
            </a:r>
            <a:r>
              <a:rPr sz="2200" spc="-5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appropriate</a:t>
            </a:r>
            <a:r>
              <a:rPr sz="2200" spc="-6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adaptation</a:t>
            </a:r>
            <a:r>
              <a:rPr sz="2200" spc="-3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strategies</a:t>
            </a:r>
            <a:r>
              <a:rPr sz="2200" spc="-6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to</a:t>
            </a:r>
            <a:r>
              <a:rPr sz="2200" spc="-5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address</a:t>
            </a:r>
            <a:r>
              <a:rPr sz="2200" spc="-60" dirty="0">
                <a:latin typeface="Source Sans 3"/>
                <a:cs typeface="Source Sans 3"/>
              </a:rPr>
              <a:t> </a:t>
            </a:r>
            <a:r>
              <a:rPr sz="2200" spc="-10" dirty="0">
                <a:latin typeface="Source Sans 3"/>
                <a:cs typeface="Source Sans 3"/>
              </a:rPr>
              <a:t>Vulnerabilities</a:t>
            </a:r>
            <a:endParaRPr sz="2200">
              <a:latin typeface="Source Sans 3"/>
              <a:cs typeface="Source Sans 3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33425" y="5341458"/>
            <a:ext cx="8677275" cy="710565"/>
            <a:chOff x="733425" y="5341458"/>
            <a:chExt cx="8677275" cy="710565"/>
          </a:xfrm>
        </p:grpSpPr>
        <p:sp>
          <p:nvSpPr>
            <p:cNvPr id="17" name="object 17"/>
            <p:cNvSpPr/>
            <p:nvPr/>
          </p:nvSpPr>
          <p:spPr>
            <a:xfrm>
              <a:off x="733425" y="5341458"/>
              <a:ext cx="8677275" cy="710565"/>
            </a:xfrm>
            <a:custGeom>
              <a:avLst/>
              <a:gdLst/>
              <a:ahLst/>
              <a:cxnLst/>
              <a:rect l="l" t="t" r="r" b="b"/>
              <a:pathLst>
                <a:path w="8677275" h="710564">
                  <a:moveTo>
                    <a:pt x="8606243" y="0"/>
                  </a:moveTo>
                  <a:lnTo>
                    <a:pt x="71031" y="0"/>
                  </a:lnTo>
                  <a:lnTo>
                    <a:pt x="43382" y="5581"/>
                  </a:lnTo>
                  <a:lnTo>
                    <a:pt x="20804" y="20804"/>
                  </a:lnTo>
                  <a:lnTo>
                    <a:pt x="5581" y="43382"/>
                  </a:lnTo>
                  <a:lnTo>
                    <a:pt x="0" y="71031"/>
                  </a:lnTo>
                  <a:lnTo>
                    <a:pt x="0" y="639241"/>
                  </a:lnTo>
                  <a:lnTo>
                    <a:pt x="5581" y="666890"/>
                  </a:lnTo>
                  <a:lnTo>
                    <a:pt x="20804" y="689468"/>
                  </a:lnTo>
                  <a:lnTo>
                    <a:pt x="43382" y="704691"/>
                  </a:lnTo>
                  <a:lnTo>
                    <a:pt x="71031" y="710272"/>
                  </a:lnTo>
                  <a:lnTo>
                    <a:pt x="8606243" y="710272"/>
                  </a:lnTo>
                  <a:lnTo>
                    <a:pt x="8633892" y="704691"/>
                  </a:lnTo>
                  <a:lnTo>
                    <a:pt x="8656470" y="689468"/>
                  </a:lnTo>
                  <a:lnTo>
                    <a:pt x="8671693" y="666890"/>
                  </a:lnTo>
                  <a:lnTo>
                    <a:pt x="8677275" y="639241"/>
                  </a:lnTo>
                  <a:lnTo>
                    <a:pt x="8677275" y="71031"/>
                  </a:lnTo>
                  <a:lnTo>
                    <a:pt x="8671693" y="43382"/>
                  </a:lnTo>
                  <a:lnTo>
                    <a:pt x="8656470" y="20804"/>
                  </a:lnTo>
                  <a:lnTo>
                    <a:pt x="8633892" y="5581"/>
                  </a:lnTo>
                  <a:lnTo>
                    <a:pt x="8606243" y="0"/>
                  </a:lnTo>
                  <a:close/>
                </a:path>
              </a:pathLst>
            </a:custGeom>
            <a:solidFill>
              <a:srgbClr val="CFD4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68399" y="5666318"/>
              <a:ext cx="354330" cy="161290"/>
            </a:xfrm>
            <a:custGeom>
              <a:avLst/>
              <a:gdLst/>
              <a:ahLst/>
              <a:cxnLst/>
              <a:rect l="l" t="t" r="r" b="b"/>
              <a:pathLst>
                <a:path w="354330" h="161289">
                  <a:moveTo>
                    <a:pt x="354050" y="161021"/>
                  </a:moveTo>
                  <a:lnTo>
                    <a:pt x="0" y="161021"/>
                  </a:lnTo>
                  <a:lnTo>
                    <a:pt x="0" y="0"/>
                  </a:lnTo>
                  <a:lnTo>
                    <a:pt x="354050" y="0"/>
                  </a:lnTo>
                  <a:lnTo>
                    <a:pt x="354050" y="24153"/>
                  </a:lnTo>
                  <a:lnTo>
                    <a:pt x="40232" y="24153"/>
                  </a:lnTo>
                  <a:lnTo>
                    <a:pt x="24139" y="40255"/>
                  </a:lnTo>
                  <a:lnTo>
                    <a:pt x="24139" y="120766"/>
                  </a:lnTo>
                  <a:lnTo>
                    <a:pt x="40232" y="136868"/>
                  </a:lnTo>
                  <a:lnTo>
                    <a:pt x="354050" y="136868"/>
                  </a:lnTo>
                  <a:lnTo>
                    <a:pt x="354050" y="161021"/>
                  </a:lnTo>
                  <a:close/>
                </a:path>
                <a:path w="354330" h="161289">
                  <a:moveTo>
                    <a:pt x="354050" y="136868"/>
                  </a:moveTo>
                  <a:lnTo>
                    <a:pt x="317840" y="136868"/>
                  </a:lnTo>
                  <a:lnTo>
                    <a:pt x="329910" y="124795"/>
                  </a:lnTo>
                  <a:lnTo>
                    <a:pt x="329910" y="36229"/>
                  </a:lnTo>
                  <a:lnTo>
                    <a:pt x="317840" y="24153"/>
                  </a:lnTo>
                  <a:lnTo>
                    <a:pt x="354050" y="24153"/>
                  </a:lnTo>
                  <a:lnTo>
                    <a:pt x="354050" y="136868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3238" y="5706574"/>
              <a:ext cx="64372" cy="805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32764" y="5734761"/>
              <a:ext cx="225425" cy="24765"/>
            </a:xfrm>
            <a:custGeom>
              <a:avLst/>
              <a:gdLst/>
              <a:ahLst/>
              <a:cxnLst/>
              <a:rect l="l" t="t" r="r" b="b"/>
              <a:pathLst>
                <a:path w="225425" h="24764">
                  <a:moveTo>
                    <a:pt x="24142" y="5410"/>
                  </a:moveTo>
                  <a:lnTo>
                    <a:pt x="18732" y="0"/>
                  </a:lnTo>
                  <a:lnTo>
                    <a:pt x="5410" y="0"/>
                  </a:lnTo>
                  <a:lnTo>
                    <a:pt x="0" y="5410"/>
                  </a:lnTo>
                  <a:lnTo>
                    <a:pt x="0" y="18745"/>
                  </a:lnTo>
                  <a:lnTo>
                    <a:pt x="5410" y="24155"/>
                  </a:lnTo>
                  <a:lnTo>
                    <a:pt x="18732" y="24155"/>
                  </a:lnTo>
                  <a:lnTo>
                    <a:pt x="24142" y="18745"/>
                  </a:lnTo>
                  <a:lnTo>
                    <a:pt x="24142" y="12077"/>
                  </a:lnTo>
                  <a:lnTo>
                    <a:pt x="24142" y="5410"/>
                  </a:lnTo>
                  <a:close/>
                </a:path>
                <a:path w="225425" h="24764">
                  <a:moveTo>
                    <a:pt x="225310" y="5410"/>
                  </a:moveTo>
                  <a:lnTo>
                    <a:pt x="219900" y="0"/>
                  </a:lnTo>
                  <a:lnTo>
                    <a:pt x="206565" y="0"/>
                  </a:lnTo>
                  <a:lnTo>
                    <a:pt x="201168" y="5410"/>
                  </a:lnTo>
                  <a:lnTo>
                    <a:pt x="201168" y="18745"/>
                  </a:lnTo>
                  <a:lnTo>
                    <a:pt x="206565" y="24155"/>
                  </a:lnTo>
                  <a:lnTo>
                    <a:pt x="219900" y="24155"/>
                  </a:lnTo>
                  <a:lnTo>
                    <a:pt x="225310" y="18745"/>
                  </a:lnTo>
                  <a:lnTo>
                    <a:pt x="225310" y="12077"/>
                  </a:lnTo>
                  <a:lnTo>
                    <a:pt x="225310" y="541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4265" y="5556824"/>
              <a:ext cx="273181" cy="9339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616264" y="5486222"/>
            <a:ext cx="451675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latin typeface="Source Sans 3"/>
                <a:cs typeface="Source Sans 3"/>
              </a:rPr>
              <a:t>Access</a:t>
            </a:r>
            <a:r>
              <a:rPr sz="2200" spc="-4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to</a:t>
            </a:r>
            <a:r>
              <a:rPr sz="2200" spc="-45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funding</a:t>
            </a:r>
            <a:r>
              <a:rPr sz="2200" spc="-30" dirty="0">
                <a:latin typeface="Source Sans 3"/>
                <a:cs typeface="Source Sans 3"/>
              </a:rPr>
              <a:t> </a:t>
            </a:r>
            <a:r>
              <a:rPr sz="2200" dirty="0">
                <a:latin typeface="Source Sans 3"/>
                <a:cs typeface="Source Sans 3"/>
              </a:rPr>
              <a:t>and</a:t>
            </a:r>
            <a:r>
              <a:rPr sz="2200" spc="-40" dirty="0">
                <a:latin typeface="Source Sans 3"/>
                <a:cs typeface="Source Sans 3"/>
              </a:rPr>
              <a:t> </a:t>
            </a:r>
            <a:r>
              <a:rPr sz="2200" spc="-10" dirty="0">
                <a:latin typeface="Source Sans 3"/>
                <a:cs typeface="Source Sans 3"/>
              </a:rPr>
              <a:t>implementation</a:t>
            </a:r>
            <a:endParaRPr sz="2200">
              <a:latin typeface="Source Sans 3"/>
              <a:cs typeface="Source Sans 3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7340" y="1769997"/>
            <a:ext cx="8848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8338820" algn="l"/>
              </a:tabLst>
            </a:pPr>
            <a:r>
              <a:rPr sz="3600" dirty="0">
                <a:latin typeface="Source Sans 3"/>
                <a:cs typeface="Source Sans 3"/>
              </a:rPr>
              <a:t>Collaboratively</a:t>
            </a:r>
            <a:r>
              <a:rPr sz="3600" spc="-105" dirty="0">
                <a:latin typeface="Source Sans 3"/>
                <a:cs typeface="Source Sans 3"/>
              </a:rPr>
              <a:t> </a:t>
            </a:r>
            <a:r>
              <a:rPr sz="3600" dirty="0">
                <a:latin typeface="Source Sans 3"/>
                <a:cs typeface="Source Sans 3"/>
              </a:rPr>
              <a:t>developed</a:t>
            </a:r>
            <a:r>
              <a:rPr sz="3600" spc="-85" dirty="0">
                <a:latin typeface="Source Sans 3"/>
                <a:cs typeface="Source Sans 3"/>
              </a:rPr>
              <a:t> </a:t>
            </a:r>
            <a:r>
              <a:rPr sz="3600" spc="-10" dirty="0">
                <a:latin typeface="Source Sans 3"/>
                <a:cs typeface="Source Sans 3"/>
              </a:rPr>
              <a:t>understanding</a:t>
            </a:r>
            <a:r>
              <a:rPr lang="en-US" sz="3600" spc="-10" dirty="0">
                <a:latin typeface="Source Sans 3"/>
                <a:cs typeface="Source Sans 3"/>
              </a:rPr>
              <a:t> </a:t>
            </a:r>
            <a:r>
              <a:rPr sz="3600" spc="-25" dirty="0">
                <a:latin typeface="Source Sans 3"/>
                <a:cs typeface="Source Sans 3"/>
              </a:rPr>
              <a:t>of:</a:t>
            </a:r>
            <a:endParaRPr sz="3600" dirty="0">
              <a:latin typeface="Source Sans 3"/>
              <a:cs typeface="Source Sans 3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404350" y="2355851"/>
            <a:ext cx="2498725" cy="3208655"/>
            <a:chOff x="9404350" y="2355851"/>
            <a:chExt cx="2498725" cy="3208655"/>
          </a:xfrm>
        </p:grpSpPr>
        <p:sp>
          <p:nvSpPr>
            <p:cNvPr id="25" name="object 25"/>
            <p:cNvSpPr/>
            <p:nvPr/>
          </p:nvSpPr>
          <p:spPr>
            <a:xfrm>
              <a:off x="9410700" y="2362201"/>
              <a:ext cx="2486025" cy="3195955"/>
            </a:xfrm>
            <a:custGeom>
              <a:avLst/>
              <a:gdLst/>
              <a:ahLst/>
              <a:cxnLst/>
              <a:rect l="l" t="t" r="r" b="b"/>
              <a:pathLst>
                <a:path w="2486025" h="3195954">
                  <a:moveTo>
                    <a:pt x="2486025" y="0"/>
                  </a:moveTo>
                  <a:lnTo>
                    <a:pt x="1243012" y="0"/>
                  </a:lnTo>
                  <a:lnTo>
                    <a:pt x="0" y="1597812"/>
                  </a:lnTo>
                  <a:lnTo>
                    <a:pt x="1243012" y="3195637"/>
                  </a:lnTo>
                  <a:lnTo>
                    <a:pt x="2486025" y="3195637"/>
                  </a:lnTo>
                  <a:lnTo>
                    <a:pt x="2486025" y="0"/>
                  </a:lnTo>
                  <a:close/>
                </a:path>
              </a:pathLst>
            </a:custGeom>
            <a:solidFill>
              <a:srgbClr val="4471C4">
                <a:alpha val="3411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410700" y="2362201"/>
              <a:ext cx="2486025" cy="3195955"/>
            </a:xfrm>
            <a:custGeom>
              <a:avLst/>
              <a:gdLst/>
              <a:ahLst/>
              <a:cxnLst/>
              <a:rect l="l" t="t" r="r" b="b"/>
              <a:pathLst>
                <a:path w="2486025" h="3195954">
                  <a:moveTo>
                    <a:pt x="2486025" y="3195637"/>
                  </a:moveTo>
                  <a:lnTo>
                    <a:pt x="1243012" y="3195637"/>
                  </a:lnTo>
                  <a:lnTo>
                    <a:pt x="0" y="1597812"/>
                  </a:lnTo>
                  <a:lnTo>
                    <a:pt x="1243012" y="0"/>
                  </a:lnTo>
                  <a:lnTo>
                    <a:pt x="2486025" y="0"/>
                  </a:lnTo>
                  <a:lnTo>
                    <a:pt x="2486025" y="3195637"/>
                  </a:lnTo>
                  <a:close/>
                </a:path>
              </a:pathLst>
            </a:custGeom>
            <a:ln w="12700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740771" y="2452813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9"/>
                  </a:lnTo>
                  <a:lnTo>
                    <a:pt x="1061021" y="361569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740769" y="2452813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9"/>
                  </a:lnTo>
                  <a:lnTo>
                    <a:pt x="60261" y="361569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740771" y="2832472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9"/>
                  </a:lnTo>
                  <a:lnTo>
                    <a:pt x="1061021" y="361569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740769" y="2832472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9"/>
                  </a:lnTo>
                  <a:lnTo>
                    <a:pt x="60261" y="361569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0740771" y="3212129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9"/>
                  </a:lnTo>
                  <a:lnTo>
                    <a:pt x="1061021" y="361569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chemeClr val="accent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32"/>
            <p:cNvSpPr/>
            <p:nvPr/>
          </p:nvSpPr>
          <p:spPr>
            <a:xfrm>
              <a:off x="10740769" y="3212129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9"/>
                  </a:lnTo>
                  <a:lnTo>
                    <a:pt x="60261" y="361569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0917934" y="2460435"/>
            <a:ext cx="765810" cy="10801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2384" marR="23495" algn="ctr">
              <a:lnSpc>
                <a:spcPts val="1130"/>
              </a:lnSpc>
              <a:spcBef>
                <a:spcPts val="190"/>
              </a:spcBef>
            </a:pP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Groundwater</a:t>
            </a:r>
            <a:r>
              <a:rPr sz="1000" spc="50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Supply</a:t>
            </a:r>
            <a:endParaRPr sz="1000">
              <a:latin typeface="Source Sans 3"/>
              <a:cs typeface="Source Sans 3"/>
            </a:endParaRPr>
          </a:p>
          <a:p>
            <a:pPr marL="12700" marR="5080" algn="ctr">
              <a:lnSpc>
                <a:spcPts val="1130"/>
              </a:lnSpc>
              <a:spcBef>
                <a:spcPts val="730"/>
              </a:spcBef>
            </a:pPr>
            <a:r>
              <a:rPr sz="1000" dirty="0">
                <a:solidFill>
                  <a:srgbClr val="FFFFFF"/>
                </a:solidFill>
                <a:latin typeface="Source Sans 3"/>
                <a:cs typeface="Source Sans 3"/>
              </a:rPr>
              <a:t>Surface</a:t>
            </a:r>
            <a:r>
              <a:rPr sz="1000" spc="-3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Water</a:t>
            </a:r>
            <a:r>
              <a:rPr sz="1000" spc="50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Supply</a:t>
            </a:r>
            <a:endParaRPr sz="1000">
              <a:latin typeface="Source Sans 3"/>
              <a:cs typeface="Source Sans 3"/>
            </a:endParaRPr>
          </a:p>
          <a:p>
            <a:pPr marL="36830" marR="27305" indent="-1905" algn="ctr">
              <a:lnSpc>
                <a:spcPts val="1130"/>
              </a:lnSpc>
              <a:spcBef>
                <a:spcPts val="730"/>
              </a:spcBef>
            </a:pP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Flood</a:t>
            </a:r>
            <a:r>
              <a:rPr sz="1000" spc="50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Management</a:t>
            </a:r>
            <a:endParaRPr sz="1000">
              <a:latin typeface="Source Sans 3"/>
              <a:cs typeface="Source Sans 3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0734419" y="3585437"/>
            <a:ext cx="1134110" cy="374650"/>
            <a:chOff x="10734419" y="3585437"/>
            <a:chExt cx="1134110" cy="374650"/>
          </a:xfrm>
        </p:grpSpPr>
        <p:sp>
          <p:nvSpPr>
            <p:cNvPr id="35" name="object 35"/>
            <p:cNvSpPr/>
            <p:nvPr/>
          </p:nvSpPr>
          <p:spPr>
            <a:xfrm>
              <a:off x="10740771" y="3591787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9"/>
                  </a:lnTo>
                  <a:lnTo>
                    <a:pt x="1061021" y="361569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0740769" y="3591787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9"/>
                  </a:lnTo>
                  <a:lnTo>
                    <a:pt x="60261" y="361569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0977371" y="3671258"/>
            <a:ext cx="648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Ecosystems</a:t>
            </a:r>
            <a:endParaRPr sz="1000">
              <a:latin typeface="Source Sans 3"/>
              <a:cs typeface="Source Sans 3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0734419" y="3965096"/>
            <a:ext cx="1134110" cy="754380"/>
            <a:chOff x="10734419" y="3965096"/>
            <a:chExt cx="1134110" cy="754380"/>
          </a:xfrm>
        </p:grpSpPr>
        <p:sp>
          <p:nvSpPr>
            <p:cNvPr id="39" name="object 39"/>
            <p:cNvSpPr/>
            <p:nvPr/>
          </p:nvSpPr>
          <p:spPr>
            <a:xfrm>
              <a:off x="10740771" y="3971446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8"/>
                  </a:lnTo>
                  <a:lnTo>
                    <a:pt x="1061021" y="361568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740769" y="3971446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8"/>
                  </a:lnTo>
                  <a:lnTo>
                    <a:pt x="60261" y="361568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740771" y="4351103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9"/>
                  </a:lnTo>
                  <a:lnTo>
                    <a:pt x="1061021" y="361569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740769" y="4351103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9"/>
                  </a:lnTo>
                  <a:lnTo>
                    <a:pt x="60261" y="361569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0928604" y="4050917"/>
            <a:ext cx="746125" cy="556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solidFill>
                  <a:srgbClr val="FFFFFF"/>
                </a:solidFill>
                <a:latin typeface="Source Sans 3"/>
                <a:cs typeface="Source Sans 3"/>
              </a:rPr>
              <a:t>Water</a:t>
            </a:r>
            <a:r>
              <a:rPr sz="1000" spc="-3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Quality</a:t>
            </a:r>
            <a:endParaRPr sz="1000">
              <a:latin typeface="Source Sans 3"/>
              <a:cs typeface="Source Sans 3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1000">
              <a:latin typeface="Source Sans 3"/>
              <a:cs typeface="Source Sans 3"/>
            </a:endParaRPr>
          </a:p>
          <a:p>
            <a:pPr marL="85725">
              <a:lnSpc>
                <a:spcPct val="100000"/>
              </a:lnSpc>
            </a:pP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Recreation</a:t>
            </a:r>
            <a:endParaRPr sz="1000">
              <a:latin typeface="Source Sans 3"/>
              <a:cs typeface="Source Sans 3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0734419" y="4724411"/>
            <a:ext cx="1134110" cy="374650"/>
            <a:chOff x="10734419" y="4724411"/>
            <a:chExt cx="1134110" cy="374650"/>
          </a:xfrm>
        </p:grpSpPr>
        <p:sp>
          <p:nvSpPr>
            <p:cNvPr id="45" name="object 45"/>
            <p:cNvSpPr/>
            <p:nvPr/>
          </p:nvSpPr>
          <p:spPr>
            <a:xfrm>
              <a:off x="10740771" y="4730761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9"/>
                  </a:lnTo>
                  <a:lnTo>
                    <a:pt x="1061021" y="361569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0740769" y="4730761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9"/>
                  </a:lnTo>
                  <a:lnTo>
                    <a:pt x="60261" y="361569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0957559" y="4810233"/>
            <a:ext cx="687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Hydropower</a:t>
            </a:r>
            <a:endParaRPr sz="1000">
              <a:latin typeface="Source Sans 3"/>
              <a:cs typeface="Source Sans 3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10734419" y="5104069"/>
            <a:ext cx="1134110" cy="374650"/>
            <a:chOff x="10734419" y="5104069"/>
            <a:chExt cx="1134110" cy="374650"/>
          </a:xfrm>
        </p:grpSpPr>
        <p:sp>
          <p:nvSpPr>
            <p:cNvPr id="49" name="object 49"/>
            <p:cNvSpPr/>
            <p:nvPr/>
          </p:nvSpPr>
          <p:spPr>
            <a:xfrm>
              <a:off x="10740771" y="5110419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1061021" y="0"/>
                  </a:moveTo>
                  <a:lnTo>
                    <a:pt x="60261" y="0"/>
                  </a:lnTo>
                  <a:lnTo>
                    <a:pt x="36808" y="4734"/>
                  </a:lnTo>
                  <a:lnTo>
                    <a:pt x="17653" y="17648"/>
                  </a:lnTo>
                  <a:lnTo>
                    <a:pt x="4736" y="36802"/>
                  </a:lnTo>
                  <a:lnTo>
                    <a:pt x="0" y="60261"/>
                  </a:lnTo>
                  <a:lnTo>
                    <a:pt x="0" y="301307"/>
                  </a:lnTo>
                  <a:lnTo>
                    <a:pt x="4736" y="324766"/>
                  </a:lnTo>
                  <a:lnTo>
                    <a:pt x="17653" y="343920"/>
                  </a:lnTo>
                  <a:lnTo>
                    <a:pt x="36808" y="356834"/>
                  </a:lnTo>
                  <a:lnTo>
                    <a:pt x="60261" y="361569"/>
                  </a:lnTo>
                  <a:lnTo>
                    <a:pt x="1061021" y="361569"/>
                  </a:lnTo>
                  <a:lnTo>
                    <a:pt x="1084480" y="356834"/>
                  </a:lnTo>
                  <a:lnTo>
                    <a:pt x="1103634" y="343920"/>
                  </a:lnTo>
                  <a:lnTo>
                    <a:pt x="1116548" y="324766"/>
                  </a:lnTo>
                  <a:lnTo>
                    <a:pt x="1121283" y="301307"/>
                  </a:lnTo>
                  <a:lnTo>
                    <a:pt x="1121283" y="60261"/>
                  </a:lnTo>
                  <a:lnTo>
                    <a:pt x="1116548" y="36802"/>
                  </a:lnTo>
                  <a:lnTo>
                    <a:pt x="1103634" y="17648"/>
                  </a:lnTo>
                  <a:lnTo>
                    <a:pt x="1084480" y="4734"/>
                  </a:lnTo>
                  <a:lnTo>
                    <a:pt x="106102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740769" y="5110419"/>
              <a:ext cx="1121410" cy="361950"/>
            </a:xfrm>
            <a:custGeom>
              <a:avLst/>
              <a:gdLst/>
              <a:ahLst/>
              <a:cxnLst/>
              <a:rect l="l" t="t" r="r" b="b"/>
              <a:pathLst>
                <a:path w="1121409" h="361950">
                  <a:moveTo>
                    <a:pt x="0" y="60261"/>
                  </a:moveTo>
                  <a:lnTo>
                    <a:pt x="4736" y="36802"/>
                  </a:lnTo>
                  <a:lnTo>
                    <a:pt x="17653" y="17648"/>
                  </a:lnTo>
                  <a:lnTo>
                    <a:pt x="36808" y="4734"/>
                  </a:lnTo>
                  <a:lnTo>
                    <a:pt x="60261" y="0"/>
                  </a:lnTo>
                  <a:lnTo>
                    <a:pt x="1061021" y="0"/>
                  </a:lnTo>
                  <a:lnTo>
                    <a:pt x="1084480" y="4734"/>
                  </a:lnTo>
                  <a:lnTo>
                    <a:pt x="1103634" y="17648"/>
                  </a:lnTo>
                  <a:lnTo>
                    <a:pt x="1116548" y="36802"/>
                  </a:lnTo>
                  <a:lnTo>
                    <a:pt x="1121283" y="60261"/>
                  </a:lnTo>
                  <a:lnTo>
                    <a:pt x="1121283" y="301307"/>
                  </a:lnTo>
                  <a:lnTo>
                    <a:pt x="1116548" y="324766"/>
                  </a:lnTo>
                  <a:lnTo>
                    <a:pt x="1103634" y="343920"/>
                  </a:lnTo>
                  <a:lnTo>
                    <a:pt x="1084480" y="356834"/>
                  </a:lnTo>
                  <a:lnTo>
                    <a:pt x="1061021" y="361569"/>
                  </a:lnTo>
                  <a:lnTo>
                    <a:pt x="60261" y="361569"/>
                  </a:lnTo>
                  <a:lnTo>
                    <a:pt x="36808" y="356834"/>
                  </a:lnTo>
                  <a:lnTo>
                    <a:pt x="17653" y="343920"/>
                  </a:lnTo>
                  <a:lnTo>
                    <a:pt x="4736" y="324766"/>
                  </a:lnTo>
                  <a:lnTo>
                    <a:pt x="0" y="301307"/>
                  </a:lnTo>
                  <a:lnTo>
                    <a:pt x="0" y="6026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10925556" y="5118041"/>
            <a:ext cx="751840" cy="32067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05740" marR="5080" indent="-193675">
              <a:lnSpc>
                <a:spcPts val="1130"/>
              </a:lnSpc>
              <a:spcBef>
                <a:spcPts val="190"/>
              </a:spcBef>
            </a:pPr>
            <a:r>
              <a:rPr sz="1000" dirty="0">
                <a:solidFill>
                  <a:srgbClr val="FFFFFF"/>
                </a:solidFill>
                <a:latin typeface="Source Sans 3"/>
                <a:cs typeface="Source Sans 3"/>
              </a:rPr>
              <a:t>Community</a:t>
            </a:r>
            <a:r>
              <a:rPr sz="1000" spc="-3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Source Sans 3"/>
                <a:cs typeface="Source Sans 3"/>
              </a:rPr>
              <a:t>&amp;</a:t>
            </a:r>
            <a:r>
              <a:rPr sz="1000" spc="50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Source Sans 3"/>
                <a:cs typeface="Source Sans 3"/>
              </a:rPr>
              <a:t>Equity</a:t>
            </a:r>
            <a:endParaRPr sz="1000">
              <a:latin typeface="Source Sans 3"/>
              <a:cs typeface="Source Sans 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5986D74-C381-36D1-3BCE-6BE57BF37E3F}"/>
              </a:ext>
            </a:extLst>
          </p:cNvPr>
          <p:cNvSpPr txBox="1"/>
          <p:nvPr/>
        </p:nvSpPr>
        <p:spPr>
          <a:xfrm>
            <a:off x="418363" y="0"/>
            <a:ext cx="8104404" cy="46166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acobs Chronos Heavy" panose="020B0803030503030204" pitchFamily="34" charset="0"/>
                <a:ea typeface="+mn-ea"/>
                <a:cs typeface="Jacobs Chronos Heavy" panose="020B0803030503030204" pitchFamily="34" charset="0"/>
              </a:rPr>
              <a:t>Pilot Project Area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C2563-5209-ABAA-C8B4-11613BE159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121836"/>
            <a:ext cx="6452866" cy="5027757"/>
          </a:xfrm>
        </p:spPr>
        <p:txBody>
          <a:bodyPr>
            <a:normAutofit fontScale="92500"/>
          </a:bodyPr>
          <a:lstStyle/>
          <a:p>
            <a:r>
              <a:rPr lang="en-US" dirty="0"/>
              <a:t>Boundary</a:t>
            </a:r>
          </a:p>
          <a:p>
            <a:pPr lvl="1"/>
            <a:r>
              <a:rPr lang="en-US" dirty="0"/>
              <a:t>Russian River Hydrologic Watershed (HUC 8)</a:t>
            </a:r>
          </a:p>
          <a:p>
            <a:pPr lvl="1"/>
            <a:r>
              <a:rPr lang="en-US" dirty="0"/>
              <a:t>Adjacent Areas that Receive Russian River water</a:t>
            </a:r>
          </a:p>
          <a:p>
            <a:pPr lvl="1"/>
            <a:endParaRPr lang="en-US" dirty="0"/>
          </a:p>
          <a:p>
            <a:r>
              <a:rPr lang="en-US" dirty="0"/>
              <a:t>Hydrological Features</a:t>
            </a:r>
          </a:p>
          <a:p>
            <a:pPr lvl="1"/>
            <a:r>
              <a:rPr lang="en-US" dirty="0"/>
              <a:t>Lake Mendocino and Lake Sonoma</a:t>
            </a:r>
          </a:p>
          <a:p>
            <a:pPr lvl="1"/>
            <a:r>
              <a:rPr lang="en-US" dirty="0"/>
              <a:t>Groundwater basins in RR Watershed</a:t>
            </a:r>
          </a:p>
          <a:p>
            <a:pPr lvl="1"/>
            <a:r>
              <a:rPr lang="en-US" dirty="0"/>
              <a:t>Russian River Estuary</a:t>
            </a:r>
          </a:p>
          <a:p>
            <a:pPr lvl="1"/>
            <a:endParaRPr lang="en-US" dirty="0"/>
          </a:p>
          <a:p>
            <a:r>
              <a:rPr lang="en-US" dirty="0"/>
              <a:t>“Plus” Areas</a:t>
            </a:r>
          </a:p>
          <a:p>
            <a:pPr lvl="1"/>
            <a:r>
              <a:rPr lang="en-US" dirty="0"/>
              <a:t>Adjacent areas that receive Russian River water</a:t>
            </a:r>
          </a:p>
          <a:p>
            <a:pPr lvl="1"/>
            <a:r>
              <a:rPr lang="en-US" dirty="0"/>
              <a:t>Limited evaluation of water supply (surface water and groundwater) only</a:t>
            </a:r>
          </a:p>
          <a:p>
            <a:endParaRPr lang="en-US" dirty="0"/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EDFFAAD0-8E73-F59F-17E9-68F89204424D}"/>
              </a:ext>
            </a:extLst>
          </p:cNvPr>
          <p:cNvSpPr txBox="1">
            <a:spLocks/>
          </p:cNvSpPr>
          <p:nvPr/>
        </p:nvSpPr>
        <p:spPr>
          <a:xfrm>
            <a:off x="300111" y="17514"/>
            <a:ext cx="60984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latin typeface="Jacobs Chronos" panose="020B0603030503030204" pitchFamily="34" charset="0"/>
                <a:ea typeface="+mj-ea"/>
                <a:cs typeface="Jacobs Chronos" panose="020B0603030503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Jacobs Chronos" panose="020B0603030503030204" pitchFamily="34" charset="0"/>
                <a:ea typeface="+mj-ea"/>
              </a:rPr>
              <a:t>Study Area Description</a:t>
            </a:r>
          </a:p>
        </p:txBody>
      </p:sp>
      <p:pic>
        <p:nvPicPr>
          <p:cNvPr id="4" name="Picture 3" descr="A map of the california wine region&#10;&#10;AI-generated content may be incorrect.">
            <a:extLst>
              <a:ext uri="{FF2B5EF4-FFF2-40B4-BE49-F238E27FC236}">
                <a16:creationId xmlns:a16="http://schemas.microsoft.com/office/drawing/2014/main" id="{539CFDE6-C13A-BB13-4002-50B3617DC1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636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58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4474"/>
              </p:ext>
            </p:extLst>
          </p:nvPr>
        </p:nvGraphicFramePr>
        <p:xfrm>
          <a:off x="313690" y="892810"/>
          <a:ext cx="11769725" cy="5906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1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89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1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7670"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600" dirty="0">
                        <a:latin typeface="Times New Roman"/>
                        <a:cs typeface="Times New Roman"/>
                      </a:endParaRPr>
                    </a:p>
                    <a:p>
                      <a:pPr marL="319405" marR="1390650" indent="-228600">
                        <a:lnSpc>
                          <a:spcPct val="70000"/>
                        </a:lnSpc>
                        <a:buFont typeface="Arial"/>
                        <a:buChar char="•"/>
                        <a:tabLst>
                          <a:tab pos="319405" algn="l"/>
                        </a:tabLst>
                      </a:pPr>
                      <a:r>
                        <a:rPr sz="2600" b="1" dirty="0">
                          <a:latin typeface="Source Sans 3"/>
                          <a:cs typeface="Source Sans 3"/>
                        </a:rPr>
                        <a:t>Watershed</a:t>
                      </a:r>
                      <a:r>
                        <a:rPr sz="2600" b="1" spc="-9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2600" b="1" spc="-10" dirty="0">
                          <a:latin typeface="Source Sans 3"/>
                          <a:cs typeface="Source Sans 3"/>
                        </a:rPr>
                        <a:t>Network Meetings:</a:t>
                      </a:r>
                      <a:endParaRPr sz="2600" dirty="0">
                        <a:latin typeface="Source Sans 3"/>
                        <a:cs typeface="Source Sans 3"/>
                      </a:endParaRPr>
                    </a:p>
                    <a:p>
                      <a:pPr marL="776605" lvl="1" indent="-228600">
                        <a:lnSpc>
                          <a:spcPts val="2200"/>
                        </a:lnSpc>
                        <a:buFont typeface="Arial"/>
                        <a:buChar char="•"/>
                        <a:tabLst>
                          <a:tab pos="776605" algn="l"/>
                        </a:tabLst>
                      </a:pPr>
                      <a:r>
                        <a:rPr sz="2200" dirty="0">
                          <a:latin typeface="Source Sans 3"/>
                          <a:cs typeface="Source Sans 3"/>
                        </a:rPr>
                        <a:t>6</a:t>
                      </a:r>
                      <a:r>
                        <a:rPr sz="2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2200" dirty="0">
                          <a:latin typeface="Source Sans 3"/>
                          <a:cs typeface="Source Sans 3"/>
                        </a:rPr>
                        <a:t>Network</a:t>
                      </a:r>
                      <a:r>
                        <a:rPr sz="2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2200" spc="-10" dirty="0">
                          <a:latin typeface="Source Sans 3"/>
                          <a:cs typeface="Source Sans 3"/>
                        </a:rPr>
                        <a:t>Meetings</a:t>
                      </a:r>
                      <a:endParaRPr sz="2200" dirty="0">
                        <a:latin typeface="Source Sans 3"/>
                        <a:cs typeface="Source Sans 3"/>
                      </a:endParaRPr>
                    </a:p>
                    <a:p>
                      <a:pPr marL="776605" lvl="1" indent="-228600">
                        <a:lnSpc>
                          <a:spcPts val="2350"/>
                        </a:lnSpc>
                        <a:buFont typeface="Arial"/>
                        <a:buChar char="•"/>
                        <a:tabLst>
                          <a:tab pos="776605" algn="l"/>
                        </a:tabLst>
                      </a:pPr>
                      <a:r>
                        <a:rPr sz="2200" dirty="0">
                          <a:latin typeface="Source Sans 3"/>
                          <a:cs typeface="Source Sans 3"/>
                        </a:rPr>
                        <a:t>2</a:t>
                      </a:r>
                      <a:r>
                        <a:rPr sz="2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2200" dirty="0">
                          <a:latin typeface="Source Sans 3"/>
                          <a:cs typeface="Source Sans 3"/>
                        </a:rPr>
                        <a:t>Technical</a:t>
                      </a:r>
                      <a:r>
                        <a:rPr sz="2200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2200" spc="-10" dirty="0">
                          <a:latin typeface="Source Sans 3"/>
                          <a:cs typeface="Source Sans 3"/>
                        </a:rPr>
                        <a:t>Sessions</a:t>
                      </a:r>
                      <a:endParaRPr lang="en-US" sz="2200" spc="-10" dirty="0">
                        <a:latin typeface="Source Sans 3"/>
                        <a:cs typeface="Source Sans 3"/>
                      </a:endParaRPr>
                    </a:p>
                    <a:p>
                      <a:pPr marL="776605" lvl="1" indent="-228600">
                        <a:lnSpc>
                          <a:spcPts val="2350"/>
                        </a:lnSpc>
                        <a:buFont typeface="Arial"/>
                        <a:buChar char="•"/>
                        <a:tabLst>
                          <a:tab pos="776605" algn="l"/>
                        </a:tabLst>
                      </a:pPr>
                      <a:r>
                        <a:rPr lang="en-US" sz="2200" spc="-10" dirty="0">
                          <a:latin typeface="Source Sans 3"/>
                          <a:cs typeface="Source Sans 3"/>
                        </a:rPr>
                        <a:t>Russian River Float</a:t>
                      </a:r>
                      <a:endParaRPr sz="2200" dirty="0">
                        <a:latin typeface="Source Sans 3"/>
                        <a:cs typeface="Source Sans 3"/>
                      </a:endParaRPr>
                    </a:p>
                    <a:p>
                      <a:pPr marL="776605" marR="1186815" lvl="1" indent="-228600">
                        <a:lnSpc>
                          <a:spcPct val="70000"/>
                        </a:lnSpc>
                        <a:spcBef>
                          <a:spcPts val="650"/>
                        </a:spcBef>
                        <a:buFont typeface="Arial"/>
                        <a:buChar char="•"/>
                        <a:tabLst>
                          <a:tab pos="776605" algn="l"/>
                        </a:tabLst>
                      </a:pPr>
                      <a:r>
                        <a:rPr sz="2200" dirty="0">
                          <a:latin typeface="Source Sans 3"/>
                          <a:cs typeface="Source Sans 3"/>
                        </a:rPr>
                        <a:t>20+</a:t>
                      </a:r>
                      <a:r>
                        <a:rPr sz="2200" spc="37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2200" dirty="0">
                          <a:latin typeface="Source Sans 3"/>
                          <a:cs typeface="Source Sans 3"/>
                        </a:rPr>
                        <a:t>Focused</a:t>
                      </a:r>
                      <a:r>
                        <a:rPr sz="2200" spc="-1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2200" spc="-10" dirty="0">
                          <a:latin typeface="Source Sans 3"/>
                          <a:cs typeface="Source Sans 3"/>
                        </a:rPr>
                        <a:t>Outreach Meetings</a:t>
                      </a:r>
                      <a:endParaRPr sz="2200" dirty="0">
                        <a:latin typeface="Source Sans 3"/>
                        <a:cs typeface="Source Sans 3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1639"/>
                        </a:spcBef>
                        <a:buFont typeface="Arial"/>
                        <a:buChar char="•"/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  <a:p>
                      <a:pPr marL="319405" marR="1905000" indent="-228600">
                        <a:lnSpc>
                          <a:spcPct val="70000"/>
                        </a:lnSpc>
                        <a:buFont typeface="Arial"/>
                        <a:buChar char="•"/>
                        <a:tabLst>
                          <a:tab pos="319405" algn="l"/>
                        </a:tabLst>
                      </a:pPr>
                      <a:r>
                        <a:rPr lang="en-US" sz="2600" b="1" dirty="0">
                          <a:latin typeface="Source Sans 3"/>
                          <a:cs typeface="Source Sans 3"/>
                        </a:rPr>
                        <a:t>Tribal Outreach &amp; Engagement</a:t>
                      </a:r>
                      <a:endParaRPr sz="2600" dirty="0">
                        <a:latin typeface="Source Sans 3"/>
                        <a:cs typeface="Source Sans 3"/>
                      </a:endParaRPr>
                    </a:p>
                    <a:p>
                      <a:pPr marL="776605" lvl="1" indent="-228600">
                        <a:lnSpc>
                          <a:spcPts val="2355"/>
                        </a:lnSpc>
                        <a:buFont typeface="Arial"/>
                        <a:buChar char="•"/>
                        <a:tabLst>
                          <a:tab pos="776605" algn="l"/>
                        </a:tabLst>
                      </a:pPr>
                      <a:r>
                        <a:rPr lang="en-US" sz="2200" dirty="0">
                          <a:latin typeface="Source Sans 3"/>
                          <a:cs typeface="Source Sans 3"/>
                        </a:rPr>
                        <a:t>Met w/ Tribal Groups</a:t>
                      </a:r>
                    </a:p>
                    <a:p>
                      <a:pPr marL="776605" lvl="1" indent="-228600">
                        <a:lnSpc>
                          <a:spcPts val="2355"/>
                        </a:lnSpc>
                        <a:buFont typeface="Arial"/>
                        <a:buChar char="•"/>
                        <a:tabLst>
                          <a:tab pos="776605" algn="l"/>
                        </a:tabLst>
                      </a:pPr>
                      <a:r>
                        <a:rPr lang="en-US" sz="2200" dirty="0">
                          <a:latin typeface="Source Sans 3"/>
                          <a:cs typeface="Source Sans 3"/>
                        </a:rPr>
                        <a:t>One-on-on </a:t>
                      </a:r>
                      <a:r>
                        <a:rPr lang="en-US" sz="2200" dirty="0" err="1">
                          <a:latin typeface="Source Sans 3"/>
                          <a:cs typeface="Source Sans 3"/>
                        </a:rPr>
                        <a:t>engragement</a:t>
                      </a:r>
                      <a:endParaRPr sz="2200" dirty="0">
                        <a:latin typeface="Source Sans 3"/>
                        <a:cs typeface="Source Sans 3"/>
                      </a:endParaRPr>
                    </a:p>
                  </a:txBody>
                  <a:tcPr marL="0" marR="0" marT="6985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Meeting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6946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WRP</a:t>
                      </a:r>
                      <a:r>
                        <a:rPr sz="1200" b="1" spc="-2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Stage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Goals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128905" indent="3581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Preparatory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Work/Meeting</a:t>
                      </a:r>
                      <a:r>
                        <a:rPr sz="1200" b="1" spc="-6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Material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0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#1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Source Sans 3"/>
                          <a:cs typeface="Source Sans 3"/>
                        </a:rPr>
                        <a:t>FEB</a:t>
                      </a: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600" b="1" dirty="0">
                          <a:latin typeface="Source Sans 3"/>
                          <a:cs typeface="Source Sans 3"/>
                        </a:rPr>
                        <a:t>26 </a:t>
                      </a:r>
                      <a:r>
                        <a:rPr sz="1600" b="1" spc="-20" dirty="0">
                          <a:latin typeface="Source Sans 3"/>
                          <a:cs typeface="Source Sans 3"/>
                        </a:rPr>
                        <a:t>2025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</a:txBody>
                  <a:tcPr marL="0" marR="0" marT="19367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1.</a:t>
                      </a:r>
                      <a:r>
                        <a:rPr sz="1200" b="1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Setting</a:t>
                      </a:r>
                      <a:r>
                        <a:rPr sz="1200" b="1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the</a:t>
                      </a:r>
                      <a:r>
                        <a:rPr sz="1200" b="1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20" dirty="0">
                          <a:latin typeface="Source Sans 3"/>
                          <a:cs typeface="Source Sans 3"/>
                        </a:rPr>
                        <a:t>Stage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1485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Introduce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plan;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review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0" dirty="0">
                          <a:latin typeface="Source Sans 3"/>
                          <a:cs typeface="Source Sans 3"/>
                        </a:rPr>
                        <a:t>goals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and</a:t>
                      </a:r>
                      <a:r>
                        <a:rPr sz="1200" spc="-3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vision;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review/confirm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watershed</a:t>
                      </a:r>
                      <a:r>
                        <a:rPr sz="1200" spc="-6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boundary;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initiate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goals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and</a:t>
                      </a:r>
                      <a:r>
                        <a:rPr sz="1200" spc="-2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vision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Project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fact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sheet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 marR="14160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GIS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mapping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of</a:t>
                      </a:r>
                      <a:r>
                        <a:rPr sz="1200" spc="-1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boundary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Draft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Vision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91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#2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Source Sans 3"/>
                          <a:cs typeface="Source Sans 3"/>
                        </a:rPr>
                        <a:t>MAY</a:t>
                      </a:r>
                      <a:r>
                        <a:rPr sz="1600" b="1" spc="-1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600" b="1" dirty="0">
                          <a:latin typeface="Source Sans 3"/>
                          <a:cs typeface="Source Sans 3"/>
                        </a:rPr>
                        <a:t>6</a:t>
                      </a:r>
                      <a:r>
                        <a:rPr sz="1600" b="1" spc="-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600" b="1" spc="-20" dirty="0">
                          <a:latin typeface="Source Sans 3"/>
                          <a:cs typeface="Source Sans 3"/>
                        </a:rPr>
                        <a:t>2025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</a:txBody>
                  <a:tcPr marL="0" marR="0" marT="7937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2.</a:t>
                      </a:r>
                      <a:r>
                        <a:rPr sz="1200" b="1" spc="-2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Explore</a:t>
                      </a:r>
                      <a:r>
                        <a:rPr sz="1200" b="1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Hazards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 marR="13716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3.</a:t>
                      </a:r>
                      <a:r>
                        <a:rPr sz="1200" b="1" spc="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Assess</a:t>
                      </a:r>
                      <a:r>
                        <a:rPr sz="1200" b="1" spc="27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Vulnerabilities</a:t>
                      </a:r>
                      <a:r>
                        <a:rPr sz="1200" b="1" spc="-25" dirty="0">
                          <a:latin typeface="Source Sans 3"/>
                          <a:cs typeface="Source Sans 3"/>
                        </a:rPr>
                        <a:t> and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Risks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9525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Review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hazards;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identify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and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describe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historical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events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and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impacts;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describe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future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hazards;</a:t>
                      </a:r>
                      <a:r>
                        <a:rPr sz="1200" spc="-3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gap</a:t>
                      </a:r>
                      <a:r>
                        <a:rPr sz="1200" spc="-2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analysis</a:t>
                      </a:r>
                      <a:r>
                        <a:rPr sz="1200" spc="50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Framing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of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vulnerability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and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risk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assessment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546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Historical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hazard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summary Projections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 of</a:t>
                      </a:r>
                      <a:r>
                        <a:rPr sz="1200" spc="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change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Gap</a:t>
                      </a:r>
                      <a:r>
                        <a:rPr sz="1200" spc="-3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analysis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Draft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vulnerability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metrics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6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#3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Source Sans 3"/>
                          <a:cs typeface="Source Sans 3"/>
                        </a:rPr>
                        <a:t>SEPT</a:t>
                      </a: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 16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Source Sans 3"/>
                          <a:cs typeface="Source Sans 3"/>
                        </a:rPr>
                        <a:t>2025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</a:txBody>
                  <a:tcPr marL="0" marR="0" marT="9969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1676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3.</a:t>
                      </a:r>
                      <a:r>
                        <a:rPr sz="1200" b="1" spc="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Assess</a:t>
                      </a:r>
                      <a:r>
                        <a:rPr sz="1200" b="1" spc="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Vulnerabilities</a:t>
                      </a:r>
                      <a:r>
                        <a:rPr sz="1200" b="1" spc="-25" dirty="0">
                          <a:latin typeface="Source Sans 3"/>
                          <a:cs typeface="Source Sans 3"/>
                        </a:rPr>
                        <a:t> and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risks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2654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Review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of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vulnerability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and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risk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assessment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 marR="6223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Integrate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Network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Members observations</a:t>
                      </a:r>
                      <a:r>
                        <a:rPr sz="1200" spc="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of</a:t>
                      </a:r>
                      <a:r>
                        <a:rPr sz="1200" spc="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vulnerabilities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across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water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resource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sectors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2311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Draft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vulnerability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and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risks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assessment</a:t>
                      </a:r>
                      <a:r>
                        <a:rPr sz="1200" spc="-3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results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63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#4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Source Sans 3"/>
                          <a:cs typeface="Source Sans 3"/>
                        </a:rPr>
                        <a:t>DEC</a:t>
                      </a:r>
                      <a:r>
                        <a:rPr sz="1600" b="1" spc="-1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10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Source Sans 3"/>
                          <a:cs typeface="Source Sans 3"/>
                        </a:rPr>
                        <a:t>2025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</a:txBody>
                  <a:tcPr marL="0" marR="0" marT="825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1676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3.</a:t>
                      </a:r>
                      <a:r>
                        <a:rPr sz="1200" b="1" spc="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Assess</a:t>
                      </a:r>
                      <a:r>
                        <a:rPr sz="1200" b="1" spc="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Vulnerabilities</a:t>
                      </a:r>
                      <a:r>
                        <a:rPr sz="1200" b="1" spc="-25" dirty="0">
                          <a:latin typeface="Source Sans 3"/>
                          <a:cs typeface="Source Sans 3"/>
                        </a:rPr>
                        <a:t> and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risks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72390" marR="573405" indent="-3048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4.</a:t>
                      </a:r>
                      <a:r>
                        <a:rPr sz="1200" b="1" spc="-1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Develop</a:t>
                      </a:r>
                      <a:r>
                        <a:rPr sz="1200" b="1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Adaptation strategies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2076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Review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refined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vulnerability assessment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 marR="10795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Identify</a:t>
                      </a:r>
                      <a:r>
                        <a:rPr sz="1200" spc="-3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adaptation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strategies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for</a:t>
                      </a:r>
                      <a:r>
                        <a:rPr sz="1200" spc="-2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consideration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4178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Vulnerability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and</a:t>
                      </a:r>
                      <a:r>
                        <a:rPr sz="1200" spc="-3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0" dirty="0">
                          <a:latin typeface="Source Sans 3"/>
                          <a:cs typeface="Source Sans 3"/>
                        </a:rPr>
                        <a:t>risk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assessment</a:t>
                      </a:r>
                      <a:r>
                        <a:rPr sz="1200" spc="-6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results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Initial</a:t>
                      </a:r>
                      <a:r>
                        <a:rPr sz="1200" spc="-5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framing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and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identification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of</a:t>
                      </a:r>
                      <a:r>
                        <a:rPr sz="1200" spc="-1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adaptation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strategies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34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#5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Source Sans 3"/>
                          <a:cs typeface="Source Sans 3"/>
                        </a:rPr>
                        <a:t>FEB</a:t>
                      </a: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 24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Source Sans 3"/>
                          <a:cs typeface="Source Sans 3"/>
                        </a:rPr>
                        <a:t>2026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</a:txBody>
                  <a:tcPr marL="0" marR="0" marT="825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4.</a:t>
                      </a:r>
                      <a:r>
                        <a:rPr sz="1200" b="1" spc="1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Adaptation</a:t>
                      </a:r>
                      <a:r>
                        <a:rPr sz="1200" b="1" spc="2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Strategies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6273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Review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evaluation</a:t>
                      </a:r>
                      <a:r>
                        <a:rPr sz="1200" spc="-5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of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adaptation</a:t>
                      </a:r>
                      <a:r>
                        <a:rPr sz="1200" spc="-4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strategies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tc>
                  <a:txBody>
                    <a:bodyPr/>
                    <a:lstStyle/>
                    <a:p>
                      <a:pPr marL="41910" marR="1606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Draft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adaptation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strategy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list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and</a:t>
                      </a:r>
                      <a:r>
                        <a:rPr sz="1200" spc="-1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evaluation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BF0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2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R w="12700">
                      <a:solidFill>
                        <a:srgbClr val="6FAC46"/>
                      </a:solidFill>
                      <a:prstDash val="solid"/>
                    </a:lnR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#6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dirty="0">
                          <a:latin typeface="Source Sans 3"/>
                          <a:cs typeface="Source Sans 3"/>
                        </a:rPr>
                        <a:t>MAR</a:t>
                      </a:r>
                      <a:r>
                        <a:rPr sz="1600" b="1" spc="-2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600" b="1" spc="-25" dirty="0">
                          <a:latin typeface="Source Sans 3"/>
                          <a:cs typeface="Source Sans 3"/>
                        </a:rPr>
                        <a:t>24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20" dirty="0">
                          <a:latin typeface="Source Sans 3"/>
                          <a:cs typeface="Source Sans 3"/>
                        </a:rPr>
                        <a:t>2026</a:t>
                      </a:r>
                      <a:endParaRPr sz="1600">
                        <a:latin typeface="Source Sans 3"/>
                        <a:cs typeface="Source Sans 3"/>
                      </a:endParaRPr>
                    </a:p>
                  </a:txBody>
                  <a:tcPr marL="0" marR="0" marT="825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b="1" dirty="0">
                          <a:latin typeface="Source Sans 3"/>
                          <a:cs typeface="Source Sans 3"/>
                        </a:rPr>
                        <a:t>5.</a:t>
                      </a:r>
                      <a:r>
                        <a:rPr sz="1200" b="1" spc="-1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Implement</a:t>
                      </a:r>
                      <a:r>
                        <a:rPr sz="1200" b="1" spc="-3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dirty="0">
                          <a:latin typeface="Source Sans 3"/>
                          <a:cs typeface="Source Sans 3"/>
                        </a:rPr>
                        <a:t>&amp;</a:t>
                      </a:r>
                      <a:r>
                        <a:rPr sz="1200" b="1" spc="-1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b="1" spc="-10" dirty="0">
                          <a:latin typeface="Source Sans 3"/>
                          <a:cs typeface="Source Sans 3"/>
                        </a:rPr>
                        <a:t>Monitor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1910" marR="936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Identify</a:t>
                      </a:r>
                      <a:r>
                        <a:rPr sz="1200" spc="-4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possible implementation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  <a:p>
                      <a:pPr marL="41910" marR="17907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paths;</a:t>
                      </a:r>
                      <a:r>
                        <a:rPr sz="1200" spc="1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recommendations</a:t>
                      </a:r>
                      <a:r>
                        <a:rPr sz="1200" spc="25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25" dirty="0">
                          <a:latin typeface="Source Sans 3"/>
                          <a:cs typeface="Source Sans 3"/>
                        </a:rPr>
                        <a:t>for </a:t>
                      </a:r>
                      <a:r>
                        <a:rPr sz="1200" spc="-20" dirty="0">
                          <a:latin typeface="Source Sans 3"/>
                          <a:cs typeface="Source Sans 3"/>
                        </a:rPr>
                        <a:t>plan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1910" marR="23685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Source Sans 3"/>
                          <a:cs typeface="Source Sans 3"/>
                        </a:rPr>
                        <a:t>Draft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implementation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paths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for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strategies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 Draft</a:t>
                      </a:r>
                      <a:r>
                        <a:rPr sz="1200" spc="-30" dirty="0">
                          <a:latin typeface="Source Sans 3"/>
                          <a:cs typeface="Source Sans 3"/>
                        </a:rPr>
                        <a:t> </a:t>
                      </a:r>
                      <a:r>
                        <a:rPr sz="1200" spc="-10" dirty="0">
                          <a:latin typeface="Source Sans 3"/>
                          <a:cs typeface="Source Sans 3"/>
                        </a:rPr>
                        <a:t>recommendations </a:t>
                      </a:r>
                      <a:r>
                        <a:rPr sz="1200" dirty="0">
                          <a:latin typeface="Source Sans 3"/>
                          <a:cs typeface="Source Sans 3"/>
                        </a:rPr>
                        <a:t>for</a:t>
                      </a:r>
                      <a:r>
                        <a:rPr sz="1200" spc="-20" dirty="0">
                          <a:latin typeface="Source Sans 3"/>
                          <a:cs typeface="Source Sans 3"/>
                        </a:rPr>
                        <a:t> plan</a:t>
                      </a:r>
                      <a:endParaRPr sz="1200">
                        <a:latin typeface="Source Sans 3"/>
                        <a:cs typeface="Source Sans 3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065" marB="0">
                    <a:lnL w="12700">
                      <a:solidFill>
                        <a:srgbClr val="6FAC46"/>
                      </a:solidFill>
                      <a:prstDash val="solid"/>
                    </a:lnL>
                    <a:lnR w="12700">
                      <a:solidFill>
                        <a:srgbClr val="6FAC46"/>
                      </a:solidFill>
                      <a:prstDash val="solid"/>
                    </a:lnR>
                    <a:lnT w="12700">
                      <a:solidFill>
                        <a:srgbClr val="6FAC46"/>
                      </a:solidFill>
                      <a:prstDash val="solid"/>
                    </a:lnT>
                    <a:lnB w="12700">
                      <a:solidFill>
                        <a:srgbClr val="6FAC46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6226987"/>
            <a:ext cx="182880" cy="631190"/>
          </a:xfrm>
          <a:custGeom>
            <a:avLst/>
            <a:gdLst/>
            <a:ahLst/>
            <a:cxnLst/>
            <a:rect l="l" t="t" r="r" b="b"/>
            <a:pathLst>
              <a:path w="182880" h="631190">
                <a:moveTo>
                  <a:pt x="0" y="631012"/>
                </a:moveTo>
                <a:lnTo>
                  <a:pt x="182880" y="631012"/>
                </a:lnTo>
                <a:lnTo>
                  <a:pt x="182880" y="0"/>
                </a:lnTo>
                <a:lnTo>
                  <a:pt x="0" y="0"/>
                </a:lnTo>
                <a:lnTo>
                  <a:pt x="0" y="631012"/>
                </a:lnTo>
                <a:close/>
              </a:path>
            </a:pathLst>
          </a:custGeom>
          <a:solidFill>
            <a:srgbClr val="5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0" cy="6227445"/>
            <a:chOff x="0" y="0"/>
            <a:chExt cx="182880" cy="6227445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182880" cy="4517390"/>
            </a:xfrm>
            <a:custGeom>
              <a:avLst/>
              <a:gdLst/>
              <a:ahLst/>
              <a:cxnLst/>
              <a:rect l="l" t="t" r="r" b="b"/>
              <a:pathLst>
                <a:path w="182880" h="4517390">
                  <a:moveTo>
                    <a:pt x="0" y="4517059"/>
                  </a:moveTo>
                  <a:lnTo>
                    <a:pt x="182880" y="4517059"/>
                  </a:lnTo>
                  <a:lnTo>
                    <a:pt x="182880" y="0"/>
                  </a:lnTo>
                  <a:lnTo>
                    <a:pt x="0" y="0"/>
                  </a:lnTo>
                  <a:lnTo>
                    <a:pt x="0" y="4517059"/>
                  </a:lnTo>
                  <a:close/>
                </a:path>
              </a:pathLst>
            </a:custGeom>
            <a:solidFill>
              <a:srgbClr val="221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4517059"/>
              <a:ext cx="182880" cy="1710055"/>
            </a:xfrm>
            <a:custGeom>
              <a:avLst/>
              <a:gdLst/>
              <a:ahLst/>
              <a:cxnLst/>
              <a:rect l="l" t="t" r="r" b="b"/>
              <a:pathLst>
                <a:path w="182880" h="1710054">
                  <a:moveTo>
                    <a:pt x="182880" y="0"/>
                  </a:moveTo>
                  <a:lnTo>
                    <a:pt x="0" y="0"/>
                  </a:lnTo>
                  <a:lnTo>
                    <a:pt x="0" y="1709928"/>
                  </a:lnTo>
                  <a:lnTo>
                    <a:pt x="182880" y="1709928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097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722" y="6262255"/>
            <a:ext cx="2972117" cy="424586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627380" y="43742"/>
            <a:ext cx="74803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Calibri"/>
                <a:cs typeface="Calibri"/>
              </a:rPr>
              <a:t>Project</a:t>
            </a:r>
            <a:r>
              <a:rPr sz="4400" spc="-6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Timeline</a:t>
            </a:r>
            <a:r>
              <a:rPr sz="4400" spc="-6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and</a:t>
            </a:r>
            <a:r>
              <a:rPr sz="4400" spc="-35" dirty="0">
                <a:latin typeface="Calibri"/>
                <a:cs typeface="Calibri"/>
              </a:rPr>
              <a:t> </a:t>
            </a:r>
            <a:r>
              <a:rPr sz="4400" spc="-10" dirty="0">
                <a:latin typeface="Calibri"/>
                <a:cs typeface="Calibri"/>
              </a:rPr>
              <a:t>Milestones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26987"/>
            <a:ext cx="182880" cy="631190"/>
          </a:xfrm>
          <a:custGeom>
            <a:avLst/>
            <a:gdLst/>
            <a:ahLst/>
            <a:cxnLst/>
            <a:rect l="l" t="t" r="r" b="b"/>
            <a:pathLst>
              <a:path w="182880" h="631190">
                <a:moveTo>
                  <a:pt x="0" y="631012"/>
                </a:moveTo>
                <a:lnTo>
                  <a:pt x="182880" y="631012"/>
                </a:lnTo>
                <a:lnTo>
                  <a:pt x="182880" y="0"/>
                </a:lnTo>
                <a:lnTo>
                  <a:pt x="0" y="0"/>
                </a:lnTo>
                <a:lnTo>
                  <a:pt x="0" y="631012"/>
                </a:lnTo>
                <a:close/>
              </a:path>
            </a:pathLst>
          </a:custGeom>
          <a:solidFill>
            <a:srgbClr val="5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" cy="6227445"/>
            <a:chOff x="0" y="0"/>
            <a:chExt cx="182880" cy="62274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82880" cy="4517390"/>
            </a:xfrm>
            <a:custGeom>
              <a:avLst/>
              <a:gdLst/>
              <a:ahLst/>
              <a:cxnLst/>
              <a:rect l="l" t="t" r="r" b="b"/>
              <a:pathLst>
                <a:path w="182880" h="4517390">
                  <a:moveTo>
                    <a:pt x="0" y="4517059"/>
                  </a:moveTo>
                  <a:lnTo>
                    <a:pt x="182880" y="4517059"/>
                  </a:lnTo>
                  <a:lnTo>
                    <a:pt x="182880" y="0"/>
                  </a:lnTo>
                  <a:lnTo>
                    <a:pt x="0" y="0"/>
                  </a:lnTo>
                  <a:lnTo>
                    <a:pt x="0" y="4517059"/>
                  </a:lnTo>
                  <a:close/>
                </a:path>
              </a:pathLst>
            </a:custGeom>
            <a:solidFill>
              <a:srgbClr val="221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17059"/>
              <a:ext cx="182880" cy="1710055"/>
            </a:xfrm>
            <a:custGeom>
              <a:avLst/>
              <a:gdLst/>
              <a:ahLst/>
              <a:cxnLst/>
              <a:rect l="l" t="t" r="r" b="b"/>
              <a:pathLst>
                <a:path w="182880" h="1710054">
                  <a:moveTo>
                    <a:pt x="182880" y="0"/>
                  </a:moveTo>
                  <a:lnTo>
                    <a:pt x="0" y="0"/>
                  </a:lnTo>
                  <a:lnTo>
                    <a:pt x="0" y="1709928"/>
                  </a:lnTo>
                  <a:lnTo>
                    <a:pt x="182880" y="1709928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097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722" y="6262255"/>
            <a:ext cx="2972117" cy="424586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433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Major</a:t>
            </a:r>
            <a:r>
              <a:rPr sz="3200" spc="-55" dirty="0"/>
              <a:t> </a:t>
            </a:r>
            <a:r>
              <a:rPr sz="3200" dirty="0"/>
              <a:t>Steps</a:t>
            </a:r>
            <a:r>
              <a:rPr sz="3200" spc="-45" dirty="0"/>
              <a:t> </a:t>
            </a:r>
            <a:r>
              <a:rPr sz="3200" dirty="0"/>
              <a:t>in</a:t>
            </a:r>
            <a:r>
              <a:rPr sz="3200" spc="-60" dirty="0"/>
              <a:t> </a:t>
            </a:r>
            <a:r>
              <a:rPr sz="3200" dirty="0"/>
              <a:t>Watershed</a:t>
            </a:r>
            <a:r>
              <a:rPr sz="3200" spc="-50" dirty="0"/>
              <a:t> </a:t>
            </a:r>
            <a:r>
              <a:rPr sz="3200" dirty="0"/>
              <a:t>Resilience</a:t>
            </a:r>
            <a:r>
              <a:rPr sz="3200" spc="-55" dirty="0"/>
              <a:t> </a:t>
            </a:r>
            <a:r>
              <a:rPr sz="3200" spc="-10" dirty="0"/>
              <a:t>Pilot</a:t>
            </a:r>
            <a:endParaRPr sz="3200"/>
          </a:p>
        </p:txBody>
      </p:sp>
      <p:sp>
        <p:nvSpPr>
          <p:cNvPr id="8" name="object 8"/>
          <p:cNvSpPr txBox="1"/>
          <p:nvPr/>
        </p:nvSpPr>
        <p:spPr>
          <a:xfrm>
            <a:off x="1549731" y="1498476"/>
            <a:ext cx="4855210" cy="3027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354965" algn="l"/>
              </a:tabLst>
            </a:pPr>
            <a:r>
              <a:rPr sz="2800" b="1" dirty="0">
                <a:latin typeface="Calibri"/>
                <a:cs typeface="Calibri"/>
              </a:rPr>
              <a:t>Set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the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Stage</a:t>
            </a:r>
            <a:endParaRPr sz="2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2830"/>
              </a:spcBef>
              <a:buAutoNum type="arabicPeriod"/>
              <a:tabLst>
                <a:tab pos="354965" algn="l"/>
              </a:tabLst>
            </a:pPr>
            <a:r>
              <a:rPr sz="2800" b="1" dirty="0">
                <a:latin typeface="Calibri"/>
                <a:cs typeface="Calibri"/>
              </a:rPr>
              <a:t>Explore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Hazards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5"/>
              </a:spcBef>
              <a:buFont typeface="Calibri"/>
              <a:buAutoNum type="arabicPeriod"/>
            </a:pPr>
            <a:endParaRPr sz="2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54965" algn="l"/>
              </a:tabLst>
            </a:pPr>
            <a:r>
              <a:rPr sz="2800" b="1" dirty="0">
                <a:latin typeface="Calibri"/>
                <a:cs typeface="Calibri"/>
              </a:rPr>
              <a:t>Assess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Vulnerabilities</a:t>
            </a:r>
            <a:r>
              <a:rPr sz="2800" b="1" dirty="0">
                <a:latin typeface="Calibri"/>
                <a:cs typeface="Calibri"/>
              </a:rPr>
              <a:t> &amp;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Risks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65"/>
              </a:spcBef>
              <a:buFont typeface="Calibri"/>
              <a:buAutoNum type="arabicPeriod"/>
            </a:pPr>
            <a:endParaRPr sz="28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AutoNum type="arabicPeriod"/>
              <a:tabLst>
                <a:tab pos="354965" algn="l"/>
              </a:tabLst>
            </a:pPr>
            <a:r>
              <a:rPr sz="2800" b="1" dirty="0">
                <a:latin typeface="Calibri"/>
                <a:cs typeface="Calibri"/>
              </a:rPr>
              <a:t>Develop</a:t>
            </a:r>
            <a:r>
              <a:rPr sz="2800" b="1" spc="-13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Adaptation</a:t>
            </a:r>
            <a:r>
              <a:rPr sz="2800" b="1" spc="-1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Strategies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49731" y="4970147"/>
            <a:ext cx="36163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5.</a:t>
            </a:r>
            <a:r>
              <a:rPr sz="2800" b="1" spc="-1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Implement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&amp;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Monitor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63511" y="1126236"/>
            <a:ext cx="4540250" cy="4658995"/>
            <a:chOff x="6763511" y="1126236"/>
            <a:chExt cx="4540250" cy="465899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3511" y="1126236"/>
              <a:ext cx="4539995" cy="46588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89470" y="1152550"/>
              <a:ext cx="4433049" cy="45529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607226" y="2847869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196494" y="0"/>
                  </a:moveTo>
                  <a:lnTo>
                    <a:pt x="150114" y="141452"/>
                  </a:lnTo>
                  <a:lnTo>
                    <a:pt x="0" y="141452"/>
                  </a:lnTo>
                  <a:lnTo>
                    <a:pt x="121450" y="228879"/>
                  </a:lnTo>
                  <a:lnTo>
                    <a:pt x="75057" y="370331"/>
                  </a:lnTo>
                  <a:lnTo>
                    <a:pt x="196494" y="282905"/>
                  </a:lnTo>
                  <a:lnTo>
                    <a:pt x="317944" y="370331"/>
                  </a:lnTo>
                  <a:lnTo>
                    <a:pt x="271551" y="228879"/>
                  </a:lnTo>
                  <a:lnTo>
                    <a:pt x="393001" y="141452"/>
                  </a:lnTo>
                  <a:lnTo>
                    <a:pt x="242887" y="141452"/>
                  </a:lnTo>
                  <a:lnTo>
                    <a:pt x="1964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07226" y="2847869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0" y="141452"/>
                  </a:moveTo>
                  <a:lnTo>
                    <a:pt x="150114" y="141452"/>
                  </a:lnTo>
                  <a:lnTo>
                    <a:pt x="196494" y="0"/>
                  </a:lnTo>
                  <a:lnTo>
                    <a:pt x="242887" y="141452"/>
                  </a:lnTo>
                  <a:lnTo>
                    <a:pt x="393001" y="141452"/>
                  </a:lnTo>
                  <a:lnTo>
                    <a:pt x="271551" y="228879"/>
                  </a:lnTo>
                  <a:lnTo>
                    <a:pt x="317944" y="370331"/>
                  </a:lnTo>
                  <a:lnTo>
                    <a:pt x="196494" y="282905"/>
                  </a:lnTo>
                  <a:lnTo>
                    <a:pt x="75057" y="370331"/>
                  </a:lnTo>
                  <a:lnTo>
                    <a:pt x="121450" y="228879"/>
                  </a:lnTo>
                  <a:lnTo>
                    <a:pt x="0" y="141452"/>
                  </a:lnTo>
                  <a:close/>
                </a:path>
              </a:pathLst>
            </a:custGeom>
            <a:ln w="12700">
              <a:solidFill>
                <a:srgbClr val="6C4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534059" y="4488121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196494" y="0"/>
                  </a:moveTo>
                  <a:lnTo>
                    <a:pt x="150114" y="141452"/>
                  </a:lnTo>
                  <a:lnTo>
                    <a:pt x="0" y="141452"/>
                  </a:lnTo>
                  <a:lnTo>
                    <a:pt x="121450" y="228879"/>
                  </a:lnTo>
                  <a:lnTo>
                    <a:pt x="75057" y="370332"/>
                  </a:lnTo>
                  <a:lnTo>
                    <a:pt x="196494" y="282905"/>
                  </a:lnTo>
                  <a:lnTo>
                    <a:pt x="317944" y="370332"/>
                  </a:lnTo>
                  <a:lnTo>
                    <a:pt x="271551" y="228879"/>
                  </a:lnTo>
                  <a:lnTo>
                    <a:pt x="393001" y="141452"/>
                  </a:lnTo>
                  <a:lnTo>
                    <a:pt x="242887" y="141452"/>
                  </a:lnTo>
                  <a:lnTo>
                    <a:pt x="1964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34059" y="4488121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0" y="141452"/>
                  </a:moveTo>
                  <a:lnTo>
                    <a:pt x="150114" y="141452"/>
                  </a:lnTo>
                  <a:lnTo>
                    <a:pt x="196494" y="0"/>
                  </a:lnTo>
                  <a:lnTo>
                    <a:pt x="242887" y="141452"/>
                  </a:lnTo>
                  <a:lnTo>
                    <a:pt x="393001" y="141452"/>
                  </a:lnTo>
                  <a:lnTo>
                    <a:pt x="271551" y="228879"/>
                  </a:lnTo>
                  <a:lnTo>
                    <a:pt x="317944" y="370332"/>
                  </a:lnTo>
                  <a:lnTo>
                    <a:pt x="196494" y="282905"/>
                  </a:lnTo>
                  <a:lnTo>
                    <a:pt x="75057" y="370332"/>
                  </a:lnTo>
                  <a:lnTo>
                    <a:pt x="121450" y="228879"/>
                  </a:lnTo>
                  <a:lnTo>
                    <a:pt x="0" y="141452"/>
                  </a:lnTo>
                  <a:close/>
                </a:path>
              </a:pathLst>
            </a:custGeom>
            <a:ln w="12700">
              <a:solidFill>
                <a:srgbClr val="6C4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800485" y="4877924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196494" y="0"/>
                  </a:moveTo>
                  <a:lnTo>
                    <a:pt x="150114" y="141452"/>
                  </a:lnTo>
                  <a:lnTo>
                    <a:pt x="0" y="141452"/>
                  </a:lnTo>
                  <a:lnTo>
                    <a:pt x="121450" y="228879"/>
                  </a:lnTo>
                  <a:lnTo>
                    <a:pt x="75057" y="370332"/>
                  </a:lnTo>
                  <a:lnTo>
                    <a:pt x="196494" y="282905"/>
                  </a:lnTo>
                  <a:lnTo>
                    <a:pt x="317944" y="370332"/>
                  </a:lnTo>
                  <a:lnTo>
                    <a:pt x="271551" y="228879"/>
                  </a:lnTo>
                  <a:lnTo>
                    <a:pt x="393001" y="141452"/>
                  </a:lnTo>
                  <a:lnTo>
                    <a:pt x="242887" y="141452"/>
                  </a:lnTo>
                  <a:lnTo>
                    <a:pt x="1964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00484" y="4877924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0" y="141452"/>
                  </a:moveTo>
                  <a:lnTo>
                    <a:pt x="150114" y="141452"/>
                  </a:lnTo>
                  <a:lnTo>
                    <a:pt x="196494" y="0"/>
                  </a:lnTo>
                  <a:lnTo>
                    <a:pt x="242887" y="141452"/>
                  </a:lnTo>
                  <a:lnTo>
                    <a:pt x="393001" y="141452"/>
                  </a:lnTo>
                  <a:lnTo>
                    <a:pt x="271551" y="228879"/>
                  </a:lnTo>
                  <a:lnTo>
                    <a:pt x="317944" y="370332"/>
                  </a:lnTo>
                  <a:lnTo>
                    <a:pt x="196494" y="282905"/>
                  </a:lnTo>
                  <a:lnTo>
                    <a:pt x="75057" y="370332"/>
                  </a:lnTo>
                  <a:lnTo>
                    <a:pt x="121450" y="228879"/>
                  </a:lnTo>
                  <a:lnTo>
                    <a:pt x="0" y="141452"/>
                  </a:lnTo>
                  <a:close/>
                </a:path>
              </a:pathLst>
            </a:custGeom>
            <a:ln w="12700">
              <a:solidFill>
                <a:srgbClr val="6C4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41058" y="2587087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196494" y="0"/>
                  </a:moveTo>
                  <a:lnTo>
                    <a:pt x="150114" y="141452"/>
                  </a:lnTo>
                  <a:lnTo>
                    <a:pt x="0" y="141452"/>
                  </a:lnTo>
                  <a:lnTo>
                    <a:pt x="121450" y="228879"/>
                  </a:lnTo>
                  <a:lnTo>
                    <a:pt x="75057" y="370331"/>
                  </a:lnTo>
                  <a:lnTo>
                    <a:pt x="196494" y="282905"/>
                  </a:lnTo>
                  <a:lnTo>
                    <a:pt x="317944" y="370331"/>
                  </a:lnTo>
                  <a:lnTo>
                    <a:pt x="271551" y="228879"/>
                  </a:lnTo>
                  <a:lnTo>
                    <a:pt x="393001" y="141452"/>
                  </a:lnTo>
                  <a:lnTo>
                    <a:pt x="242887" y="141452"/>
                  </a:lnTo>
                  <a:lnTo>
                    <a:pt x="1964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41058" y="2587087"/>
              <a:ext cx="393065" cy="370840"/>
            </a:xfrm>
            <a:custGeom>
              <a:avLst/>
              <a:gdLst/>
              <a:ahLst/>
              <a:cxnLst/>
              <a:rect l="l" t="t" r="r" b="b"/>
              <a:pathLst>
                <a:path w="393065" h="370839">
                  <a:moveTo>
                    <a:pt x="0" y="141452"/>
                  </a:moveTo>
                  <a:lnTo>
                    <a:pt x="150114" y="141452"/>
                  </a:lnTo>
                  <a:lnTo>
                    <a:pt x="196494" y="0"/>
                  </a:lnTo>
                  <a:lnTo>
                    <a:pt x="242887" y="141452"/>
                  </a:lnTo>
                  <a:lnTo>
                    <a:pt x="393001" y="141452"/>
                  </a:lnTo>
                  <a:lnTo>
                    <a:pt x="271551" y="228879"/>
                  </a:lnTo>
                  <a:lnTo>
                    <a:pt x="317944" y="370331"/>
                  </a:lnTo>
                  <a:lnTo>
                    <a:pt x="196494" y="282905"/>
                  </a:lnTo>
                  <a:lnTo>
                    <a:pt x="75057" y="370331"/>
                  </a:lnTo>
                  <a:lnTo>
                    <a:pt x="121450" y="228879"/>
                  </a:lnTo>
                  <a:lnTo>
                    <a:pt x="0" y="141452"/>
                  </a:lnTo>
                  <a:close/>
                </a:path>
              </a:pathLst>
            </a:custGeom>
            <a:ln w="12700">
              <a:solidFill>
                <a:srgbClr val="6C4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434537" y="1105156"/>
            <a:ext cx="914400" cy="2588260"/>
            <a:chOff x="434537" y="1105156"/>
            <a:chExt cx="914400" cy="2588260"/>
          </a:xfrm>
        </p:grpSpPr>
        <p:pic>
          <p:nvPicPr>
            <p:cNvPr id="22" name="object 22" descr="Group brainstorm with solid fill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537" y="1105156"/>
              <a:ext cx="914392" cy="914397"/>
            </a:xfrm>
            <a:prstGeom prst="rect">
              <a:avLst/>
            </a:prstGeom>
          </p:spPr>
        </p:pic>
        <p:pic>
          <p:nvPicPr>
            <p:cNvPr id="23" name="object 23" descr="Warning with solid fill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4537" y="1942083"/>
              <a:ext cx="914392" cy="914395"/>
            </a:xfrm>
            <a:prstGeom prst="rect">
              <a:avLst/>
            </a:prstGeom>
          </p:spPr>
        </p:pic>
        <p:pic>
          <p:nvPicPr>
            <p:cNvPr id="24" name="object 24" descr="Magnifying glass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537" y="2779002"/>
              <a:ext cx="914392" cy="914398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420250" y="3743794"/>
            <a:ext cx="6251575" cy="1837689"/>
            <a:chOff x="420250" y="3743794"/>
            <a:chExt cx="6251575" cy="1837689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4537" y="3743794"/>
              <a:ext cx="914392" cy="183753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434538" y="4649848"/>
              <a:ext cx="6223000" cy="0"/>
            </a:xfrm>
            <a:custGeom>
              <a:avLst/>
              <a:gdLst/>
              <a:ahLst/>
              <a:cxnLst/>
              <a:rect l="l" t="t" r="r" b="b"/>
              <a:pathLst>
                <a:path w="6223000">
                  <a:moveTo>
                    <a:pt x="0" y="0"/>
                  </a:moveTo>
                  <a:lnTo>
                    <a:pt x="6222631" y="0"/>
                  </a:lnTo>
                </a:path>
              </a:pathLst>
            </a:custGeom>
            <a:ln w="28575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879574" y="4678264"/>
            <a:ext cx="1132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Source Sans 3"/>
                <a:cs typeface="Source Sans 3"/>
              </a:rPr>
              <a:t>we</a:t>
            </a:r>
            <a:r>
              <a:rPr sz="1800" spc="-40" dirty="0">
                <a:solidFill>
                  <a:srgbClr val="FF0000"/>
                </a:solidFill>
                <a:latin typeface="Source Sans 3"/>
                <a:cs typeface="Source Sans 3"/>
              </a:rPr>
              <a:t> </a:t>
            </a:r>
            <a:r>
              <a:rPr sz="1800" dirty="0">
                <a:solidFill>
                  <a:srgbClr val="FF0000"/>
                </a:solidFill>
                <a:latin typeface="Source Sans 3"/>
                <a:cs typeface="Source Sans 3"/>
              </a:rPr>
              <a:t>are</a:t>
            </a:r>
            <a:r>
              <a:rPr sz="1800" spc="-10" dirty="0">
                <a:solidFill>
                  <a:srgbClr val="FF0000"/>
                </a:solidFill>
                <a:latin typeface="Source Sans 3"/>
                <a:cs typeface="Source Sans 3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Source Sans 3"/>
                <a:cs typeface="Source Sans 3"/>
              </a:rPr>
              <a:t>here</a:t>
            </a:r>
            <a:endParaRPr sz="1800">
              <a:latin typeface="Source Sans 3"/>
              <a:cs typeface="Source Sans 3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539678" y="4640350"/>
            <a:ext cx="342900" cy="241300"/>
            <a:chOff x="5539678" y="4640350"/>
            <a:chExt cx="342900" cy="241300"/>
          </a:xfrm>
        </p:grpSpPr>
        <p:sp>
          <p:nvSpPr>
            <p:cNvPr id="30" name="object 30"/>
            <p:cNvSpPr/>
            <p:nvPr/>
          </p:nvSpPr>
          <p:spPr>
            <a:xfrm>
              <a:off x="5602673" y="4676211"/>
              <a:ext cx="276860" cy="201930"/>
            </a:xfrm>
            <a:custGeom>
              <a:avLst/>
              <a:gdLst/>
              <a:ahLst/>
              <a:cxnLst/>
              <a:rect l="l" t="t" r="r" b="b"/>
              <a:pathLst>
                <a:path w="276860" h="201929">
                  <a:moveTo>
                    <a:pt x="276237" y="201714"/>
                  </a:moveTo>
                  <a:lnTo>
                    <a:pt x="226029" y="195806"/>
                  </a:lnTo>
                  <a:lnTo>
                    <a:pt x="179892" y="179772"/>
                  </a:lnTo>
                  <a:lnTo>
                    <a:pt x="141897" y="156144"/>
                  </a:lnTo>
                  <a:lnTo>
                    <a:pt x="116115" y="127451"/>
                  </a:lnTo>
                  <a:lnTo>
                    <a:pt x="98296" y="67017"/>
                  </a:lnTo>
                  <a:lnTo>
                    <a:pt x="75544" y="39870"/>
                  </a:lnTo>
                  <a:lnTo>
                    <a:pt x="41674" y="16844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39678" y="4640350"/>
              <a:ext cx="81280" cy="75565"/>
            </a:xfrm>
            <a:custGeom>
              <a:avLst/>
              <a:gdLst/>
              <a:ahLst/>
              <a:cxnLst/>
              <a:rect l="l" t="t" r="r" b="b"/>
              <a:pathLst>
                <a:path w="81279" h="75564">
                  <a:moveTo>
                    <a:pt x="80937" y="0"/>
                  </a:moveTo>
                  <a:lnTo>
                    <a:pt x="0" y="26593"/>
                  </a:lnTo>
                  <a:lnTo>
                    <a:pt x="69837" y="75387"/>
                  </a:lnTo>
                  <a:lnTo>
                    <a:pt x="8093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D840C-0C73-9EC4-E6AA-E775B46CB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FB0F5-7E0C-B38B-4643-92D384989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0896600" cy="1017587"/>
          </a:xfrm>
        </p:spPr>
        <p:txBody>
          <a:bodyPr>
            <a:normAutofit/>
          </a:bodyPr>
          <a:lstStyle/>
          <a:p>
            <a:r>
              <a:rPr lang="en-US" dirty="0"/>
              <a:t>Final Watershed Resilience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337B5-5ADE-5637-0F13-D5FD61F61E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7421542" cy="49355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Completed April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Identified 20 Key Climate Vulnerabilities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13 Climate Resilience Strategies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Implementation &amp; Funding Strategies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0" dirty="0"/>
              <a:t>Plan is available on the website: RussianRiverWatershedResilience.org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0E1CA5-210D-AADF-CD34-C75705F14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65" y="1017589"/>
            <a:ext cx="4242129" cy="538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82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E4C22-F007-BFCF-363E-105722247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5732"/>
          </a:xfrm>
        </p:spPr>
        <p:txBody>
          <a:bodyPr>
            <a:normAutofit fontScale="90000"/>
          </a:bodyPr>
          <a:lstStyle/>
          <a:p>
            <a:r>
              <a:rPr lang="en-US"/>
              <a:t>Flood Management: Extreme Precipitation is Increasing</a:t>
            </a:r>
          </a:p>
        </p:txBody>
      </p:sp>
      <p:pic>
        <p:nvPicPr>
          <p:cNvPr id="4" name="Picture 3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B14F4A27-4E6F-7688-C265-FB293E5AE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83" y="1278509"/>
            <a:ext cx="6783851" cy="4931104"/>
          </a:xfrm>
          <a:prstGeom prst="rect">
            <a:avLst/>
          </a:prstGeom>
        </p:spPr>
      </p:pic>
      <p:pic>
        <p:nvPicPr>
          <p:cNvPr id="6" name="Picture 5" descr="A comparison of maps of the northern california region&#10;&#10;AI-generated content may be incorrect.">
            <a:extLst>
              <a:ext uri="{FF2B5EF4-FFF2-40B4-BE49-F238E27FC236}">
                <a16:creationId xmlns:a16="http://schemas.microsoft.com/office/drawing/2014/main" id="{FE6BEC86-3A34-AC86-6D33-65AB4AEB4E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5792" r="4298" b="14478"/>
          <a:stretch>
            <a:fillRect/>
          </a:stretch>
        </p:blipFill>
        <p:spPr>
          <a:xfrm>
            <a:off x="510895" y="1278509"/>
            <a:ext cx="4438477" cy="299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13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03709-836E-55FE-1B2C-FA2117FEF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23" y="149788"/>
            <a:ext cx="10515600" cy="1059323"/>
          </a:xfrm>
        </p:spPr>
        <p:txBody>
          <a:bodyPr/>
          <a:lstStyle/>
          <a:p>
            <a:r>
              <a:rPr lang="en-US">
                <a:ea typeface="Source Sans Pro"/>
              </a:rPr>
              <a:t>Flood Management: Analysis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9F0923-642E-E7EE-A45F-A5700AB6B7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243013"/>
            <a:ext cx="3597759" cy="493553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Hydrology Model(HEC-HMS) with Increased Rainfall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Reservoir Operations Model (HEC-</a:t>
            </a:r>
            <a:r>
              <a:rPr lang="en-US" sz="2000" dirty="0" err="1"/>
              <a:t>ResSim</a:t>
            </a:r>
            <a:r>
              <a:rPr lang="en-US" sz="2000" dirty="0"/>
              <a:t>) with Increased Inflows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Hydraulic model (HEC-RAS) with inputs from HMS and </a:t>
            </a:r>
            <a:r>
              <a:rPr lang="en-US" sz="2000" dirty="0" err="1"/>
              <a:t>ResSim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Multiple Events (25, 50, 100-year floods and multiple future climate conditions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B00A25-55BA-B7FB-03AB-FEF07DC85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948" y="1347779"/>
            <a:ext cx="2627472" cy="436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0CD680E-DF6C-95B2-07FE-49E0347D8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188" y="1453415"/>
            <a:ext cx="1718305" cy="425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ECAE995-7818-1E29-54C7-43FDC3B53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901" y="1347779"/>
            <a:ext cx="2844099" cy="436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852067-38AA-D5A3-78DB-C21EA4BD597D}"/>
              </a:ext>
            </a:extLst>
          </p:cNvPr>
          <p:cNvSpPr txBox="1"/>
          <p:nvPr/>
        </p:nvSpPr>
        <p:spPr>
          <a:xfrm>
            <a:off x="4580708" y="961931"/>
            <a:ext cx="13628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HEC-HMS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C4F200-2F8E-FBE7-4F9A-4AF929591677}"/>
              </a:ext>
            </a:extLst>
          </p:cNvPr>
          <p:cNvSpPr txBox="1"/>
          <p:nvPr/>
        </p:nvSpPr>
        <p:spPr>
          <a:xfrm>
            <a:off x="7482310" y="1058347"/>
            <a:ext cx="1718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HEC-</a:t>
            </a:r>
            <a:r>
              <a:rPr lang="en-US" sz="1800" dirty="0" err="1"/>
              <a:t>ResSim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DC06AF-C670-A1E7-C81C-7C9A5D81BCEF}"/>
              </a:ext>
            </a:extLst>
          </p:cNvPr>
          <p:cNvSpPr txBox="1"/>
          <p:nvPr/>
        </p:nvSpPr>
        <p:spPr>
          <a:xfrm>
            <a:off x="9982571" y="1036441"/>
            <a:ext cx="15159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HEC-RAS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10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909C0-BA4D-3636-4514-B29DA6A45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739BA-444C-E126-80D5-AD16D9954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250"/>
            <a:ext cx="10515600" cy="828675"/>
          </a:xfrm>
        </p:spPr>
        <p:txBody>
          <a:bodyPr>
            <a:normAutofit/>
          </a:bodyPr>
          <a:lstStyle/>
          <a:p>
            <a:r>
              <a:rPr lang="en-US"/>
              <a:t>Flood Management: Findings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90D4B-DFBC-99CD-E1F7-B05A04F65F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723" y="1485901"/>
            <a:ext cx="4880927" cy="46926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Doubling of impacted residences for 100-year flow by late century in </a:t>
            </a:r>
            <a:r>
              <a:rPr lang="en-US" sz="2200" b="1"/>
              <a:t>Russian River </a:t>
            </a:r>
            <a:r>
              <a:rPr lang="en-US" sz="2200"/>
              <a:t>watershed</a:t>
            </a:r>
          </a:p>
          <a:p>
            <a:pPr marL="0" indent="0">
              <a:buNone/>
            </a:pPr>
            <a:endParaRPr lang="en-US" sz="2200">
              <a:ea typeface="Source Sans Pr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609324-E041-2968-3D19-63B41BC41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999" y="2733775"/>
            <a:ext cx="4362450" cy="3444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3EB8B6-F5AC-42F7-E542-4C4CE8D61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" y="2745904"/>
            <a:ext cx="4352926" cy="3432646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6B6BCDA-3195-3860-C1F7-185F11403398}"/>
              </a:ext>
            </a:extLst>
          </p:cNvPr>
          <p:cNvSpPr txBox="1">
            <a:spLocks/>
          </p:cNvSpPr>
          <p:nvPr/>
        </p:nvSpPr>
        <p:spPr>
          <a:xfrm>
            <a:off x="6572886" y="1082675"/>
            <a:ext cx="5447664" cy="46926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/>
              <a:t>Six-fold increase in impacted residences in </a:t>
            </a:r>
            <a:r>
              <a:rPr lang="en-US" sz="2200" b="1"/>
              <a:t>Santa Rosa Creek </a:t>
            </a:r>
            <a:r>
              <a:rPr lang="en-US" sz="2200"/>
              <a:t>watershed for 100-year flow by late century</a:t>
            </a:r>
            <a:endParaRPr lang="en-US" sz="2200">
              <a:ea typeface="Source Sans Pro"/>
            </a:endParaRPr>
          </a:p>
          <a:p>
            <a:r>
              <a:rPr lang="en-US" sz="2200"/>
              <a:t>Larger impacts at smaller events in Santa Rosa</a:t>
            </a:r>
            <a:endParaRPr lang="en-US" sz="2200"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69500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71210" y="76885"/>
            <a:ext cx="67849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Climate</a:t>
            </a:r>
            <a:r>
              <a:rPr spc="-140" dirty="0"/>
              <a:t> </a:t>
            </a:r>
            <a:r>
              <a:rPr dirty="0"/>
              <a:t>Adaptation</a:t>
            </a:r>
            <a:r>
              <a:rPr spc="-140" dirty="0"/>
              <a:t> </a:t>
            </a:r>
            <a:r>
              <a:rPr spc="-10" dirty="0"/>
              <a:t>Strategies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8462" y="1212025"/>
            <a:ext cx="4366895" cy="339471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240029" marR="258445" indent="-227329">
              <a:lnSpc>
                <a:spcPts val="3030"/>
              </a:lnSpc>
              <a:spcBef>
                <a:spcPts val="47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Source Sans 3"/>
                <a:cs typeface="Source Sans 3"/>
              </a:rPr>
              <a:t>Received</a:t>
            </a:r>
            <a:r>
              <a:rPr sz="2800" spc="-65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over</a:t>
            </a:r>
            <a:r>
              <a:rPr sz="2800" spc="-40" dirty="0">
                <a:latin typeface="Source Sans 3"/>
                <a:cs typeface="Source Sans 3"/>
              </a:rPr>
              <a:t> </a:t>
            </a:r>
            <a:r>
              <a:rPr sz="2800" spc="-25" dirty="0">
                <a:latin typeface="Source Sans 3"/>
                <a:cs typeface="Source Sans 3"/>
              </a:rPr>
              <a:t>250 	</a:t>
            </a:r>
            <a:r>
              <a:rPr sz="2800" dirty="0">
                <a:latin typeface="Source Sans 3"/>
                <a:cs typeface="Source Sans 3"/>
              </a:rPr>
              <a:t>adaptation</a:t>
            </a:r>
            <a:r>
              <a:rPr sz="2800" spc="-110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concepts</a:t>
            </a:r>
            <a:r>
              <a:rPr sz="2800" spc="-120" dirty="0">
                <a:latin typeface="Source Sans 3"/>
                <a:cs typeface="Source Sans 3"/>
              </a:rPr>
              <a:t> </a:t>
            </a:r>
            <a:r>
              <a:rPr sz="2800" spc="-20" dirty="0">
                <a:latin typeface="Source Sans 3"/>
                <a:cs typeface="Source Sans 3"/>
              </a:rPr>
              <a:t>from 	</a:t>
            </a:r>
            <a:r>
              <a:rPr sz="2800" dirty="0">
                <a:latin typeface="Source Sans 3"/>
                <a:cs typeface="Source Sans 3"/>
              </a:rPr>
              <a:t>Network</a:t>
            </a:r>
            <a:r>
              <a:rPr sz="2800" spc="-100" dirty="0">
                <a:latin typeface="Source Sans 3"/>
                <a:cs typeface="Source Sans 3"/>
              </a:rPr>
              <a:t> </a:t>
            </a:r>
            <a:r>
              <a:rPr sz="2800" spc="-10" dirty="0">
                <a:latin typeface="Source Sans 3"/>
                <a:cs typeface="Source Sans 3"/>
              </a:rPr>
              <a:t>members</a:t>
            </a:r>
            <a:endParaRPr sz="2800">
              <a:latin typeface="Source Sans 3"/>
              <a:cs typeface="Source Sans 3"/>
            </a:endParaRPr>
          </a:p>
          <a:p>
            <a:pPr marL="240029" marR="5080" indent="-227329" algn="just">
              <a:lnSpc>
                <a:spcPts val="3030"/>
              </a:lnSpc>
              <a:spcBef>
                <a:spcPts val="99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Source Sans 3"/>
                <a:cs typeface="Source Sans 3"/>
              </a:rPr>
              <a:t>Across</a:t>
            </a:r>
            <a:r>
              <a:rPr sz="2800" spc="-65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all</a:t>
            </a:r>
            <a:r>
              <a:rPr sz="2800" spc="-50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water</a:t>
            </a:r>
            <a:r>
              <a:rPr sz="2800" spc="-50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sectors</a:t>
            </a:r>
            <a:r>
              <a:rPr sz="2800" spc="-65" dirty="0">
                <a:latin typeface="Source Sans 3"/>
                <a:cs typeface="Source Sans 3"/>
              </a:rPr>
              <a:t> </a:t>
            </a:r>
            <a:r>
              <a:rPr sz="2800" spc="-25" dirty="0">
                <a:latin typeface="Source Sans 3"/>
                <a:cs typeface="Source Sans 3"/>
              </a:rPr>
              <a:t>and 	</a:t>
            </a:r>
            <a:r>
              <a:rPr sz="2800" dirty="0">
                <a:latin typeface="Source Sans 3"/>
                <a:cs typeface="Source Sans 3"/>
              </a:rPr>
              <a:t>throughout</a:t>
            </a:r>
            <a:r>
              <a:rPr sz="2800" spc="-65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the</a:t>
            </a:r>
            <a:r>
              <a:rPr sz="2800" spc="-95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entire</a:t>
            </a:r>
            <a:r>
              <a:rPr sz="2800" spc="-70" dirty="0">
                <a:latin typeface="Source Sans 3"/>
                <a:cs typeface="Source Sans 3"/>
              </a:rPr>
              <a:t> </a:t>
            </a:r>
            <a:r>
              <a:rPr sz="2800" spc="-10" dirty="0">
                <a:latin typeface="Source Sans 3"/>
                <a:cs typeface="Source Sans 3"/>
              </a:rPr>
              <a:t>study 	</a:t>
            </a:r>
            <a:r>
              <a:rPr sz="2800" spc="-20" dirty="0">
                <a:latin typeface="Source Sans 3"/>
                <a:cs typeface="Source Sans 3"/>
              </a:rPr>
              <a:t>area</a:t>
            </a:r>
            <a:endParaRPr sz="2800">
              <a:latin typeface="Source Sans 3"/>
              <a:cs typeface="Source Sans 3"/>
            </a:endParaRPr>
          </a:p>
          <a:p>
            <a:pPr marL="240029" marR="7620" indent="-227329" algn="just">
              <a:lnSpc>
                <a:spcPts val="3030"/>
              </a:lnSpc>
              <a:spcBef>
                <a:spcPts val="980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Source Sans 3"/>
                <a:cs typeface="Source Sans 3"/>
              </a:rPr>
              <a:t>Organized</a:t>
            </a:r>
            <a:r>
              <a:rPr sz="2800" spc="-25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into</a:t>
            </a:r>
            <a:r>
              <a:rPr sz="2800" spc="-40" dirty="0">
                <a:latin typeface="Source Sans 3"/>
                <a:cs typeface="Source Sans 3"/>
              </a:rPr>
              <a:t> </a:t>
            </a:r>
            <a:r>
              <a:rPr sz="2800" dirty="0">
                <a:latin typeface="Source Sans 3"/>
                <a:cs typeface="Source Sans 3"/>
              </a:rPr>
              <a:t>13</a:t>
            </a:r>
            <a:r>
              <a:rPr sz="2800" spc="-50" dirty="0">
                <a:latin typeface="Source Sans 3"/>
                <a:cs typeface="Source Sans 3"/>
              </a:rPr>
              <a:t> </a:t>
            </a:r>
            <a:r>
              <a:rPr sz="2800" spc="-10" dirty="0">
                <a:latin typeface="Source Sans 3"/>
                <a:cs typeface="Source Sans 3"/>
              </a:rPr>
              <a:t>resilience 	strategies</a:t>
            </a:r>
            <a:endParaRPr sz="2800">
              <a:latin typeface="Source Sans 3"/>
              <a:cs typeface="Source Sans 3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9559252" y="198805"/>
          <a:ext cx="2249804" cy="319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06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21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4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9405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SW</a:t>
                      </a:r>
                      <a:endParaRPr sz="1400">
                        <a:latin typeface="Source Sans 3"/>
                        <a:cs typeface="Source Sans 3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62C51"/>
                      </a:solidFill>
                      <a:prstDash val="solid"/>
                    </a:lnL>
                    <a:lnR w="12700">
                      <a:solidFill>
                        <a:srgbClr val="162C51"/>
                      </a:solidFill>
                      <a:prstDash val="solid"/>
                    </a:lnR>
                    <a:lnT w="12700">
                      <a:solidFill>
                        <a:srgbClr val="162C51"/>
                      </a:solidFill>
                      <a:prstDash val="solid"/>
                    </a:lnT>
                    <a:lnB w="12700">
                      <a:solidFill>
                        <a:srgbClr val="162C51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GW</a:t>
                      </a:r>
                      <a:endParaRPr sz="1400">
                        <a:latin typeface="Source Sans 3"/>
                        <a:cs typeface="Source Sans 3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62C51"/>
                      </a:solidFill>
                      <a:prstDash val="solid"/>
                    </a:lnL>
                    <a:lnR w="12700">
                      <a:solidFill>
                        <a:srgbClr val="162C51"/>
                      </a:solidFill>
                      <a:prstDash val="solid"/>
                    </a:lnR>
                    <a:lnT w="12700">
                      <a:solidFill>
                        <a:srgbClr val="162C51"/>
                      </a:solidFill>
                      <a:prstDash val="solid"/>
                    </a:lnT>
                    <a:lnB w="12700">
                      <a:solidFill>
                        <a:srgbClr val="162C5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WQ</a:t>
                      </a:r>
                      <a:endParaRPr sz="1400">
                        <a:latin typeface="Source Sans 3"/>
                        <a:cs typeface="Source Sans 3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2700">
                      <a:solidFill>
                        <a:srgbClr val="162C51"/>
                      </a:solidFill>
                      <a:prstDash val="solid"/>
                    </a:lnT>
                    <a:lnB w="12700">
                      <a:solidFill>
                        <a:srgbClr val="162C51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EC</a:t>
                      </a:r>
                      <a:endParaRPr sz="1400">
                        <a:latin typeface="Source Sans 3"/>
                        <a:cs typeface="Source Sans 3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2700">
                      <a:solidFill>
                        <a:srgbClr val="162C51"/>
                      </a:solidFill>
                      <a:prstDash val="solid"/>
                    </a:lnR>
                    <a:lnT w="12700">
                      <a:solidFill>
                        <a:srgbClr val="162C51"/>
                      </a:solidFill>
                      <a:prstDash val="solid"/>
                    </a:lnT>
                    <a:lnB w="12700">
                      <a:solidFill>
                        <a:srgbClr val="162C51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FM</a:t>
                      </a:r>
                      <a:endParaRPr sz="1400">
                        <a:latin typeface="Source Sans 3"/>
                        <a:cs typeface="Source Sans 3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162C51"/>
                      </a:solidFill>
                      <a:prstDash val="solid"/>
                    </a:lnL>
                    <a:lnR w="3175">
                      <a:solidFill>
                        <a:srgbClr val="162C51"/>
                      </a:solidFill>
                      <a:prstDash val="solid"/>
                    </a:lnR>
                    <a:lnT w="12700">
                      <a:solidFill>
                        <a:srgbClr val="162C51"/>
                      </a:solidFill>
                      <a:prstDash val="solid"/>
                    </a:lnT>
                    <a:lnB w="12700">
                      <a:solidFill>
                        <a:srgbClr val="162C51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HP</a:t>
                      </a:r>
                      <a:endParaRPr sz="1400">
                        <a:latin typeface="Source Sans 3"/>
                        <a:cs typeface="Source Sans 3"/>
                      </a:endParaRPr>
                    </a:p>
                  </a:txBody>
                  <a:tcPr marL="0" marR="0" marT="43180" marB="0">
                    <a:lnL w="3175">
                      <a:solidFill>
                        <a:srgbClr val="162C51"/>
                      </a:solidFill>
                      <a:prstDash val="solid"/>
                    </a:lnL>
                    <a:lnR w="3175">
                      <a:solidFill>
                        <a:srgbClr val="162C51"/>
                      </a:solidFill>
                      <a:prstDash val="solid"/>
                    </a:lnR>
                    <a:lnT w="12700">
                      <a:solidFill>
                        <a:srgbClr val="162C51"/>
                      </a:solidFill>
                      <a:prstDash val="solid"/>
                    </a:lnT>
                    <a:lnB w="12700">
                      <a:solidFill>
                        <a:srgbClr val="162C51"/>
                      </a:solidFill>
                      <a:prstDash val="solid"/>
                    </a:lnB>
                    <a:solidFill>
                      <a:srgbClr val="0F275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25" dirty="0">
                          <a:solidFill>
                            <a:srgbClr val="FFFFFF"/>
                          </a:solidFill>
                          <a:latin typeface="Source Sans 3"/>
                          <a:cs typeface="Source Sans 3"/>
                        </a:rPr>
                        <a:t>RC</a:t>
                      </a:r>
                      <a:endParaRPr sz="1400">
                        <a:latin typeface="Source Sans 3"/>
                        <a:cs typeface="Source Sans 3"/>
                      </a:endParaRPr>
                    </a:p>
                  </a:txBody>
                  <a:tcPr marL="0" marR="0" marT="43180" marB="0">
                    <a:lnL w="3175">
                      <a:solidFill>
                        <a:srgbClr val="162C51"/>
                      </a:solidFill>
                      <a:prstDash val="solid"/>
                    </a:lnL>
                    <a:lnR w="12700">
                      <a:solidFill>
                        <a:srgbClr val="162C51"/>
                      </a:solidFill>
                      <a:prstDash val="solid"/>
                    </a:lnR>
                    <a:lnT w="12700">
                      <a:solidFill>
                        <a:srgbClr val="162C51"/>
                      </a:solidFill>
                      <a:prstDash val="solid"/>
                    </a:lnT>
                    <a:lnB w="12700">
                      <a:solidFill>
                        <a:srgbClr val="162C51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350929" y="1685823"/>
            <a:ext cx="6511290" cy="2908300"/>
          </a:xfrm>
          <a:custGeom>
            <a:avLst/>
            <a:gdLst/>
            <a:ahLst/>
            <a:cxnLst/>
            <a:rect l="l" t="t" r="r" b="b"/>
            <a:pathLst>
              <a:path w="6511290" h="2908300">
                <a:moveTo>
                  <a:pt x="3645535" y="0"/>
                </a:moveTo>
                <a:lnTo>
                  <a:pt x="0" y="0"/>
                </a:lnTo>
                <a:lnTo>
                  <a:pt x="0" y="6477"/>
                </a:lnTo>
                <a:lnTo>
                  <a:pt x="3645535" y="6477"/>
                </a:lnTo>
                <a:lnTo>
                  <a:pt x="3645535" y="0"/>
                </a:lnTo>
                <a:close/>
              </a:path>
              <a:path w="6511290" h="2908300">
                <a:moveTo>
                  <a:pt x="3647160" y="2400122"/>
                </a:moveTo>
                <a:lnTo>
                  <a:pt x="0" y="2400122"/>
                </a:lnTo>
                <a:lnTo>
                  <a:pt x="0" y="2907715"/>
                </a:lnTo>
                <a:lnTo>
                  <a:pt x="3647160" y="2907715"/>
                </a:lnTo>
                <a:lnTo>
                  <a:pt x="3647160" y="2400122"/>
                </a:lnTo>
                <a:close/>
              </a:path>
              <a:path w="6511290" h="2908300">
                <a:moveTo>
                  <a:pt x="6510871" y="690841"/>
                </a:moveTo>
                <a:lnTo>
                  <a:pt x="3653650" y="690841"/>
                </a:lnTo>
                <a:lnTo>
                  <a:pt x="3653650" y="1196822"/>
                </a:lnTo>
                <a:lnTo>
                  <a:pt x="3652024" y="1196822"/>
                </a:lnTo>
                <a:lnTo>
                  <a:pt x="3647160" y="1196822"/>
                </a:lnTo>
                <a:lnTo>
                  <a:pt x="3647160" y="690841"/>
                </a:lnTo>
                <a:lnTo>
                  <a:pt x="0" y="690841"/>
                </a:lnTo>
                <a:lnTo>
                  <a:pt x="0" y="1196822"/>
                </a:lnTo>
                <a:lnTo>
                  <a:pt x="0" y="1203299"/>
                </a:lnTo>
                <a:lnTo>
                  <a:pt x="3645535" y="1203299"/>
                </a:lnTo>
                <a:lnTo>
                  <a:pt x="3645535" y="1538998"/>
                </a:lnTo>
                <a:lnTo>
                  <a:pt x="0" y="1538998"/>
                </a:lnTo>
                <a:lnTo>
                  <a:pt x="0" y="1545488"/>
                </a:lnTo>
                <a:lnTo>
                  <a:pt x="0" y="1879561"/>
                </a:lnTo>
                <a:lnTo>
                  <a:pt x="0" y="1886038"/>
                </a:lnTo>
                <a:lnTo>
                  <a:pt x="3645535" y="1886038"/>
                </a:lnTo>
                <a:lnTo>
                  <a:pt x="3645535" y="2393645"/>
                </a:lnTo>
                <a:lnTo>
                  <a:pt x="3652024" y="2393645"/>
                </a:lnTo>
                <a:lnTo>
                  <a:pt x="3652024" y="1886038"/>
                </a:lnTo>
                <a:lnTo>
                  <a:pt x="6510871" y="1886038"/>
                </a:lnTo>
                <a:lnTo>
                  <a:pt x="6510871" y="1879561"/>
                </a:lnTo>
                <a:lnTo>
                  <a:pt x="6510871" y="1545488"/>
                </a:lnTo>
                <a:lnTo>
                  <a:pt x="6510871" y="1538998"/>
                </a:lnTo>
                <a:lnTo>
                  <a:pt x="3653650" y="1538998"/>
                </a:lnTo>
                <a:lnTo>
                  <a:pt x="3653650" y="1545488"/>
                </a:lnTo>
                <a:lnTo>
                  <a:pt x="3653650" y="1879561"/>
                </a:lnTo>
                <a:lnTo>
                  <a:pt x="3652024" y="1879561"/>
                </a:lnTo>
                <a:lnTo>
                  <a:pt x="3647160" y="1879561"/>
                </a:lnTo>
                <a:lnTo>
                  <a:pt x="3647160" y="1545488"/>
                </a:lnTo>
                <a:lnTo>
                  <a:pt x="3652024" y="1545488"/>
                </a:lnTo>
                <a:lnTo>
                  <a:pt x="3653650" y="1545488"/>
                </a:lnTo>
                <a:lnTo>
                  <a:pt x="3653650" y="1538998"/>
                </a:lnTo>
                <a:lnTo>
                  <a:pt x="3652024" y="1538998"/>
                </a:lnTo>
                <a:lnTo>
                  <a:pt x="3652024" y="1203299"/>
                </a:lnTo>
                <a:lnTo>
                  <a:pt x="6510871" y="1203299"/>
                </a:lnTo>
                <a:lnTo>
                  <a:pt x="6510871" y="1196822"/>
                </a:lnTo>
                <a:lnTo>
                  <a:pt x="6510871" y="690841"/>
                </a:lnTo>
                <a:close/>
              </a:path>
              <a:path w="6511290" h="2908300">
                <a:moveTo>
                  <a:pt x="6510871" y="8102"/>
                </a:moveTo>
                <a:lnTo>
                  <a:pt x="3653650" y="8102"/>
                </a:lnTo>
                <a:lnTo>
                  <a:pt x="3653650" y="342176"/>
                </a:lnTo>
                <a:lnTo>
                  <a:pt x="3652024" y="342176"/>
                </a:lnTo>
                <a:lnTo>
                  <a:pt x="3647160" y="342176"/>
                </a:lnTo>
                <a:lnTo>
                  <a:pt x="3647160" y="8102"/>
                </a:lnTo>
                <a:lnTo>
                  <a:pt x="0" y="8102"/>
                </a:lnTo>
                <a:lnTo>
                  <a:pt x="0" y="342176"/>
                </a:lnTo>
                <a:lnTo>
                  <a:pt x="0" y="348665"/>
                </a:lnTo>
                <a:lnTo>
                  <a:pt x="3645535" y="348665"/>
                </a:lnTo>
                <a:lnTo>
                  <a:pt x="3645535" y="682739"/>
                </a:lnTo>
                <a:lnTo>
                  <a:pt x="0" y="682739"/>
                </a:lnTo>
                <a:lnTo>
                  <a:pt x="0" y="689216"/>
                </a:lnTo>
                <a:lnTo>
                  <a:pt x="3645535" y="689216"/>
                </a:lnTo>
                <a:lnTo>
                  <a:pt x="3652024" y="689216"/>
                </a:lnTo>
                <a:lnTo>
                  <a:pt x="6510871" y="689216"/>
                </a:lnTo>
                <a:lnTo>
                  <a:pt x="6510871" y="682739"/>
                </a:lnTo>
                <a:lnTo>
                  <a:pt x="3652024" y="682739"/>
                </a:lnTo>
                <a:lnTo>
                  <a:pt x="3652024" y="348665"/>
                </a:lnTo>
                <a:lnTo>
                  <a:pt x="6510871" y="348665"/>
                </a:lnTo>
                <a:lnTo>
                  <a:pt x="6510871" y="342176"/>
                </a:lnTo>
                <a:lnTo>
                  <a:pt x="6510871" y="8102"/>
                </a:lnTo>
                <a:close/>
              </a:path>
              <a:path w="6511290" h="2908300">
                <a:moveTo>
                  <a:pt x="6510871" y="0"/>
                </a:moveTo>
                <a:lnTo>
                  <a:pt x="3652024" y="0"/>
                </a:lnTo>
                <a:lnTo>
                  <a:pt x="3652024" y="6477"/>
                </a:lnTo>
                <a:lnTo>
                  <a:pt x="6510871" y="6477"/>
                </a:lnTo>
                <a:lnTo>
                  <a:pt x="6510871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350933" y="821442"/>
          <a:ext cx="6511287" cy="878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8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28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93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4965">
                <a:tc gridSpan="9"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980"/>
                        </a:spcBef>
                        <a:tabLst>
                          <a:tab pos="3723004" algn="l"/>
                        </a:tabLst>
                      </a:pPr>
                      <a:r>
                        <a:rPr sz="11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Climate</a:t>
                      </a:r>
                      <a:r>
                        <a:rPr sz="11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Adaptation</a:t>
                      </a:r>
                      <a:r>
                        <a:rPr sz="11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Strategy</a:t>
                      </a:r>
                      <a:r>
                        <a:rPr sz="11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1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Water </a:t>
                      </a:r>
                      <a:r>
                        <a:rPr sz="1150" b="1" spc="-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Resource</a:t>
                      </a:r>
                      <a:r>
                        <a:rPr sz="115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Sectors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T="124460" marB="0">
                    <a:lnB w="9525">
                      <a:solidFill>
                        <a:srgbClr val="E6E6E6"/>
                      </a:solidFill>
                      <a:prstDash val="solid"/>
                    </a:lnB>
                    <a:solidFill>
                      <a:srgbClr val="221E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72390" marR="186690">
                        <a:lnSpc>
                          <a:spcPct val="107400"/>
                        </a:lnSpc>
                        <a:spcBef>
                          <a:spcPts val="910"/>
                        </a:spcBef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1.</a:t>
                      </a:r>
                      <a:r>
                        <a:rPr sz="1050" b="1" spc="-45" dirty="0">
                          <a:latin typeface="Arial"/>
                          <a:cs typeface="Arial"/>
                        </a:rPr>
                        <a:t> Increase</a:t>
                      </a:r>
                      <a:r>
                        <a:rPr sz="10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45" dirty="0">
                          <a:latin typeface="Arial"/>
                          <a:cs typeface="Arial"/>
                        </a:rPr>
                        <a:t>Resilience</a:t>
                      </a:r>
                      <a:r>
                        <a:rPr sz="105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45" dirty="0">
                          <a:latin typeface="Arial"/>
                          <a:cs typeface="Arial"/>
                        </a:rPr>
                        <a:t>Changes</a:t>
                      </a:r>
                      <a:r>
                        <a:rPr sz="1050" b="1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0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latin typeface="Arial"/>
                          <a:cs typeface="Arial"/>
                        </a:rPr>
                        <a:t>Upper</a:t>
                      </a:r>
                      <a:r>
                        <a:rPr sz="10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45" dirty="0">
                          <a:latin typeface="Arial"/>
                          <a:cs typeface="Arial"/>
                        </a:rPr>
                        <a:t>River</a:t>
                      </a:r>
                      <a:r>
                        <a:rPr sz="105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0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050" b="1" spc="-25" dirty="0">
                          <a:latin typeface="Arial"/>
                          <a:cs typeface="Arial"/>
                        </a:rPr>
                        <a:t>Eel </a:t>
                      </a:r>
                      <a:r>
                        <a:rPr sz="1050" b="1" spc="-45" dirty="0">
                          <a:latin typeface="Arial"/>
                          <a:cs typeface="Arial"/>
                        </a:rPr>
                        <a:t>River</a:t>
                      </a:r>
                      <a:r>
                        <a:rPr sz="10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Transfers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15570" marB="0">
                    <a:lnR w="9525">
                      <a:solidFill>
                        <a:srgbClr val="E6E6E6"/>
                      </a:solidFill>
                      <a:prstDash val="solid"/>
                    </a:lnR>
                    <a:lnT w="9525">
                      <a:solidFill>
                        <a:srgbClr val="E6E6E6"/>
                      </a:solidFill>
                      <a:prstDash val="solid"/>
                    </a:lnT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E6E6E6"/>
                      </a:solidFill>
                      <a:prstDash val="solid"/>
                    </a:lnL>
                    <a:lnT w="9525">
                      <a:solidFill>
                        <a:srgbClr val="E6E6E6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5570" marB="0">
                    <a:lnR w="9525">
                      <a:solidFill>
                        <a:srgbClr val="E6E6E6"/>
                      </a:solidFill>
                      <a:prstDash val="solid"/>
                    </a:lnR>
                    <a:lnT w="9525">
                      <a:solidFill>
                        <a:srgbClr val="E6E6E6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3175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162C51"/>
                      </a:solidFill>
                      <a:prstDash val="solid"/>
                    </a:lnL>
                    <a:lnR w="3175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F27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5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5570" marB="0">
                    <a:lnR w="9525">
                      <a:solidFill>
                        <a:srgbClr val="E6E6E6"/>
                      </a:solidFill>
                      <a:prstDash val="solid"/>
                    </a:lnR>
                    <a:lnT w="9525">
                      <a:solidFill>
                        <a:srgbClr val="E6E6E6"/>
                      </a:solidFill>
                      <a:prstDash val="solid"/>
                    </a:lnT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E6E6E6"/>
                      </a:solidFill>
                      <a:prstDash val="solid"/>
                    </a:lnL>
                    <a:lnT w="19050" cap="flat" cmpd="sng" algn="ctr">
                      <a:solidFill>
                        <a:srgbClr val="162C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5411208" y="1804470"/>
            <a:ext cx="3451225" cy="2752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56845" indent="-144145">
              <a:lnSpc>
                <a:spcPct val="100000"/>
              </a:lnSpc>
              <a:spcBef>
                <a:spcPts val="110"/>
              </a:spcBef>
              <a:buAutoNum type="arabicPeriod" startAt="2"/>
              <a:tabLst>
                <a:tab pos="156845" algn="l"/>
              </a:tabLst>
            </a:pPr>
            <a:r>
              <a:rPr sz="1050" b="1" spc="-45" dirty="0">
                <a:latin typeface="Arial"/>
                <a:cs typeface="Arial"/>
              </a:rPr>
              <a:t>Increase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Water</a:t>
            </a:r>
            <a:r>
              <a:rPr sz="1050" b="1" dirty="0">
                <a:latin typeface="Arial"/>
                <a:cs typeface="Arial"/>
              </a:rPr>
              <a:t> </a:t>
            </a:r>
            <a:r>
              <a:rPr sz="1050" b="1" spc="-35" dirty="0">
                <a:latin typeface="Arial"/>
                <a:cs typeface="Arial"/>
              </a:rPr>
              <a:t>Supply</a:t>
            </a:r>
            <a:r>
              <a:rPr sz="1050" b="1" spc="-45" dirty="0">
                <a:latin typeface="Arial"/>
                <a:cs typeface="Arial"/>
              </a:rPr>
              <a:t> Resilience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to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Drought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Font typeface="Arial"/>
              <a:buAutoNum type="arabicPeriod" startAt="2"/>
            </a:pPr>
            <a:endParaRPr sz="1050">
              <a:latin typeface="Arial"/>
              <a:cs typeface="Arial"/>
            </a:endParaRPr>
          </a:p>
          <a:p>
            <a:pPr marL="156845" indent="-144145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156845" algn="l"/>
              </a:tabLst>
            </a:pPr>
            <a:r>
              <a:rPr sz="1050" b="1" spc="-45" dirty="0">
                <a:latin typeface="Arial"/>
                <a:cs typeface="Arial"/>
              </a:rPr>
              <a:t>Increase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Water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45" dirty="0">
                <a:latin typeface="Arial"/>
                <a:cs typeface="Arial"/>
              </a:rPr>
              <a:t>Conservation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and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Water</a:t>
            </a:r>
            <a:r>
              <a:rPr sz="1050" b="1" spc="-20" dirty="0">
                <a:latin typeface="Arial"/>
                <a:cs typeface="Arial"/>
              </a:rPr>
              <a:t> </a:t>
            </a:r>
            <a:r>
              <a:rPr sz="1050" b="1" spc="-55" dirty="0">
                <a:latin typeface="Arial"/>
                <a:cs typeface="Arial"/>
              </a:rPr>
              <a:t>Use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Efficiency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buFont typeface="Arial"/>
              <a:buAutoNum type="arabicPeriod" startAt="2"/>
            </a:pPr>
            <a:endParaRPr sz="1050">
              <a:latin typeface="Arial"/>
              <a:cs typeface="Arial"/>
            </a:endParaRPr>
          </a:p>
          <a:p>
            <a:pPr marL="12700" marR="519430" indent="144145">
              <a:lnSpc>
                <a:spcPct val="107400"/>
              </a:lnSpc>
              <a:buAutoNum type="arabicPeriod" startAt="2"/>
              <a:tabLst>
                <a:tab pos="156845" algn="l"/>
              </a:tabLst>
            </a:pPr>
            <a:r>
              <a:rPr sz="1050" b="1" spc="-45" dirty="0">
                <a:latin typeface="Arial"/>
                <a:cs typeface="Arial"/>
              </a:rPr>
              <a:t>Expand</a:t>
            </a:r>
            <a:r>
              <a:rPr sz="1050" b="1" spc="-40" dirty="0">
                <a:latin typeface="Arial"/>
                <a:cs typeface="Arial"/>
              </a:rPr>
              <a:t> Conjunctive</a:t>
            </a:r>
            <a:r>
              <a:rPr sz="1050" b="1" spc="-50" dirty="0">
                <a:latin typeface="Arial"/>
                <a:cs typeface="Arial"/>
              </a:rPr>
              <a:t> Use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of</a:t>
            </a:r>
            <a:r>
              <a:rPr sz="1050" b="1" spc="5" dirty="0">
                <a:latin typeface="Arial"/>
                <a:cs typeface="Arial"/>
              </a:rPr>
              <a:t> </a:t>
            </a:r>
            <a:r>
              <a:rPr sz="1050" b="1" spc="-45" dirty="0">
                <a:latin typeface="Arial"/>
                <a:cs typeface="Arial"/>
              </a:rPr>
              <a:t>Surface </a:t>
            </a:r>
            <a:r>
              <a:rPr sz="1050" b="1" spc="-25" dirty="0">
                <a:latin typeface="Arial"/>
                <a:cs typeface="Arial"/>
              </a:rPr>
              <a:t>Water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and </a:t>
            </a:r>
            <a:r>
              <a:rPr sz="1050" b="1" spc="-10" dirty="0">
                <a:latin typeface="Arial"/>
                <a:cs typeface="Arial"/>
              </a:rPr>
              <a:t>Groundwater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AutoNum type="arabicPeriod" startAt="2"/>
            </a:pPr>
            <a:endParaRPr sz="1050">
              <a:latin typeface="Arial"/>
              <a:cs typeface="Arial"/>
            </a:endParaRPr>
          </a:p>
          <a:p>
            <a:pPr marL="156845" indent="-144145">
              <a:lnSpc>
                <a:spcPct val="100000"/>
              </a:lnSpc>
              <a:buAutoNum type="arabicPeriod" startAt="2"/>
              <a:tabLst>
                <a:tab pos="156845" algn="l"/>
              </a:tabLst>
            </a:pPr>
            <a:r>
              <a:rPr sz="1050" b="1" spc="-25" dirty="0">
                <a:latin typeface="Arial"/>
                <a:cs typeface="Arial"/>
              </a:rPr>
              <a:t>Improve</a:t>
            </a:r>
            <a:r>
              <a:rPr sz="1050" b="1" spc="-5" dirty="0">
                <a:latin typeface="Arial"/>
                <a:cs typeface="Arial"/>
              </a:rPr>
              <a:t> </a:t>
            </a:r>
            <a:r>
              <a:rPr sz="1050" b="1" spc="-50" dirty="0">
                <a:latin typeface="Arial"/>
                <a:cs typeface="Arial"/>
              </a:rPr>
              <a:t>Forecasts</a:t>
            </a:r>
            <a:r>
              <a:rPr sz="1050" b="1" spc="-114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and</a:t>
            </a:r>
            <a:r>
              <a:rPr sz="1050" b="1" spc="5" dirty="0">
                <a:latin typeface="Arial"/>
                <a:cs typeface="Arial"/>
              </a:rPr>
              <a:t> </a:t>
            </a:r>
            <a:r>
              <a:rPr sz="1050" b="1" spc="-40" dirty="0">
                <a:latin typeface="Arial"/>
                <a:cs typeface="Arial"/>
              </a:rPr>
              <a:t>Forecast-</a:t>
            </a:r>
            <a:r>
              <a:rPr sz="1050" b="1" spc="-60" dirty="0">
                <a:latin typeface="Arial"/>
                <a:cs typeface="Arial"/>
              </a:rPr>
              <a:t>Based</a:t>
            </a:r>
            <a:r>
              <a:rPr sz="1050" b="1" spc="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Operations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eriod" startAt="2"/>
            </a:pPr>
            <a:endParaRPr sz="1050">
              <a:latin typeface="Arial"/>
              <a:cs typeface="Arial"/>
            </a:endParaRPr>
          </a:p>
          <a:p>
            <a:pPr marL="156845" indent="-144145">
              <a:lnSpc>
                <a:spcPct val="100000"/>
              </a:lnSpc>
              <a:buAutoNum type="arabicPeriod" startAt="2"/>
              <a:tabLst>
                <a:tab pos="156845" algn="l"/>
              </a:tabLst>
            </a:pPr>
            <a:r>
              <a:rPr sz="1050" b="1" spc="-55" dirty="0">
                <a:latin typeface="Arial"/>
                <a:cs typeface="Arial"/>
              </a:rPr>
              <a:t>Reduce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Flood</a:t>
            </a:r>
            <a:r>
              <a:rPr sz="1050" b="1" dirty="0">
                <a:latin typeface="Arial"/>
                <a:cs typeface="Arial"/>
              </a:rPr>
              <a:t> </a:t>
            </a:r>
            <a:r>
              <a:rPr sz="1050" b="1" spc="-65" dirty="0">
                <a:latin typeface="Arial"/>
                <a:cs typeface="Arial"/>
              </a:rPr>
              <a:t>Risk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to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-30" dirty="0">
                <a:latin typeface="Arial"/>
                <a:cs typeface="Arial"/>
              </a:rPr>
              <a:t>Communities</a:t>
            </a:r>
            <a:r>
              <a:rPr sz="1050" b="1" spc="-125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and</a:t>
            </a:r>
            <a:r>
              <a:rPr sz="1050" b="1" spc="-10" dirty="0">
                <a:latin typeface="Arial"/>
                <a:cs typeface="Arial"/>
              </a:rPr>
              <a:t> Infrastructure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Font typeface="Arial"/>
              <a:buAutoNum type="arabicPeriod" startAt="2"/>
            </a:pPr>
            <a:endParaRPr sz="1050">
              <a:latin typeface="Arial"/>
              <a:cs typeface="Arial"/>
            </a:endParaRPr>
          </a:p>
          <a:p>
            <a:pPr marL="12700" marR="5080" indent="144145">
              <a:lnSpc>
                <a:spcPct val="108400"/>
              </a:lnSpc>
              <a:buAutoNum type="arabicPeriod" startAt="2"/>
              <a:tabLst>
                <a:tab pos="156845" algn="l"/>
              </a:tabLst>
            </a:pPr>
            <a:r>
              <a:rPr sz="1050" b="1" spc="-25" dirty="0">
                <a:latin typeface="Arial"/>
                <a:cs typeface="Arial"/>
              </a:rPr>
              <a:t>Manage</a:t>
            </a:r>
            <a:r>
              <a:rPr sz="1050" b="1" spc="-35" dirty="0">
                <a:latin typeface="Arial"/>
                <a:cs typeface="Arial"/>
              </a:rPr>
              <a:t> Sustainable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Headwaters</a:t>
            </a:r>
            <a:r>
              <a:rPr sz="1050" b="1" spc="-135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and </a:t>
            </a:r>
            <a:r>
              <a:rPr sz="1050" b="1" spc="-30" dirty="0">
                <a:latin typeface="Arial"/>
                <a:cs typeface="Arial"/>
              </a:rPr>
              <a:t>Support</a:t>
            </a:r>
            <a:r>
              <a:rPr sz="1050" b="1" spc="5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Wildfire Resilience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  <a:buFont typeface="Arial"/>
              <a:buAutoNum type="arabicPeriod" startAt="2"/>
            </a:pPr>
            <a:endParaRPr sz="1050">
              <a:latin typeface="Arial"/>
              <a:cs typeface="Arial"/>
            </a:endParaRPr>
          </a:p>
          <a:p>
            <a:pPr marL="12700" marR="372745" indent="144145">
              <a:lnSpc>
                <a:spcPct val="108400"/>
              </a:lnSpc>
              <a:buAutoNum type="arabicPeriod" startAt="2"/>
              <a:tabLst>
                <a:tab pos="156845" algn="l"/>
              </a:tabLst>
            </a:pPr>
            <a:r>
              <a:rPr sz="1050" b="1" spc="-25" dirty="0">
                <a:latin typeface="Arial"/>
                <a:cs typeface="Arial"/>
              </a:rPr>
              <a:t>Promote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-40" dirty="0">
                <a:latin typeface="Arial"/>
                <a:cs typeface="Arial"/>
              </a:rPr>
              <a:t>Land</a:t>
            </a:r>
            <a:r>
              <a:rPr sz="1050" b="1" dirty="0">
                <a:latin typeface="Arial"/>
                <a:cs typeface="Arial"/>
              </a:rPr>
              <a:t> </a:t>
            </a:r>
            <a:r>
              <a:rPr sz="1050" b="1" spc="-40" dirty="0">
                <a:latin typeface="Arial"/>
                <a:cs typeface="Arial"/>
              </a:rPr>
              <a:t>Stewardship</a:t>
            </a:r>
            <a:r>
              <a:rPr sz="1050" b="1" spc="-5" dirty="0">
                <a:latin typeface="Arial"/>
                <a:cs typeface="Arial"/>
              </a:rPr>
              <a:t> </a:t>
            </a:r>
            <a:r>
              <a:rPr sz="1050" b="1" spc="-40" dirty="0">
                <a:latin typeface="Arial"/>
                <a:cs typeface="Arial"/>
              </a:rPr>
              <a:t>Measures</a:t>
            </a:r>
            <a:r>
              <a:rPr sz="1050" b="1" spc="-125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to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Restore </a:t>
            </a:r>
            <a:r>
              <a:rPr sz="1050" b="1" spc="-40" dirty="0">
                <a:latin typeface="Arial"/>
                <a:cs typeface="Arial"/>
              </a:rPr>
              <a:t>Watershed</a:t>
            </a:r>
            <a:r>
              <a:rPr sz="1050" b="1" spc="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Function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50929" y="4079455"/>
            <a:ext cx="6511290" cy="514350"/>
          </a:xfrm>
          <a:custGeom>
            <a:avLst/>
            <a:gdLst/>
            <a:ahLst/>
            <a:cxnLst/>
            <a:rect l="l" t="t" r="r" b="b"/>
            <a:pathLst>
              <a:path w="6511290" h="514350">
                <a:moveTo>
                  <a:pt x="6510871" y="0"/>
                </a:moveTo>
                <a:lnTo>
                  <a:pt x="3652024" y="0"/>
                </a:lnTo>
                <a:lnTo>
                  <a:pt x="3645535" y="12"/>
                </a:lnTo>
                <a:lnTo>
                  <a:pt x="0" y="12"/>
                </a:lnTo>
                <a:lnTo>
                  <a:pt x="0" y="6489"/>
                </a:lnTo>
                <a:lnTo>
                  <a:pt x="3645535" y="6489"/>
                </a:lnTo>
                <a:lnTo>
                  <a:pt x="3652024" y="6489"/>
                </a:lnTo>
                <a:lnTo>
                  <a:pt x="3653650" y="6489"/>
                </a:lnTo>
                <a:lnTo>
                  <a:pt x="3653650" y="514083"/>
                </a:lnTo>
                <a:lnTo>
                  <a:pt x="6510871" y="514083"/>
                </a:lnTo>
                <a:lnTo>
                  <a:pt x="6510871" y="6489"/>
                </a:lnTo>
                <a:lnTo>
                  <a:pt x="6510871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11208" y="4710573"/>
            <a:ext cx="2444115" cy="187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b="1" dirty="0">
                <a:latin typeface="Arial"/>
                <a:cs typeface="Arial"/>
              </a:rPr>
              <a:t>9.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-45" dirty="0">
                <a:latin typeface="Arial"/>
                <a:cs typeface="Arial"/>
              </a:rPr>
              <a:t>Restore</a:t>
            </a:r>
            <a:r>
              <a:rPr sz="1050" b="1" spc="-5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Floodplains</a:t>
            </a:r>
            <a:r>
              <a:rPr sz="1050" b="1" spc="-120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and</a:t>
            </a:r>
            <a:r>
              <a:rPr sz="1050" b="1" spc="1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Connectivity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50929" y="4593538"/>
            <a:ext cx="6511290" cy="1711325"/>
          </a:xfrm>
          <a:custGeom>
            <a:avLst/>
            <a:gdLst/>
            <a:ahLst/>
            <a:cxnLst/>
            <a:rect l="l" t="t" r="r" b="b"/>
            <a:pathLst>
              <a:path w="6511290" h="1711325">
                <a:moveTo>
                  <a:pt x="3647160" y="1203312"/>
                </a:moveTo>
                <a:lnTo>
                  <a:pt x="0" y="1203312"/>
                </a:lnTo>
                <a:lnTo>
                  <a:pt x="0" y="1710905"/>
                </a:lnTo>
                <a:lnTo>
                  <a:pt x="3647160" y="1710905"/>
                </a:lnTo>
                <a:lnTo>
                  <a:pt x="3647160" y="1203312"/>
                </a:lnTo>
                <a:close/>
              </a:path>
              <a:path w="6511290" h="1711325">
                <a:moveTo>
                  <a:pt x="6510871" y="348678"/>
                </a:moveTo>
                <a:lnTo>
                  <a:pt x="3653650" y="348678"/>
                </a:lnTo>
                <a:lnTo>
                  <a:pt x="3653650" y="854646"/>
                </a:lnTo>
                <a:lnTo>
                  <a:pt x="3652024" y="854646"/>
                </a:lnTo>
                <a:lnTo>
                  <a:pt x="3647160" y="854646"/>
                </a:lnTo>
                <a:lnTo>
                  <a:pt x="3647160" y="348665"/>
                </a:lnTo>
                <a:lnTo>
                  <a:pt x="0" y="348665"/>
                </a:lnTo>
                <a:lnTo>
                  <a:pt x="0" y="854646"/>
                </a:lnTo>
                <a:lnTo>
                  <a:pt x="0" y="861136"/>
                </a:lnTo>
                <a:lnTo>
                  <a:pt x="3645535" y="861136"/>
                </a:lnTo>
                <a:lnTo>
                  <a:pt x="3645535" y="1196822"/>
                </a:lnTo>
                <a:lnTo>
                  <a:pt x="3652024" y="1196822"/>
                </a:lnTo>
                <a:lnTo>
                  <a:pt x="3652024" y="861136"/>
                </a:lnTo>
                <a:lnTo>
                  <a:pt x="6510871" y="861136"/>
                </a:lnTo>
                <a:lnTo>
                  <a:pt x="6510871" y="854646"/>
                </a:lnTo>
                <a:lnTo>
                  <a:pt x="6510871" y="348678"/>
                </a:lnTo>
                <a:close/>
              </a:path>
              <a:path w="6511290" h="1711325">
                <a:moveTo>
                  <a:pt x="6510871" y="0"/>
                </a:moveTo>
                <a:lnTo>
                  <a:pt x="3652024" y="0"/>
                </a:lnTo>
                <a:lnTo>
                  <a:pt x="3645535" y="0"/>
                </a:lnTo>
                <a:lnTo>
                  <a:pt x="0" y="0"/>
                </a:lnTo>
                <a:lnTo>
                  <a:pt x="0" y="6489"/>
                </a:lnTo>
                <a:lnTo>
                  <a:pt x="3645535" y="6489"/>
                </a:lnTo>
                <a:lnTo>
                  <a:pt x="3645535" y="340563"/>
                </a:lnTo>
                <a:lnTo>
                  <a:pt x="0" y="340563"/>
                </a:lnTo>
                <a:lnTo>
                  <a:pt x="0" y="347052"/>
                </a:lnTo>
                <a:lnTo>
                  <a:pt x="3645535" y="347052"/>
                </a:lnTo>
                <a:lnTo>
                  <a:pt x="3652024" y="347052"/>
                </a:lnTo>
                <a:lnTo>
                  <a:pt x="6510871" y="347052"/>
                </a:lnTo>
                <a:lnTo>
                  <a:pt x="6510871" y="340563"/>
                </a:lnTo>
                <a:lnTo>
                  <a:pt x="3652024" y="340563"/>
                </a:lnTo>
                <a:lnTo>
                  <a:pt x="3652024" y="6489"/>
                </a:lnTo>
                <a:lnTo>
                  <a:pt x="6510871" y="6489"/>
                </a:lnTo>
                <a:lnTo>
                  <a:pt x="6510871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50933" y="5042374"/>
            <a:ext cx="6511290" cy="1224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2390" marR="3009900" indent="224790">
              <a:lnSpc>
                <a:spcPct val="107400"/>
              </a:lnSpc>
              <a:spcBef>
                <a:spcPts val="95"/>
              </a:spcBef>
              <a:buAutoNum type="arabicPeriod" startAt="10"/>
              <a:tabLst>
                <a:tab pos="297180" algn="l"/>
              </a:tabLst>
            </a:pPr>
            <a:r>
              <a:rPr sz="1050" b="1" spc="-45" dirty="0">
                <a:latin typeface="Arial"/>
                <a:cs typeface="Arial"/>
              </a:rPr>
              <a:t>Restore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-30" dirty="0">
                <a:latin typeface="Arial"/>
                <a:cs typeface="Arial"/>
              </a:rPr>
              <a:t>Hydrological</a:t>
            </a:r>
            <a:r>
              <a:rPr sz="1050" b="1" spc="35" dirty="0">
                <a:latin typeface="Arial"/>
                <a:cs typeface="Arial"/>
              </a:rPr>
              <a:t> </a:t>
            </a:r>
            <a:r>
              <a:rPr sz="1050" b="1" spc="-30" dirty="0">
                <a:latin typeface="Arial"/>
                <a:cs typeface="Arial"/>
              </a:rPr>
              <a:t>Function,</a:t>
            </a:r>
            <a:r>
              <a:rPr sz="1050" b="1" spc="-4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Habitat,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and</a:t>
            </a:r>
            <a:r>
              <a:rPr sz="1050" b="1" spc="-1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Thermal </a:t>
            </a:r>
            <a:r>
              <a:rPr sz="1050" b="1" spc="-35" dirty="0">
                <a:latin typeface="Arial"/>
                <a:cs typeface="Arial"/>
              </a:rPr>
              <a:t>Refugia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in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Tributaries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  <a:buFont typeface="Arial"/>
              <a:buAutoNum type="arabicPeriod" startAt="10"/>
            </a:pPr>
            <a:endParaRPr sz="1050">
              <a:latin typeface="Arial"/>
              <a:cs typeface="Arial"/>
            </a:endParaRPr>
          </a:p>
          <a:p>
            <a:pPr marL="297180" indent="-224790">
              <a:lnSpc>
                <a:spcPct val="100000"/>
              </a:lnSpc>
              <a:buAutoNum type="arabicPeriod" startAt="10"/>
              <a:tabLst>
                <a:tab pos="297180" algn="l"/>
              </a:tabLst>
            </a:pPr>
            <a:r>
              <a:rPr sz="1050" b="1" spc="-20" dirty="0">
                <a:latin typeface="Arial"/>
                <a:cs typeface="Arial"/>
              </a:rPr>
              <a:t>Adapt</a:t>
            </a:r>
            <a:r>
              <a:rPr sz="1050" b="1" spc="45" dirty="0">
                <a:latin typeface="Arial"/>
                <a:cs typeface="Arial"/>
              </a:rPr>
              <a:t> </a:t>
            </a:r>
            <a:r>
              <a:rPr sz="1050" b="1" spc="-65" dirty="0">
                <a:latin typeface="Arial"/>
                <a:cs typeface="Arial"/>
              </a:rPr>
              <a:t>Russian</a:t>
            </a:r>
            <a:r>
              <a:rPr sz="1050" b="1" spc="-30" dirty="0">
                <a:latin typeface="Arial"/>
                <a:cs typeface="Arial"/>
              </a:rPr>
              <a:t> </a:t>
            </a:r>
            <a:r>
              <a:rPr sz="1050" b="1" spc="-45" dirty="0">
                <a:latin typeface="Arial"/>
                <a:cs typeface="Arial"/>
              </a:rPr>
              <a:t>River</a:t>
            </a:r>
            <a:r>
              <a:rPr sz="1050" b="1" spc="-25" dirty="0">
                <a:latin typeface="Arial"/>
                <a:cs typeface="Arial"/>
              </a:rPr>
              <a:t> </a:t>
            </a:r>
            <a:r>
              <a:rPr sz="1050" b="1" spc="-50" dirty="0">
                <a:latin typeface="Arial"/>
                <a:cs typeface="Arial"/>
              </a:rPr>
              <a:t>Estuary</a:t>
            </a:r>
            <a:r>
              <a:rPr sz="1050" b="1" spc="-60" dirty="0">
                <a:latin typeface="Arial"/>
                <a:cs typeface="Arial"/>
              </a:rPr>
              <a:t> </a:t>
            </a:r>
            <a:r>
              <a:rPr sz="1050" b="1" dirty="0">
                <a:latin typeface="Arial"/>
                <a:cs typeface="Arial"/>
              </a:rPr>
              <a:t>to</a:t>
            </a:r>
            <a:r>
              <a:rPr sz="1050" b="1" spc="-55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Future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Conditions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  <a:buFont typeface="Arial"/>
              <a:buAutoNum type="arabicPeriod" startAt="10"/>
            </a:pPr>
            <a:endParaRPr sz="1050">
              <a:latin typeface="Arial"/>
              <a:cs typeface="Arial"/>
            </a:endParaRPr>
          </a:p>
          <a:p>
            <a:pPr marL="72390" marR="3196590" indent="224790">
              <a:lnSpc>
                <a:spcPct val="107400"/>
              </a:lnSpc>
              <a:buAutoNum type="arabicPeriod" startAt="10"/>
              <a:tabLst>
                <a:tab pos="297180" algn="l"/>
              </a:tabLst>
            </a:pPr>
            <a:r>
              <a:rPr sz="1050" b="1" spc="-30" dirty="0">
                <a:latin typeface="Arial"/>
                <a:cs typeface="Arial"/>
              </a:rPr>
              <a:t>Support</a:t>
            </a:r>
            <a:r>
              <a:rPr sz="1050" b="1" spc="30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Flexible</a:t>
            </a:r>
            <a:r>
              <a:rPr sz="1050" b="1" spc="-45" dirty="0">
                <a:latin typeface="Arial"/>
                <a:cs typeface="Arial"/>
              </a:rPr>
              <a:t> </a:t>
            </a:r>
            <a:r>
              <a:rPr sz="1050" b="1" spc="-20" dirty="0">
                <a:latin typeface="Arial"/>
                <a:cs typeface="Arial"/>
              </a:rPr>
              <a:t>and</a:t>
            </a:r>
            <a:r>
              <a:rPr sz="1050" b="1" spc="-40" dirty="0">
                <a:latin typeface="Arial"/>
                <a:cs typeface="Arial"/>
              </a:rPr>
              <a:t> </a:t>
            </a:r>
            <a:r>
              <a:rPr sz="1050" b="1" spc="-25" dirty="0">
                <a:latin typeface="Arial"/>
                <a:cs typeface="Arial"/>
              </a:rPr>
              <a:t>Adaptive</a:t>
            </a:r>
            <a:r>
              <a:rPr sz="1050" b="1" spc="-45" dirty="0">
                <a:latin typeface="Arial"/>
                <a:cs typeface="Arial"/>
              </a:rPr>
              <a:t> </a:t>
            </a:r>
            <a:r>
              <a:rPr sz="1050" b="1" spc="-40" dirty="0">
                <a:latin typeface="Arial"/>
                <a:cs typeface="Arial"/>
              </a:rPr>
              <a:t>Policy</a:t>
            </a:r>
            <a:r>
              <a:rPr sz="1050" b="1" spc="-70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for</a:t>
            </a:r>
            <a:r>
              <a:rPr sz="1050" b="1" spc="-3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Resilient </a:t>
            </a:r>
            <a:r>
              <a:rPr sz="1050" b="1" spc="-40" dirty="0">
                <a:latin typeface="Arial"/>
                <a:cs typeface="Arial"/>
              </a:rPr>
              <a:t>Watershed</a:t>
            </a:r>
            <a:r>
              <a:rPr sz="1050" b="1" spc="5" dirty="0">
                <a:latin typeface="Arial"/>
                <a:cs typeface="Arial"/>
              </a:rPr>
              <a:t> </a:t>
            </a:r>
            <a:r>
              <a:rPr sz="1050" b="1" spc="-10" dirty="0">
                <a:latin typeface="Arial"/>
                <a:cs typeface="Arial"/>
              </a:rPr>
              <a:t>Management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50929" y="5790361"/>
            <a:ext cx="6511290" cy="514350"/>
          </a:xfrm>
          <a:custGeom>
            <a:avLst/>
            <a:gdLst/>
            <a:ahLst/>
            <a:cxnLst/>
            <a:rect l="l" t="t" r="r" b="b"/>
            <a:pathLst>
              <a:path w="6511290" h="514350">
                <a:moveTo>
                  <a:pt x="6510871" y="0"/>
                </a:moveTo>
                <a:lnTo>
                  <a:pt x="3652024" y="0"/>
                </a:lnTo>
                <a:lnTo>
                  <a:pt x="3645535" y="0"/>
                </a:lnTo>
                <a:lnTo>
                  <a:pt x="0" y="0"/>
                </a:lnTo>
                <a:lnTo>
                  <a:pt x="0" y="6489"/>
                </a:lnTo>
                <a:lnTo>
                  <a:pt x="3645535" y="6489"/>
                </a:lnTo>
                <a:lnTo>
                  <a:pt x="3652024" y="6489"/>
                </a:lnTo>
                <a:lnTo>
                  <a:pt x="3653650" y="6489"/>
                </a:lnTo>
                <a:lnTo>
                  <a:pt x="3653650" y="514083"/>
                </a:lnTo>
                <a:lnTo>
                  <a:pt x="6510871" y="514083"/>
                </a:lnTo>
                <a:lnTo>
                  <a:pt x="6510871" y="6489"/>
                </a:lnTo>
                <a:lnTo>
                  <a:pt x="6510871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8997822" y="1752032"/>
          <a:ext cx="1442081" cy="17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8997822" y="2476936"/>
          <a:ext cx="1442081" cy="179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8997822" y="4192704"/>
          <a:ext cx="1442081" cy="1797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9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8997822" y="5065184"/>
          <a:ext cx="1442081" cy="17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76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5350933" y="2027723"/>
            <a:ext cx="6511290" cy="4283710"/>
            <a:chOff x="5350933" y="2027723"/>
            <a:chExt cx="6511290" cy="4283710"/>
          </a:xfrm>
        </p:grpSpPr>
        <p:sp>
          <p:nvSpPr>
            <p:cNvPr id="18" name="object 18"/>
            <p:cNvSpPr/>
            <p:nvPr/>
          </p:nvSpPr>
          <p:spPr>
            <a:xfrm>
              <a:off x="5350929" y="6304445"/>
              <a:ext cx="6511290" cy="6985"/>
            </a:xfrm>
            <a:custGeom>
              <a:avLst/>
              <a:gdLst/>
              <a:ahLst/>
              <a:cxnLst/>
              <a:rect l="l" t="t" r="r" b="b"/>
              <a:pathLst>
                <a:path w="6511290" h="6985">
                  <a:moveTo>
                    <a:pt x="6510871" y="0"/>
                  </a:moveTo>
                  <a:lnTo>
                    <a:pt x="3652024" y="0"/>
                  </a:lnTo>
                  <a:lnTo>
                    <a:pt x="3645535" y="0"/>
                  </a:lnTo>
                  <a:lnTo>
                    <a:pt x="0" y="0"/>
                  </a:lnTo>
                  <a:lnTo>
                    <a:pt x="0" y="6489"/>
                  </a:lnTo>
                  <a:lnTo>
                    <a:pt x="3645535" y="6489"/>
                  </a:lnTo>
                  <a:lnTo>
                    <a:pt x="3652024" y="6489"/>
                  </a:lnTo>
                  <a:lnTo>
                    <a:pt x="6510871" y="6489"/>
                  </a:lnTo>
                  <a:lnTo>
                    <a:pt x="6510871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004579" y="2034480"/>
              <a:ext cx="203200" cy="180340"/>
            </a:xfrm>
            <a:custGeom>
              <a:avLst/>
              <a:gdLst/>
              <a:ahLst/>
              <a:cxnLst/>
              <a:rect l="l" t="t" r="r" b="b"/>
              <a:pathLst>
                <a:path w="203200" h="180339">
                  <a:moveTo>
                    <a:pt x="0" y="180007"/>
                  </a:moveTo>
                  <a:lnTo>
                    <a:pt x="202710" y="180007"/>
                  </a:lnTo>
                  <a:lnTo>
                    <a:pt x="202710" y="0"/>
                  </a:lnTo>
                  <a:lnTo>
                    <a:pt x="0" y="0"/>
                  </a:lnTo>
                  <a:lnTo>
                    <a:pt x="0" y="18000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04579" y="203448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207289" y="203448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204332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80007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207289" y="203448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411620" y="203448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620817" y="203448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620817" y="203448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26770" y="203448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031102" y="203448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240299" y="203448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004579" y="2932907"/>
              <a:ext cx="203200" cy="180340"/>
            </a:xfrm>
            <a:custGeom>
              <a:avLst/>
              <a:gdLst/>
              <a:ahLst/>
              <a:cxnLst/>
              <a:rect l="l" t="t" r="r" b="b"/>
              <a:pathLst>
                <a:path w="203200" h="180339">
                  <a:moveTo>
                    <a:pt x="0" y="180007"/>
                  </a:moveTo>
                  <a:lnTo>
                    <a:pt x="202710" y="180007"/>
                  </a:lnTo>
                  <a:lnTo>
                    <a:pt x="202710" y="0"/>
                  </a:lnTo>
                  <a:lnTo>
                    <a:pt x="0" y="0"/>
                  </a:lnTo>
                  <a:lnTo>
                    <a:pt x="0" y="18000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004579" y="2932907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207289" y="2932907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204332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80007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207289" y="2932907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411620" y="2932907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620817" y="2932907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620817" y="2932907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826770" y="2932907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204332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80007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826770" y="2932907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0031102" y="2932907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240299" y="2932907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004579" y="3275087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207289" y="3275087"/>
              <a:ext cx="204470" cy="178435"/>
            </a:xfrm>
            <a:custGeom>
              <a:avLst/>
              <a:gdLst/>
              <a:ahLst/>
              <a:cxnLst/>
              <a:rect l="l" t="t" r="r" b="b"/>
              <a:pathLst>
                <a:path w="204470" h="178435">
                  <a:moveTo>
                    <a:pt x="0" y="0"/>
                  </a:moveTo>
                  <a:lnTo>
                    <a:pt x="204332" y="0"/>
                  </a:lnTo>
                  <a:lnTo>
                    <a:pt x="204332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411620" y="3275087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620817" y="3275087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205954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78385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620817" y="3275087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826770" y="3275087"/>
              <a:ext cx="204470" cy="178435"/>
            </a:xfrm>
            <a:custGeom>
              <a:avLst/>
              <a:gdLst/>
              <a:ahLst/>
              <a:cxnLst/>
              <a:rect l="l" t="t" r="r" b="b"/>
              <a:pathLst>
                <a:path w="204470" h="178435">
                  <a:moveTo>
                    <a:pt x="204332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7838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826770" y="3275087"/>
              <a:ext cx="204470" cy="178435"/>
            </a:xfrm>
            <a:custGeom>
              <a:avLst/>
              <a:gdLst/>
              <a:ahLst/>
              <a:cxnLst/>
              <a:rect l="l" t="t" r="r" b="b"/>
              <a:pathLst>
                <a:path w="204470" h="178435">
                  <a:moveTo>
                    <a:pt x="0" y="0"/>
                  </a:moveTo>
                  <a:lnTo>
                    <a:pt x="204332" y="0"/>
                  </a:lnTo>
                  <a:lnTo>
                    <a:pt x="204332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031102" y="3275087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240299" y="3275087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004579" y="3751870"/>
              <a:ext cx="203200" cy="180340"/>
            </a:xfrm>
            <a:custGeom>
              <a:avLst/>
              <a:gdLst/>
              <a:ahLst/>
              <a:cxnLst/>
              <a:rect l="l" t="t" r="r" b="b"/>
              <a:pathLst>
                <a:path w="203200" h="180339">
                  <a:moveTo>
                    <a:pt x="0" y="180007"/>
                  </a:moveTo>
                  <a:lnTo>
                    <a:pt x="202710" y="180007"/>
                  </a:lnTo>
                  <a:lnTo>
                    <a:pt x="202710" y="0"/>
                  </a:lnTo>
                  <a:lnTo>
                    <a:pt x="0" y="0"/>
                  </a:lnTo>
                  <a:lnTo>
                    <a:pt x="0" y="18000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9004579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207289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207289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413242" y="375187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204332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80007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413242" y="375187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9620817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9620817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9826770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826770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0032724" y="375187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0240299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0240299" y="375187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9004579" y="4668135"/>
              <a:ext cx="203200" cy="180340"/>
            </a:xfrm>
            <a:custGeom>
              <a:avLst/>
              <a:gdLst/>
              <a:ahLst/>
              <a:cxnLst/>
              <a:rect l="l" t="t" r="r" b="b"/>
              <a:pathLst>
                <a:path w="203200" h="180339">
                  <a:moveTo>
                    <a:pt x="0" y="180007"/>
                  </a:moveTo>
                  <a:lnTo>
                    <a:pt x="202710" y="180007"/>
                  </a:lnTo>
                  <a:lnTo>
                    <a:pt x="202710" y="0"/>
                  </a:lnTo>
                  <a:lnTo>
                    <a:pt x="0" y="0"/>
                  </a:lnTo>
                  <a:lnTo>
                    <a:pt x="0" y="180007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9004579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9207289" y="4668135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204332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80007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9207289" y="4668135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9411620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9411620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620817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620817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9826770" y="4668135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204332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80007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9826770" y="4668135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0031102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0240299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0240299" y="4668135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004579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207289" y="549845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411620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411620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620817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620817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826770" y="549845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204332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80007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826770" y="5498450"/>
              <a:ext cx="204470" cy="180340"/>
            </a:xfrm>
            <a:custGeom>
              <a:avLst/>
              <a:gdLst/>
              <a:ahLst/>
              <a:cxnLst/>
              <a:rect l="l" t="t" r="r" b="b"/>
              <a:pathLst>
                <a:path w="204470" h="180339">
                  <a:moveTo>
                    <a:pt x="0" y="0"/>
                  </a:moveTo>
                  <a:lnTo>
                    <a:pt x="204332" y="0"/>
                  </a:lnTo>
                  <a:lnTo>
                    <a:pt x="204332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0031102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0240299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205954" y="180007"/>
                  </a:moveTo>
                  <a:lnTo>
                    <a:pt x="0" y="180007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80007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0240299" y="5498450"/>
              <a:ext cx="206375" cy="180340"/>
            </a:xfrm>
            <a:custGeom>
              <a:avLst/>
              <a:gdLst/>
              <a:ahLst/>
              <a:cxnLst/>
              <a:rect l="l" t="t" r="r" b="b"/>
              <a:pathLst>
                <a:path w="206375" h="180339">
                  <a:moveTo>
                    <a:pt x="0" y="0"/>
                  </a:moveTo>
                  <a:lnTo>
                    <a:pt x="205954" y="0"/>
                  </a:lnTo>
                  <a:lnTo>
                    <a:pt x="205954" y="180007"/>
                  </a:lnTo>
                  <a:lnTo>
                    <a:pt x="0" y="180007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004579" y="5905500"/>
              <a:ext cx="203200" cy="178435"/>
            </a:xfrm>
            <a:custGeom>
              <a:avLst/>
              <a:gdLst/>
              <a:ahLst/>
              <a:cxnLst/>
              <a:rect l="l" t="t" r="r" b="b"/>
              <a:pathLst>
                <a:path w="203200" h="178435">
                  <a:moveTo>
                    <a:pt x="0" y="178385"/>
                  </a:moveTo>
                  <a:lnTo>
                    <a:pt x="202710" y="178385"/>
                  </a:lnTo>
                  <a:lnTo>
                    <a:pt x="202710" y="0"/>
                  </a:lnTo>
                  <a:lnTo>
                    <a:pt x="0" y="0"/>
                  </a:lnTo>
                  <a:lnTo>
                    <a:pt x="0" y="178385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004579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207289" y="5905500"/>
              <a:ext cx="204470" cy="178435"/>
            </a:xfrm>
            <a:custGeom>
              <a:avLst/>
              <a:gdLst/>
              <a:ahLst/>
              <a:cxnLst/>
              <a:rect l="l" t="t" r="r" b="b"/>
              <a:pathLst>
                <a:path w="204470" h="178435">
                  <a:moveTo>
                    <a:pt x="204332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78385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207289" y="5905500"/>
              <a:ext cx="204470" cy="178435"/>
            </a:xfrm>
            <a:custGeom>
              <a:avLst/>
              <a:gdLst/>
              <a:ahLst/>
              <a:cxnLst/>
              <a:rect l="l" t="t" r="r" b="b"/>
              <a:pathLst>
                <a:path w="204470" h="178435">
                  <a:moveTo>
                    <a:pt x="0" y="0"/>
                  </a:moveTo>
                  <a:lnTo>
                    <a:pt x="204332" y="0"/>
                  </a:lnTo>
                  <a:lnTo>
                    <a:pt x="204332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411620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205954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78385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411620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620817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205954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78385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620817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826770" y="5905500"/>
              <a:ext cx="204470" cy="178435"/>
            </a:xfrm>
            <a:custGeom>
              <a:avLst/>
              <a:gdLst/>
              <a:ahLst/>
              <a:cxnLst/>
              <a:rect l="l" t="t" r="r" b="b"/>
              <a:pathLst>
                <a:path w="204470" h="178435">
                  <a:moveTo>
                    <a:pt x="204332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4332" y="0"/>
                  </a:lnTo>
                  <a:lnTo>
                    <a:pt x="204332" y="178385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826770" y="5905500"/>
              <a:ext cx="204470" cy="178435"/>
            </a:xfrm>
            <a:custGeom>
              <a:avLst/>
              <a:gdLst/>
              <a:ahLst/>
              <a:cxnLst/>
              <a:rect l="l" t="t" r="r" b="b"/>
              <a:pathLst>
                <a:path w="204470" h="178435">
                  <a:moveTo>
                    <a:pt x="0" y="0"/>
                  </a:moveTo>
                  <a:lnTo>
                    <a:pt x="204332" y="0"/>
                  </a:lnTo>
                  <a:lnTo>
                    <a:pt x="204332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0031102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205954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78385"/>
                  </a:lnTo>
                  <a:close/>
                </a:path>
              </a:pathLst>
            </a:custGeom>
            <a:solidFill>
              <a:srgbClr val="0F27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0031102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0240299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205954" y="178385"/>
                  </a:moveTo>
                  <a:lnTo>
                    <a:pt x="0" y="178385"/>
                  </a:lnTo>
                  <a:lnTo>
                    <a:pt x="0" y="0"/>
                  </a:lnTo>
                  <a:lnTo>
                    <a:pt x="205954" y="0"/>
                  </a:lnTo>
                  <a:lnTo>
                    <a:pt x="205954" y="178385"/>
                  </a:lnTo>
                  <a:close/>
                </a:path>
              </a:pathLst>
            </a:custGeom>
            <a:solidFill>
              <a:srgbClr val="A4A4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0240299" y="5905500"/>
              <a:ext cx="206375" cy="178435"/>
            </a:xfrm>
            <a:custGeom>
              <a:avLst/>
              <a:gdLst/>
              <a:ahLst/>
              <a:cxnLst/>
              <a:rect l="l" t="t" r="r" b="b"/>
              <a:pathLst>
                <a:path w="206375" h="178435">
                  <a:moveTo>
                    <a:pt x="0" y="0"/>
                  </a:moveTo>
                  <a:lnTo>
                    <a:pt x="205954" y="0"/>
                  </a:lnTo>
                  <a:lnTo>
                    <a:pt x="205954" y="178385"/>
                  </a:lnTo>
                  <a:lnTo>
                    <a:pt x="0" y="178385"/>
                  </a:lnTo>
                  <a:lnTo>
                    <a:pt x="0" y="0"/>
                  </a:lnTo>
                  <a:close/>
                </a:path>
              </a:pathLst>
            </a:custGeom>
            <a:ln w="13514">
              <a:solidFill>
                <a:srgbClr val="16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0" name="object 100"/>
          <p:cNvGraphicFramePr>
            <a:graphicFrameLocks noGrp="1"/>
          </p:cNvGraphicFramePr>
          <p:nvPr/>
        </p:nvGraphicFramePr>
        <p:xfrm>
          <a:off x="5350933" y="6307683"/>
          <a:ext cx="6511287" cy="509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8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4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5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993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1925">
                <a:tc rowSpan="3">
                  <a:txBody>
                    <a:bodyPr/>
                    <a:lstStyle/>
                    <a:p>
                      <a:pPr marL="72390" marR="302260">
                        <a:lnSpc>
                          <a:spcPct val="107400"/>
                        </a:lnSpc>
                        <a:spcBef>
                          <a:spcPts val="885"/>
                        </a:spcBef>
                      </a:pPr>
                      <a:r>
                        <a:rPr sz="1050" b="1" dirty="0">
                          <a:latin typeface="Arial"/>
                          <a:cs typeface="Arial"/>
                        </a:rPr>
                        <a:t>13.</a:t>
                      </a:r>
                      <a:r>
                        <a:rPr sz="10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50" dirty="0">
                          <a:latin typeface="Arial"/>
                          <a:cs typeface="Arial"/>
                        </a:rPr>
                        <a:t>Enhance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40" dirty="0">
                          <a:latin typeface="Arial"/>
                          <a:cs typeface="Arial"/>
                        </a:rPr>
                        <a:t>Tools,</a:t>
                      </a:r>
                      <a:r>
                        <a:rPr sz="10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0" dirty="0">
                          <a:latin typeface="Arial"/>
                          <a:cs typeface="Arial"/>
                        </a:rPr>
                        <a:t>Monitoring,</a:t>
                      </a:r>
                      <a:r>
                        <a:rPr sz="10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latin typeface="Arial"/>
                          <a:cs typeface="Arial"/>
                        </a:rPr>
                        <a:t>Water</a:t>
                      </a:r>
                      <a:r>
                        <a:rPr sz="105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10" dirty="0">
                          <a:latin typeface="Arial"/>
                          <a:cs typeface="Arial"/>
                        </a:rPr>
                        <a:t>Accounting Methods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12395" marB="0">
                    <a:lnR w="9525">
                      <a:solidFill>
                        <a:srgbClr val="E6E6E6"/>
                      </a:solidFill>
                      <a:prstDash val="solid"/>
                    </a:lnR>
                    <a:lnB w="9525">
                      <a:solidFill>
                        <a:srgbClr val="E6E6E6"/>
                      </a:solidFill>
                      <a:prstDash val="solid"/>
                    </a:lnB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E6E6E6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2395" marB="0">
                    <a:lnR w="9525">
                      <a:solidFill>
                        <a:srgbClr val="E6E6E6"/>
                      </a:solidFill>
                      <a:prstDash val="solid"/>
                    </a:lnR>
                    <a:lnB w="9525">
                      <a:solidFill>
                        <a:srgbClr val="E6E6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E6E6E6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6F2F9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1F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0AF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  <a:lnR w="3175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162C51"/>
                      </a:solidFill>
                      <a:prstDash val="solid"/>
                    </a:lnL>
                    <a:lnR w="3175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0F27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162C51"/>
                      </a:solidFill>
                      <a:prstDash val="solid"/>
                    </a:lnL>
                    <a:lnR w="19050">
                      <a:solidFill>
                        <a:srgbClr val="162C51"/>
                      </a:solidFill>
                      <a:prstDash val="solid"/>
                    </a:lnR>
                    <a:lnT w="19050">
                      <a:solidFill>
                        <a:srgbClr val="162C51"/>
                      </a:solidFill>
                      <a:prstDash val="solid"/>
                    </a:lnT>
                    <a:lnB w="19050">
                      <a:solidFill>
                        <a:srgbClr val="162C51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62C51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2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2395" marB="0">
                    <a:lnR w="9525">
                      <a:solidFill>
                        <a:srgbClr val="E6E6E6"/>
                      </a:solidFill>
                      <a:prstDash val="solid"/>
                    </a:lnR>
                    <a:lnB w="9525">
                      <a:solidFill>
                        <a:srgbClr val="E6E6E6"/>
                      </a:solidFill>
                      <a:prstDash val="solid"/>
                    </a:lnB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E6E6E6"/>
                      </a:solidFill>
                      <a:prstDash val="solid"/>
                    </a:lnL>
                    <a:lnT w="19050" cap="flat" cmpd="sng" algn="ctr">
                      <a:solidFill>
                        <a:srgbClr val="162C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E6E6E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" name="Rectangle 100">
            <a:extLst>
              <a:ext uri="{FF2B5EF4-FFF2-40B4-BE49-F238E27FC236}">
                <a16:creationId xmlns:a16="http://schemas.microsoft.com/office/drawing/2014/main" id="{9845E388-86A9-5A01-2EE3-701CD56DF832}"/>
              </a:ext>
            </a:extLst>
          </p:cNvPr>
          <p:cNvSpPr/>
          <p:nvPr/>
        </p:nvSpPr>
        <p:spPr>
          <a:xfrm>
            <a:off x="5350929" y="2895600"/>
            <a:ext cx="5240871" cy="308145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04B8E2-71DF-E9FA-A540-915FDBC483EB}"/>
              </a:ext>
            </a:extLst>
          </p:cNvPr>
          <p:cNvSpPr/>
          <p:nvPr/>
        </p:nvSpPr>
        <p:spPr>
          <a:xfrm>
            <a:off x="5350929" y="3212877"/>
            <a:ext cx="5240871" cy="31920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895DEDB-842E-DBAB-B941-04183CD02688}"/>
              </a:ext>
            </a:extLst>
          </p:cNvPr>
          <p:cNvSpPr/>
          <p:nvPr/>
        </p:nvSpPr>
        <p:spPr>
          <a:xfrm>
            <a:off x="5350925" y="4606735"/>
            <a:ext cx="5240871" cy="31920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87FB6825-2D13-864D-C976-5E30EF9D35E8}"/>
              </a:ext>
            </a:extLst>
          </p:cNvPr>
          <p:cNvSpPr/>
          <p:nvPr/>
        </p:nvSpPr>
        <p:spPr>
          <a:xfrm>
            <a:off x="5350921" y="4079455"/>
            <a:ext cx="5240871" cy="54080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A4E8388-3CF6-1442-B16E-90647DB891C1}"/>
              </a:ext>
            </a:extLst>
          </p:cNvPr>
          <p:cNvSpPr/>
          <p:nvPr/>
        </p:nvSpPr>
        <p:spPr>
          <a:xfrm>
            <a:off x="5350920" y="5753810"/>
            <a:ext cx="5240871" cy="540801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912356-965D-1018-B6DC-AC09DC8A0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23" y="365126"/>
            <a:ext cx="11034077" cy="877888"/>
          </a:xfrm>
        </p:spPr>
        <p:txBody>
          <a:bodyPr/>
          <a:lstStyle/>
          <a:p>
            <a:r>
              <a:rPr lang="en-US" dirty="0"/>
              <a:t>Work Planning for Next Phase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7E65A0-9644-BA07-7BB8-20F13E7C52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3523" y="1243013"/>
            <a:ext cx="7147877" cy="455509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Build from Russian River Watershed Resilience Plan to focus 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Continue Watershed Network and Tribal Engagement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Refine Resilience Strategies, Project Development, and Prioritization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Support Implementation of Funding Strategy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Goal is to move from Plan to Implementation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Ensure the region is prepared and highly competitive for upcoming funding availability</a:t>
            </a:r>
          </a:p>
          <a:p>
            <a:endParaRPr lang="en-US" dirty="0"/>
          </a:p>
        </p:txBody>
      </p:sp>
      <p:pic>
        <p:nvPicPr>
          <p:cNvPr id="7" name="Picture 6" descr="The three foundations elements of effective program implementation include partnerships and organizational capacity, an outcomes focused implementation plan, and a multi-year funding strategy.">
            <a:extLst>
              <a:ext uri="{FF2B5EF4-FFF2-40B4-BE49-F238E27FC236}">
                <a16:creationId xmlns:a16="http://schemas.microsoft.com/office/drawing/2014/main" id="{37AC1550-A334-9E19-337B-5C4C06797F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06" t="4749" r="10806" b="5180"/>
          <a:stretch/>
        </p:blipFill>
        <p:spPr bwMode="auto">
          <a:xfrm>
            <a:off x="7543800" y="1355057"/>
            <a:ext cx="4512945" cy="44234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2209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DB416-B145-F009-0ACE-366737409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ADC1-B4BE-3752-8463-177C56723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23" y="365126"/>
            <a:ext cx="11034077" cy="877888"/>
          </a:xfrm>
        </p:spPr>
        <p:txBody>
          <a:bodyPr/>
          <a:lstStyle/>
          <a:p>
            <a:r>
              <a:rPr lang="en-US"/>
              <a:t>Building a Broad Funding Stack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221C2-D89E-60CF-9393-04A2F2C6C2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State Funding Sources</a:t>
            </a:r>
          </a:p>
          <a:p>
            <a:pPr lvl="1"/>
            <a:r>
              <a:rPr lang="en-US"/>
              <a:t>Proposition 4 – Climate Bond</a:t>
            </a:r>
          </a:p>
          <a:p>
            <a:pPr lvl="1"/>
            <a:r>
              <a:rPr lang="en-US"/>
              <a:t>State Revolving Funds </a:t>
            </a:r>
          </a:p>
          <a:p>
            <a:r>
              <a:rPr lang="en-US"/>
              <a:t>Federal Funding Sources </a:t>
            </a:r>
          </a:p>
          <a:p>
            <a:pPr lvl="1"/>
            <a:r>
              <a:rPr lang="en-US"/>
              <a:t>Water Smart</a:t>
            </a:r>
          </a:p>
          <a:p>
            <a:pPr lvl="1"/>
            <a:r>
              <a:rPr lang="en-US"/>
              <a:t>FEMA BRIC</a:t>
            </a:r>
          </a:p>
          <a:p>
            <a:r>
              <a:rPr lang="en-US"/>
              <a:t>Private Equity and Bonds</a:t>
            </a:r>
          </a:p>
          <a:p>
            <a:r>
              <a:rPr lang="en-US"/>
              <a:t>Philanthropy</a:t>
            </a:r>
          </a:p>
          <a:p>
            <a:r>
              <a:rPr lang="en-US"/>
              <a:t>Other Funding Mechanisms</a:t>
            </a:r>
          </a:p>
          <a:p>
            <a:pPr lvl="1"/>
            <a:r>
              <a:rPr lang="en-US"/>
              <a:t>Local funding measures</a:t>
            </a:r>
          </a:p>
          <a:p>
            <a:pPr lvl="1"/>
            <a:r>
              <a:rPr lang="en-US"/>
              <a:t>Public Private Partnerships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DBA9AFA-5715-10CD-2097-FFD66E98F087}"/>
              </a:ext>
            </a:extLst>
          </p:cNvPr>
          <p:cNvGraphicFramePr/>
          <p:nvPr/>
        </p:nvGraphicFramePr>
        <p:xfrm>
          <a:off x="5114404" y="1552074"/>
          <a:ext cx="6757873" cy="4183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1154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26987"/>
            <a:ext cx="175260" cy="631190"/>
          </a:xfrm>
          <a:custGeom>
            <a:avLst/>
            <a:gdLst/>
            <a:ahLst/>
            <a:cxnLst/>
            <a:rect l="l" t="t" r="r" b="b"/>
            <a:pathLst>
              <a:path w="175260" h="631190">
                <a:moveTo>
                  <a:pt x="0" y="631012"/>
                </a:moveTo>
                <a:lnTo>
                  <a:pt x="175094" y="631012"/>
                </a:lnTo>
                <a:lnTo>
                  <a:pt x="175094" y="0"/>
                </a:lnTo>
                <a:lnTo>
                  <a:pt x="0" y="0"/>
                </a:lnTo>
                <a:lnTo>
                  <a:pt x="0" y="631012"/>
                </a:lnTo>
                <a:close/>
              </a:path>
            </a:pathLst>
          </a:custGeom>
          <a:solidFill>
            <a:srgbClr val="5AE6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" cy="6227445"/>
            <a:chOff x="0" y="0"/>
            <a:chExt cx="182880" cy="622744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82880" cy="4517390"/>
            </a:xfrm>
            <a:custGeom>
              <a:avLst/>
              <a:gdLst/>
              <a:ahLst/>
              <a:cxnLst/>
              <a:rect l="l" t="t" r="r" b="b"/>
              <a:pathLst>
                <a:path w="182880" h="4517390">
                  <a:moveTo>
                    <a:pt x="0" y="4517059"/>
                  </a:moveTo>
                  <a:lnTo>
                    <a:pt x="182880" y="4517059"/>
                  </a:lnTo>
                  <a:lnTo>
                    <a:pt x="182880" y="0"/>
                  </a:lnTo>
                  <a:lnTo>
                    <a:pt x="0" y="0"/>
                  </a:lnTo>
                  <a:lnTo>
                    <a:pt x="0" y="4517059"/>
                  </a:lnTo>
                  <a:close/>
                </a:path>
              </a:pathLst>
            </a:custGeom>
            <a:solidFill>
              <a:srgbClr val="221E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4517059"/>
              <a:ext cx="182880" cy="1710055"/>
            </a:xfrm>
            <a:custGeom>
              <a:avLst/>
              <a:gdLst/>
              <a:ahLst/>
              <a:cxnLst/>
              <a:rect l="l" t="t" r="r" b="b"/>
              <a:pathLst>
                <a:path w="182880" h="1710054">
                  <a:moveTo>
                    <a:pt x="182880" y="0"/>
                  </a:moveTo>
                  <a:lnTo>
                    <a:pt x="0" y="0"/>
                  </a:lnTo>
                  <a:lnTo>
                    <a:pt x="0" y="1709928"/>
                  </a:lnTo>
                  <a:lnTo>
                    <a:pt x="182880" y="1709928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097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75094" y="13627"/>
            <a:ext cx="12017375" cy="6844665"/>
            <a:chOff x="175094" y="13627"/>
            <a:chExt cx="12017375" cy="68446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9722" y="6262255"/>
              <a:ext cx="2972117" cy="42458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5094" y="4951374"/>
              <a:ext cx="12017375" cy="1906905"/>
            </a:xfrm>
            <a:custGeom>
              <a:avLst/>
              <a:gdLst/>
              <a:ahLst/>
              <a:cxnLst/>
              <a:rect l="l" t="t" r="r" b="b"/>
              <a:pathLst>
                <a:path w="12017375" h="1906904">
                  <a:moveTo>
                    <a:pt x="12016905" y="0"/>
                  </a:moveTo>
                  <a:lnTo>
                    <a:pt x="0" y="0"/>
                  </a:lnTo>
                  <a:lnTo>
                    <a:pt x="0" y="1906625"/>
                  </a:lnTo>
                  <a:lnTo>
                    <a:pt x="12016905" y="1906625"/>
                  </a:lnTo>
                  <a:lnTo>
                    <a:pt x="1201690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3974" y="13627"/>
              <a:ext cx="9161865" cy="49377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6577659" y="5922468"/>
            <a:ext cx="31032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Armin</a:t>
            </a:r>
            <a:r>
              <a:rPr sz="2000" b="1" spc="-4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Munevar,</a:t>
            </a:r>
            <a:r>
              <a:rPr sz="2000" b="1" spc="-4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Source Sans 3"/>
                <a:cs typeface="Source Sans 3"/>
              </a:rPr>
              <a:t>Jacobs</a:t>
            </a:r>
            <a:endParaRPr sz="20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ource Sans 3"/>
                <a:cs typeface="Source Sans 3"/>
                <a:hlinkClick r:id="rId4"/>
              </a:rPr>
              <a:t>armin.munevar@jacobs.com</a:t>
            </a:r>
            <a:endParaRPr sz="2000">
              <a:latin typeface="Source Sans 3"/>
              <a:cs typeface="Source Sans 3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91158" y="5091908"/>
            <a:ext cx="3577590" cy="1466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Stephen</a:t>
            </a:r>
            <a:r>
              <a:rPr sz="2000" b="1" spc="-4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Maples,</a:t>
            </a:r>
            <a:r>
              <a:rPr sz="2000" b="1" spc="-4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Sonoma</a:t>
            </a:r>
            <a:r>
              <a:rPr sz="2000" b="1" spc="-4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Source Sans 3"/>
                <a:cs typeface="Source Sans 3"/>
              </a:rPr>
              <a:t>Water</a:t>
            </a:r>
            <a:endParaRPr sz="20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solidFill>
                  <a:srgbClr val="FFFFFF"/>
                </a:solidFill>
                <a:latin typeface="Source Sans 3"/>
                <a:cs typeface="Source Sans 3"/>
                <a:hlinkClick r:id="rId5"/>
              </a:rPr>
              <a:t>stephen.maples@scwa.ca.gov</a:t>
            </a:r>
            <a:endParaRPr sz="20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1735"/>
              </a:spcBef>
            </a:pP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Chris</a:t>
            </a:r>
            <a:r>
              <a:rPr sz="2000" b="1" spc="-3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Delaney,</a:t>
            </a:r>
            <a:r>
              <a:rPr sz="2000" b="1" spc="-45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dirty="0">
                <a:solidFill>
                  <a:srgbClr val="FFFFFF"/>
                </a:solidFill>
                <a:latin typeface="Source Sans 3"/>
                <a:cs typeface="Source Sans 3"/>
              </a:rPr>
              <a:t>Sonoma</a:t>
            </a:r>
            <a:r>
              <a:rPr sz="2000" b="1" spc="-60" dirty="0">
                <a:solidFill>
                  <a:srgbClr val="FFFFFF"/>
                </a:solidFill>
                <a:latin typeface="Source Sans 3"/>
                <a:cs typeface="Source Sans 3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Source Sans 3"/>
                <a:cs typeface="Source Sans 3"/>
              </a:rPr>
              <a:t>Water</a:t>
            </a:r>
            <a:endParaRPr sz="2000">
              <a:latin typeface="Source Sans 3"/>
              <a:cs typeface="Source Sans 3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ource Sans 3"/>
                <a:cs typeface="Source Sans 3"/>
                <a:hlinkClick r:id="rId6"/>
              </a:rPr>
              <a:t>chris.delaney@scwa.ca.gov</a:t>
            </a:r>
            <a:endParaRPr sz="2000">
              <a:latin typeface="Source Sans 3"/>
              <a:cs typeface="Source Sans 3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1925231" y="49082"/>
            <a:ext cx="44729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FFFFFF"/>
                </a:solidFill>
              </a:rPr>
              <a:t>Closing</a:t>
            </a:r>
            <a:r>
              <a:rPr spc="-8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–</a:t>
            </a:r>
            <a:r>
              <a:rPr spc="-9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Thank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ource Sans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Template_rev0502023-wide-format" id="{07CC953D-3EF0-4B0F-8DEA-775E30E9D158}" vid="{DFDB1604-6277-4BF9-A49C-E2C3FF9D2013}"/>
    </a:ext>
  </a:extLst>
</a:theme>
</file>

<file path=ppt/theme/theme3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ource Sans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Template_rev0502023-wide-format" id="{07CC953D-3EF0-4B0F-8DEA-775E30E9D158}" vid="{DFDB1604-6277-4BF9-A49C-E2C3FF9D201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1033</Words>
  <Application>Microsoft Office PowerPoint</Application>
  <PresentationFormat>Widescreen</PresentationFormat>
  <Paragraphs>215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Aptos</vt:lpstr>
      <vt:lpstr>Arial</vt:lpstr>
      <vt:lpstr>Calibri</vt:lpstr>
      <vt:lpstr>Jacobs Chronos</vt:lpstr>
      <vt:lpstr>Jacobs Chronos Cd</vt:lpstr>
      <vt:lpstr>Jacobs Chronos Heavy</vt:lpstr>
      <vt:lpstr>Source Sans 3</vt:lpstr>
      <vt:lpstr>Source Sans Pro</vt:lpstr>
      <vt:lpstr>Times New Roman</vt:lpstr>
      <vt:lpstr>Wingdings</vt:lpstr>
      <vt:lpstr>Office Theme</vt:lpstr>
      <vt:lpstr>4_Custom Design</vt:lpstr>
      <vt:lpstr>5_Custom Design</vt:lpstr>
      <vt:lpstr>Russian River Watershed Resilience Pilot Update</vt:lpstr>
      <vt:lpstr>Watershed Resilience Program</vt:lpstr>
      <vt:lpstr>Watershed Resilience Program</vt:lpstr>
      <vt:lpstr>Intended Outcomes of Russian River Watershed Resilience Pilot</vt:lpstr>
      <vt:lpstr>PowerPoint Presentation</vt:lpstr>
      <vt:lpstr>Project Timeline and Milestones</vt:lpstr>
      <vt:lpstr>Major Steps in Watershed Resilience Pilot</vt:lpstr>
      <vt:lpstr>Final Watershed Resilience Plan</vt:lpstr>
      <vt:lpstr>Flood Management: Extreme Precipitation is Increasing</vt:lpstr>
      <vt:lpstr>Flood Management: Analysis</vt:lpstr>
      <vt:lpstr>Flood Management: Findings</vt:lpstr>
      <vt:lpstr>Climate Adaptation Strategies</vt:lpstr>
      <vt:lpstr>Work Planning for Next Phase</vt:lpstr>
      <vt:lpstr>Building a Broad Funding Stack </vt:lpstr>
      <vt:lpstr>Closing –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 Van Halsema</dc:creator>
  <cp:lastModifiedBy>Chris Delaney</cp:lastModifiedBy>
  <cp:revision>10</cp:revision>
  <dcterms:created xsi:type="dcterms:W3CDTF">2026-06-23T23:02:29Z</dcterms:created>
  <dcterms:modified xsi:type="dcterms:W3CDTF">2026-09-28T16:55:24Z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0x010100E488F658CC08324DA9D7FBFB17523753</vt:lpwstr>
  </property>
  <property fmtid="{D5CDD505-2E9C-101B-9397-08002B2CF9AE}" pid="3" name="Created">
    <vt:filetime>2026-06-23T00:00:00Z</vt:filetime>
  </property>
  <property fmtid="{D5CDD505-2E9C-101B-9397-08002B2CF9AE}" pid="4" name="Creator">
    <vt:lpwstr>Acrobat PDFMaker 26 for PowerPoint</vt:lpwstr>
  </property>
  <property fmtid="{D5CDD505-2E9C-101B-9397-08002B2CF9AE}" pid="5" name="LastSaved">
    <vt:filetime>2026-06-23T00:00:00Z</vt:filetime>
  </property>
  <property fmtid="{D5CDD505-2E9C-101B-9397-08002B2CF9AE}" pid="6" name="MSIP_Label_4c52bb78-b785-4d5a-8181-ae732e0da257_ActionId">
    <vt:lpwstr>d5c0b763-659c-448b-894b-a176a4525625</vt:lpwstr>
  </property>
  <property fmtid="{D5CDD505-2E9C-101B-9397-08002B2CF9AE}" pid="7" name="MSIP_Label_4c52bb78-b785-4d5a-8181-ae732e0da257_ContentBits">
    <vt:lpwstr>0</vt:lpwstr>
  </property>
  <property fmtid="{D5CDD505-2E9C-101B-9397-08002B2CF9AE}" pid="8" name="MSIP_Label_4c52bb78-b785-4d5a-8181-ae732e0da257_Enabled">
    <vt:lpwstr>true</vt:lpwstr>
  </property>
  <property fmtid="{D5CDD505-2E9C-101B-9397-08002B2CF9AE}" pid="9" name="MSIP_Label_4c52bb78-b785-4d5a-8181-ae732e0da257_Method">
    <vt:lpwstr>Privileged</vt:lpwstr>
  </property>
  <property fmtid="{D5CDD505-2E9C-101B-9397-08002B2CF9AE}" pid="10" name="MSIP_Label_4c52bb78-b785-4d5a-8181-ae732e0da257_Name">
    <vt:lpwstr>4c52bb78-b785-4d5a-8181-ae732e0da257</vt:lpwstr>
  </property>
  <property fmtid="{D5CDD505-2E9C-101B-9397-08002B2CF9AE}" pid="11" name="MSIP_Label_4c52bb78-b785-4d5a-8181-ae732e0da257_SetDate">
    <vt:lpwstr>2025-02-19T20:47:05Z</vt:lpwstr>
  </property>
  <property fmtid="{D5CDD505-2E9C-101B-9397-08002B2CF9AE}" pid="12" name="MSIP_Label_4c52bb78-b785-4d5a-8181-ae732e0da257_SiteId">
    <vt:lpwstr>37247798-f42c-42fd-8a37-d49c7128d36b</vt:lpwstr>
  </property>
  <property fmtid="{D5CDD505-2E9C-101B-9397-08002B2CF9AE}" pid="13" name="Producer">
    <vt:lpwstr>Adobe PDF Library 26.1.158</vt:lpwstr>
  </property>
</Properties>
</file>