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handoutMasterIdLst>
    <p:handoutMasterId r:id="rId25"/>
  </p:handoutMasterIdLst>
  <p:sldIdLst>
    <p:sldId id="350" r:id="rId2"/>
    <p:sldId id="486" r:id="rId3"/>
    <p:sldId id="512" r:id="rId4"/>
    <p:sldId id="516" r:id="rId5"/>
    <p:sldId id="498" r:id="rId6"/>
    <p:sldId id="491" r:id="rId7"/>
    <p:sldId id="492" r:id="rId8"/>
    <p:sldId id="511" r:id="rId9"/>
    <p:sldId id="493" r:id="rId10"/>
    <p:sldId id="496" r:id="rId11"/>
    <p:sldId id="482" r:id="rId12"/>
    <p:sldId id="494" r:id="rId13"/>
    <p:sldId id="510" r:id="rId14"/>
    <p:sldId id="506" r:id="rId15"/>
    <p:sldId id="509" r:id="rId16"/>
    <p:sldId id="268" r:id="rId17"/>
    <p:sldId id="508" r:id="rId18"/>
    <p:sldId id="504" r:id="rId19"/>
    <p:sldId id="499" r:id="rId20"/>
    <p:sldId id="515" r:id="rId21"/>
    <p:sldId id="514" r:id="rId22"/>
    <p:sldId id="505" r:id="rId23"/>
  </p:sldIdLst>
  <p:sldSz cx="9144000" cy="6858000" type="screen4x3"/>
  <p:notesSz cx="6858000" cy="9296400"/>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0000"/>
    <a:srgbClr val="FFCC00"/>
    <a:srgbClr val="00CC99"/>
    <a:srgbClr val="CC0000"/>
    <a:srgbClr val="0000FF"/>
    <a:srgbClr val="CCEC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11" autoAdjust="0"/>
    <p:restoredTop sz="67613" autoAdjust="0"/>
  </p:normalViewPr>
  <p:slideViewPr>
    <p:cSldViewPr>
      <p:cViewPr varScale="1">
        <p:scale>
          <a:sx n="63" d="100"/>
          <a:sy n="63" d="100"/>
        </p:scale>
        <p:origin x="2502" y="72"/>
      </p:cViewPr>
      <p:guideLst>
        <p:guide orient="horz" pos="2160"/>
        <p:guide pos="2880"/>
      </p:guideLst>
    </p:cSldViewPr>
  </p:slideViewPr>
  <p:outlineViewPr>
    <p:cViewPr>
      <p:scale>
        <a:sx n="33" d="100"/>
        <a:sy n="33" d="100"/>
      </p:scale>
      <p:origin x="0" y="-48"/>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8" d="100"/>
          <a:sy n="78" d="100"/>
        </p:scale>
        <p:origin x="2604" y="9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dirty="0"/>
          </a:p>
        </p:txBody>
      </p:sp>
      <p:sp>
        <p:nvSpPr>
          <p:cNvPr id="75779"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dirty="0"/>
          </a:p>
        </p:txBody>
      </p:sp>
      <p:sp>
        <p:nvSpPr>
          <p:cNvPr id="75780"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dirty="0"/>
          </a:p>
        </p:txBody>
      </p:sp>
      <p:sp>
        <p:nvSpPr>
          <p:cNvPr id="75781"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93196AD2-B6FD-4C6B-9519-2A182E89D442}" type="slidenum">
              <a:rPr lang="en-US"/>
              <a:pPr>
                <a:defRPr/>
              </a:pPr>
              <a:t>‹#›</a:t>
            </a:fld>
            <a:endParaRPr lang="en-US" dirty="0"/>
          </a:p>
        </p:txBody>
      </p:sp>
    </p:spTree>
    <p:extLst>
      <p:ext uri="{BB962C8B-B14F-4D97-AF65-F5344CB8AC3E}">
        <p14:creationId xmlns:p14="http://schemas.microsoft.com/office/powerpoint/2010/main" val="4252373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dirty="0"/>
          </a:p>
        </p:txBody>
      </p:sp>
      <p:sp>
        <p:nvSpPr>
          <p:cNvPr id="5325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dirty="0"/>
          </a:p>
        </p:txBody>
      </p:sp>
      <p:sp>
        <p:nvSpPr>
          <p:cNvPr id="47108"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txBody>
          <a:bodyPr/>
          <a:lstStyle/>
          <a:p>
            <a:endParaRPr lang="en-US" dirty="0"/>
          </a:p>
        </p:txBody>
      </p:sp>
      <p:sp>
        <p:nvSpPr>
          <p:cNvPr id="5325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325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dirty="0"/>
          </a:p>
        </p:txBody>
      </p:sp>
      <p:sp>
        <p:nvSpPr>
          <p:cNvPr id="5325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45A6EB9-4A00-4B2C-9B47-61A0EF5C3B09}" type="slidenum">
              <a:rPr lang="en-US"/>
              <a:pPr>
                <a:defRPr/>
              </a:pPr>
              <a:t>‹#›</a:t>
            </a:fld>
            <a:endParaRPr lang="en-US" dirty="0"/>
          </a:p>
        </p:txBody>
      </p:sp>
    </p:spTree>
    <p:extLst>
      <p:ext uri="{BB962C8B-B14F-4D97-AF65-F5344CB8AC3E}">
        <p14:creationId xmlns:p14="http://schemas.microsoft.com/office/powerpoint/2010/main" val="33263190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6EE3016-0503-45FC-9535-61858C3FD9AE}" type="slidenum">
              <a:rPr lang="en-US" smtClean="0"/>
              <a:pPr/>
              <a:t>1</a:t>
            </a:fld>
            <a:endParaRPr lang="en-US" dirty="0"/>
          </a:p>
        </p:txBody>
      </p:sp>
      <p:sp>
        <p:nvSpPr>
          <p:cNvPr id="48131" name="Rectangle 2"/>
          <p:cNvSpPr>
            <a:spLocks noGrp="1" noRot="1" noChangeAspect="1" noChangeArrowheads="1" noTextEdit="1"/>
          </p:cNvSpPr>
          <p:nvPr>
            <p:ph type="sldImg"/>
          </p:nvPr>
        </p:nvSpPr>
        <p:spPr>
          <a:ln/>
        </p:spPr>
        <p:txBody>
          <a:bodyPr/>
          <a:lstStyle/>
          <a:p>
            <a:endParaRPr lang="en-US" dirty="0"/>
          </a:p>
        </p:txBody>
      </p:sp>
      <p:sp>
        <p:nvSpPr>
          <p:cNvPr id="48132" name="Rectangle 3"/>
          <p:cNvSpPr>
            <a:spLocks noGrp="1" noChangeArrowheads="1"/>
          </p:cNvSpPr>
          <p:nvPr>
            <p:ph type="body" idx="1"/>
          </p:nvPr>
        </p:nvSpPr>
        <p:spPr>
          <a:noFill/>
          <a:ln/>
        </p:spPr>
        <p:txBody>
          <a:bodyPr/>
          <a:lstStyle/>
          <a:p>
            <a:pPr eaLnBrk="1" hangingPunct="1"/>
            <a:r>
              <a:rPr lang="en-US" dirty="0"/>
              <a:t>Good morning BAFPAA members.  Today I’d like to discuss the Napa River Flood Protection Project, its history and the innovative approach that was taken when designing the Project.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2</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Arial"/>
                <a:cs typeface="Arial"/>
              </a:rPr>
              <a:t>Napa is a river town and due to its location on the floodplain and banks of the Napa River, has flooded over 22 times in the past 130 years.  The most recent significant flood was on New Years Eve in 2005.   Here’s a view of main street in 1940 during a major flood. </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3</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eaLnBrk="1" hangingPunct="1"/>
            <a:r>
              <a:rPr lang="en-US" dirty="0">
                <a:latin typeface="Arial"/>
                <a:cs typeface="Arial"/>
              </a:rPr>
              <a:t>As a response to ongoing flooding congress authorized a flood protection project for the City of Napa in the Flood Control Act of 1965.  So, in 1976 the Army Corps of Engineers designed a classic flood control project that widened and deepened the River, hardened the banks and isolated the City from the River with flood walls and levees.  Funding for federal flood protection projects requires a "local share" which typically involves some form of taxpayer measure.  So the Project was taken to the voters for funding and approval and promptly rejected for financial, environmental and aesthetic reasons and as a result, there was no local match, and the project did not move forward.</a:t>
            </a:r>
          </a:p>
          <a:p>
            <a:pPr eaLnBrk="1" hangingPunct="1"/>
            <a:endParaRPr lang="en-US" dirty="0">
              <a:latin typeface="Arial"/>
              <a:cs typeface="Aria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Arial"/>
                <a:cs typeface="Arial"/>
              </a:rPr>
              <a:t>The project remained in limbo until the flood of 1986. As shown in this photo, the 1986-flood inundated most of the town and was the largest recorded to date. It destroyed 250 homes and damaged another 2500. The monetary damages were estimated at </a:t>
            </a:r>
            <a:r>
              <a:rPr lang="en-US" dirty="0">
                <a:latin typeface="Arial"/>
                <a:cs typeface="Arial"/>
              </a:rPr>
              <a:t>$100 million. In response to this flood, Napa County and the City of Napa petitioned the Army of Corps Engineers to reactivate the Napa Flood Control Project.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Arial"/>
              <a:cs typeface="Aria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Arial"/>
                <a:cs typeface="Arial"/>
              </a:rPr>
              <a:t>T</a:t>
            </a:r>
            <a:r>
              <a:rPr lang="en-US" sz="1200" b="1" dirty="0">
                <a:latin typeface="Arial"/>
                <a:cs typeface="Arial"/>
              </a:rPr>
              <a:t>he subsequent project plan released by the Army Corps in 1995 was very similar to the original plan that was previously v</a:t>
            </a:r>
            <a:r>
              <a:rPr lang="en-US" b="1" dirty="0">
                <a:latin typeface="Arial"/>
                <a:cs typeface="Arial"/>
              </a:rPr>
              <a:t>etoed and because of the continuing issues with the Army Corps’ plan, the project was in jeopardy of being vetoed again. </a:t>
            </a:r>
            <a:endParaRPr lang="en-US" b="1" dirty="0"/>
          </a:p>
        </p:txBody>
      </p:sp>
    </p:spTree>
    <p:extLst>
      <p:ext uri="{BB962C8B-B14F-4D97-AF65-F5344CB8AC3E}">
        <p14:creationId xmlns:p14="http://schemas.microsoft.com/office/powerpoint/2010/main" val="4058373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7D02D-8A9F-DAD0-4659-99593282A74B}"/>
            </a:ext>
          </a:extLst>
        </p:cNvPr>
        <p:cNvGrpSpPr/>
        <p:nvPr/>
      </p:nvGrpSpPr>
      <p:grpSpPr>
        <a:xfrm>
          <a:off x="0" y="0"/>
          <a:ext cx="0" cy="0"/>
          <a:chOff x="0" y="0"/>
          <a:chExt cx="0" cy="0"/>
        </a:xfrm>
      </p:grpSpPr>
      <p:sp>
        <p:nvSpPr>
          <p:cNvPr id="51202" name="Rectangle 7">
            <a:extLst>
              <a:ext uri="{FF2B5EF4-FFF2-40B4-BE49-F238E27FC236}">
                <a16:creationId xmlns:a16="http://schemas.microsoft.com/office/drawing/2014/main" id="{60373EAC-4D78-8323-182E-082DA0AD36CD}"/>
              </a:ext>
            </a:extLst>
          </p:cNvPr>
          <p:cNvSpPr>
            <a:spLocks noGrp="1" noChangeArrowheads="1"/>
          </p:cNvSpPr>
          <p:nvPr>
            <p:ph type="sldNum" sz="quarter" idx="5"/>
          </p:nvPr>
        </p:nvSpPr>
        <p:spPr>
          <a:noFill/>
        </p:spPr>
        <p:txBody>
          <a:bodyPr/>
          <a:lstStyle/>
          <a:p>
            <a:fld id="{2C5C2BA9-0397-40D7-A2B7-20C19FF73950}" type="slidenum">
              <a:rPr lang="en-US" smtClean="0"/>
              <a:pPr/>
              <a:t>4</a:t>
            </a:fld>
            <a:endParaRPr lang="en-US" dirty="0"/>
          </a:p>
        </p:txBody>
      </p:sp>
      <p:sp>
        <p:nvSpPr>
          <p:cNvPr id="51203" name="Rectangle 2">
            <a:extLst>
              <a:ext uri="{FF2B5EF4-FFF2-40B4-BE49-F238E27FC236}">
                <a16:creationId xmlns:a16="http://schemas.microsoft.com/office/drawing/2014/main" id="{79F2BAA3-E4F5-EFD9-A10D-FA9DD5F81024}"/>
              </a:ext>
            </a:extLst>
          </p:cNvPr>
          <p:cNvSpPr>
            <a:spLocks noGrp="1" noRot="1" noChangeAspect="1" noChangeArrowheads="1" noTextEdit="1"/>
          </p:cNvSpPr>
          <p:nvPr>
            <p:ph type="sldImg"/>
          </p:nvPr>
        </p:nvSpPr>
        <p:spPr>
          <a:ln/>
        </p:spPr>
        <p:txBody>
          <a:bodyPr/>
          <a:lstStyle/>
          <a:p>
            <a:endParaRPr lang="en-US" dirty="0"/>
          </a:p>
        </p:txBody>
      </p:sp>
      <p:sp>
        <p:nvSpPr>
          <p:cNvPr id="51204" name="Rectangle 3">
            <a:extLst>
              <a:ext uri="{FF2B5EF4-FFF2-40B4-BE49-F238E27FC236}">
                <a16:creationId xmlns:a16="http://schemas.microsoft.com/office/drawing/2014/main" id="{2764F938-F6FE-BC0B-73B3-2270D4CF4DF7}"/>
              </a:ext>
            </a:extLst>
          </p:cNvPr>
          <p:cNvSpPr>
            <a:spLocks noGrp="1" noChangeArrowheads="1"/>
          </p:cNvSpPr>
          <p:nvPr>
            <p:ph type="body" idx="1"/>
          </p:nvPr>
        </p:nvSpPr>
        <p:spPr>
          <a:noFill/>
          <a:ln/>
        </p:spPr>
        <p:txBody>
          <a:bodyPr/>
          <a:lstStyle/>
          <a:p>
            <a:pPr eaLnBrk="1" hangingPunct="1"/>
            <a:r>
              <a:rPr lang="en-US" b="0" dirty="0">
                <a:latin typeface="Arial"/>
                <a:cs typeface="Arial"/>
              </a:rPr>
              <a:t>Enter the community coalition.</a:t>
            </a:r>
          </a:p>
          <a:p>
            <a:pPr eaLnBrk="1" hangingPunct="1"/>
            <a:endParaRPr lang="en-US" b="0" dirty="0">
              <a:latin typeface="Arial"/>
              <a:cs typeface="Arial"/>
            </a:endParaRPr>
          </a:p>
          <a:p>
            <a:pPr eaLnBrk="1" hangingPunct="1"/>
            <a:r>
              <a:rPr lang="en-US" b="0" dirty="0">
                <a:latin typeface="Arial"/>
                <a:cs typeface="Arial"/>
              </a:rPr>
              <a:t>To the credit of the citizens of Napa County, they realized that the only way to move the project forward was to come up with an alternative process to develop the design.  They formed a Community Coalition consisting of 27 local stakeholder groups and 24 agencies that were tasked with developing a project that the locals would be willing to pay for. </a:t>
            </a:r>
          </a:p>
          <a:p>
            <a:pPr eaLnBrk="1" hangingPunct="1"/>
            <a:endParaRPr lang="en-US" b="0" dirty="0">
              <a:latin typeface="Arial"/>
              <a:cs typeface="Arial"/>
            </a:endParaRPr>
          </a:p>
          <a:p>
            <a:pPr eaLnBrk="1" hangingPunct="1"/>
            <a:r>
              <a:rPr lang="en-US" b="0" dirty="0">
                <a:latin typeface="Arial"/>
                <a:cs typeface="Arial"/>
              </a:rPr>
              <a:t>The outcome of the community coalitions planning process was a multi-benefit approach referred to as the Living River Strategy. The guiding principle for the strategy included:</a:t>
            </a:r>
          </a:p>
          <a:p>
            <a:pPr marL="800100" lvl="1" indent="-342900" algn="l">
              <a:buFont typeface="+mj-lt"/>
              <a:buAutoNum type="arabicPeriod"/>
              <a:defRPr/>
            </a:pPr>
            <a:r>
              <a:rPr lang="en-US" sz="1200" kern="1200" dirty="0">
                <a:solidFill>
                  <a:schemeClr val="bg2"/>
                </a:solidFill>
                <a:latin typeface="Arial" charset="0"/>
                <a:ea typeface="+mn-ea"/>
                <a:cs typeface="Arial"/>
              </a:rPr>
              <a:t>Creating a natural channel connected to floodplains and wetlands;</a:t>
            </a:r>
          </a:p>
          <a:p>
            <a:pPr marL="800100" lvl="1" indent="-342900" algn="l">
              <a:buFont typeface="+mj-lt"/>
              <a:buAutoNum type="arabicPeriod"/>
              <a:defRPr/>
            </a:pPr>
            <a:r>
              <a:rPr lang="en-US" sz="1200" kern="1200" dirty="0">
                <a:solidFill>
                  <a:schemeClr val="bg2"/>
                </a:solidFill>
                <a:latin typeface="Arial" charset="0"/>
                <a:ea typeface="+mn-ea"/>
                <a:cs typeface="Arial"/>
              </a:rPr>
              <a:t>Cleaning up contaminated sites;</a:t>
            </a:r>
          </a:p>
          <a:p>
            <a:pPr marL="800100" lvl="1" indent="-342900" algn="l">
              <a:buFont typeface="+mj-lt"/>
              <a:buAutoNum type="arabicPeriod"/>
              <a:defRPr/>
            </a:pPr>
            <a:r>
              <a:rPr lang="en-US" sz="1200" kern="1200" dirty="0">
                <a:solidFill>
                  <a:schemeClr val="bg2"/>
                </a:solidFill>
                <a:latin typeface="Arial" charset="0"/>
                <a:ea typeface="+mn-ea"/>
                <a:cs typeface="Arial"/>
              </a:rPr>
              <a:t>Raising and replacing bridges; </a:t>
            </a:r>
          </a:p>
          <a:p>
            <a:pPr marL="800100" lvl="1" indent="-342900" algn="l">
              <a:buFont typeface="+mj-lt"/>
              <a:buAutoNum type="arabicPeriod"/>
              <a:defRPr/>
            </a:pPr>
            <a:r>
              <a:rPr lang="en-US" sz="1200" kern="1200" dirty="0">
                <a:solidFill>
                  <a:schemeClr val="bg2"/>
                </a:solidFill>
                <a:latin typeface="Arial" charset="0"/>
                <a:ea typeface="+mn-ea"/>
                <a:cs typeface="Arial"/>
              </a:rPr>
              <a:t>Incorporating recreational features.</a:t>
            </a:r>
          </a:p>
        </p:txBody>
      </p:sp>
    </p:spTree>
    <p:extLst>
      <p:ext uri="{BB962C8B-B14F-4D97-AF65-F5344CB8AC3E}">
        <p14:creationId xmlns:p14="http://schemas.microsoft.com/office/powerpoint/2010/main" val="1741964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5</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eaLnBrk="1" hangingPunct="1"/>
            <a:r>
              <a:rPr lang="en-US" b="0" dirty="0">
                <a:latin typeface="Arial"/>
                <a:cs typeface="Arial"/>
              </a:rPr>
              <a:t>The project </a:t>
            </a:r>
            <a:r>
              <a:rPr lang="en-US" dirty="0">
                <a:latin typeface="Arial"/>
                <a:cs typeface="Arial"/>
              </a:rPr>
              <a:t>spans approximately 6.5 miles of the Napa River</a:t>
            </a:r>
            <a:r>
              <a:rPr lang="en-US" b="0" dirty="0">
                <a:latin typeface="Arial"/>
                <a:cs typeface="Arial"/>
              </a:rPr>
              <a:t> </a:t>
            </a:r>
            <a:r>
              <a:rPr lang="en-US" dirty="0">
                <a:latin typeface="Arial"/>
                <a:cs typeface="Arial"/>
              </a:rPr>
              <a:t>starting at the northern end of town and extending through the urban downtown reach of the City, ending in an area of mostly open space, agriculture and wetlands. </a:t>
            </a:r>
          </a:p>
          <a:p>
            <a:pPr eaLnBrk="1" hangingPunct="1"/>
            <a:endParaRPr lang="en-US" dirty="0">
              <a:latin typeface="Arial"/>
              <a:cs typeface="Arial"/>
            </a:endParaRPr>
          </a:p>
          <a:p>
            <a:pPr eaLnBrk="1" hangingPunct="1"/>
            <a:r>
              <a:rPr lang="en-US" dirty="0">
                <a:latin typeface="Arial"/>
                <a:cs typeface="Arial"/>
              </a:rPr>
              <a:t>I also want to note that the river is freshwater upstream of the City, but estuarine/tidal throughout the flood project reach. </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6</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eaLnBrk="1" hangingPunct="1"/>
            <a:r>
              <a:rPr lang="en-US" dirty="0"/>
              <a:t>Project features:</a:t>
            </a:r>
          </a:p>
          <a:p>
            <a:pPr eaLnBrk="1" hangingPunct="1"/>
            <a:r>
              <a:rPr lang="en-US" dirty="0"/>
              <a:t>Starting from the downstream reach on the project and moving upstream this photo illustrates several of the elements that were incorporated into the project including:</a:t>
            </a:r>
          </a:p>
          <a:p>
            <a:pPr eaLnBrk="1" hangingPunct="1"/>
            <a:endParaRPr lang="en-US" dirty="0"/>
          </a:p>
          <a:p>
            <a:pPr marL="609600" marR="0" lvl="0" indent="-609600" algn="l" defTabSz="914400" rtl="0" eaLnBrk="1" fontAlgn="auto" latinLnBrk="0" hangingPunct="1">
              <a:lnSpc>
                <a:spcPct val="80000"/>
              </a:lnSpc>
              <a:spcBef>
                <a:spcPct val="20000"/>
              </a:spcBef>
              <a:spcAft>
                <a:spcPts val="0"/>
              </a:spcAft>
              <a:buClrTx/>
              <a:buSzTx/>
              <a:buFontTx/>
              <a:buAutoNum type="arabicPeriod"/>
              <a:tabLst/>
              <a:defRPr/>
            </a:pPr>
            <a:r>
              <a:rPr lang="en-US" b="1" dirty="0">
                <a:latin typeface="Arial"/>
                <a:cs typeface="Arial"/>
              </a:rPr>
              <a:t>Creating a natural channel connected to floodplains and adjacent wetlands;</a:t>
            </a:r>
            <a:endParaRPr lang="en-US" dirty="0">
              <a:latin typeface="Arial"/>
              <a:cs typeface="Arial"/>
            </a:endParaRPr>
          </a:p>
          <a:p>
            <a:pPr marL="609600" indent="-609600">
              <a:lnSpc>
                <a:spcPct val="80000"/>
              </a:lnSpc>
              <a:spcBef>
                <a:spcPct val="20000"/>
              </a:spcBef>
              <a:buAutoNum type="arabicPeriod"/>
            </a:pPr>
            <a:r>
              <a:rPr lang="en-US" b="1" dirty="0">
                <a:latin typeface="Arial"/>
                <a:cs typeface="Arial"/>
              </a:rPr>
              <a:t>Cleaning up contaminated sites;</a:t>
            </a:r>
            <a:endParaRPr lang="en-US" dirty="0">
              <a:latin typeface="Arial"/>
              <a:cs typeface="Arial"/>
            </a:endParaRPr>
          </a:p>
          <a:p>
            <a:pPr marL="609600" indent="-609600">
              <a:lnSpc>
                <a:spcPct val="80000"/>
              </a:lnSpc>
              <a:spcBef>
                <a:spcPct val="20000"/>
              </a:spcBef>
              <a:buAutoNum type="arabicPeriod"/>
            </a:pPr>
            <a:r>
              <a:rPr lang="en-US" b="1" dirty="0">
                <a:latin typeface="Arial"/>
                <a:cs typeface="Arial"/>
              </a:rPr>
              <a:t>Replacing bridges with new ones that are both higher and longer</a:t>
            </a:r>
            <a:endParaRPr lang="en-US" dirty="0"/>
          </a:p>
          <a:p>
            <a:pPr eaLnBrk="1" hangingPunct="1"/>
            <a:endParaRPr lang="en-US" dirty="0"/>
          </a:p>
          <a:p>
            <a:pPr eaLnBrk="1" hangingPunct="1"/>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examples of infrastructure removal, floodplain expansion, clean-up of contaminated soils and habitat creation.</a:t>
            </a:r>
          </a:p>
        </p:txBody>
      </p:sp>
      <p:sp>
        <p:nvSpPr>
          <p:cNvPr id="4" name="Slide Number Placeholder 3"/>
          <p:cNvSpPr>
            <a:spLocks noGrp="1"/>
          </p:cNvSpPr>
          <p:nvPr>
            <p:ph type="sldNum" sz="quarter" idx="5"/>
          </p:nvPr>
        </p:nvSpPr>
        <p:spPr/>
        <p:txBody>
          <a:bodyPr/>
          <a:lstStyle/>
          <a:p>
            <a:pPr>
              <a:defRPr/>
            </a:pPr>
            <a:fld id="{C45A6EB9-4A00-4B2C-9B47-61A0EF5C3B09}" type="slidenum">
              <a:rPr lang="en-US" smtClean="0"/>
              <a:pPr>
                <a:defRPr/>
              </a:pPr>
              <a:t>7</a:t>
            </a:fld>
            <a:endParaRPr lang="en-US" dirty="0"/>
          </a:p>
        </p:txBody>
      </p:sp>
    </p:spTree>
    <p:extLst>
      <p:ext uri="{BB962C8B-B14F-4D97-AF65-F5344CB8AC3E}">
        <p14:creationId xmlns:p14="http://schemas.microsoft.com/office/powerpoint/2010/main" val="4027328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Additional examples of floodplain expansion and a reminder that the river is considered a “navigable” waterway by the Corps </a:t>
            </a:r>
          </a:p>
        </p:txBody>
      </p:sp>
      <p:sp>
        <p:nvSpPr>
          <p:cNvPr id="4" name="Slide Number Placeholder 3"/>
          <p:cNvSpPr>
            <a:spLocks noGrp="1"/>
          </p:cNvSpPr>
          <p:nvPr>
            <p:ph type="sldNum" sz="quarter" idx="5"/>
          </p:nvPr>
        </p:nvSpPr>
        <p:spPr/>
        <p:txBody>
          <a:bodyPr/>
          <a:lstStyle/>
          <a:p>
            <a:pPr>
              <a:defRPr/>
            </a:pPr>
            <a:fld id="{C45A6EB9-4A00-4B2C-9B47-61A0EF5C3B09}" type="slidenum">
              <a:rPr lang="en-US" smtClean="0"/>
              <a:pPr>
                <a:defRPr/>
              </a:pPr>
              <a:t>8</a:t>
            </a:fld>
            <a:endParaRPr lang="en-US" dirty="0"/>
          </a:p>
        </p:txBody>
      </p:sp>
    </p:spTree>
    <p:extLst>
      <p:ext uri="{BB962C8B-B14F-4D97-AF65-F5344CB8AC3E}">
        <p14:creationId xmlns:p14="http://schemas.microsoft.com/office/powerpoint/2010/main" val="1835840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pitchFamily="34" charset="0"/>
              </a:rPr>
              <a:t>So, what did the project mean for Downtown Napa?  Redevelopment Agency officials understood that it was time to seize this opportunity to guide the design of the public improvements within the “Downtown Reach” of the Flood Protection Project considering not only flood protection but recreational features</a:t>
            </a:r>
          </a:p>
          <a:p>
            <a:endParaRPr lang="en-US" dirty="0"/>
          </a:p>
        </p:txBody>
      </p:sp>
      <p:sp>
        <p:nvSpPr>
          <p:cNvPr id="4" name="Slide Number Placeholder 3"/>
          <p:cNvSpPr>
            <a:spLocks noGrp="1"/>
          </p:cNvSpPr>
          <p:nvPr>
            <p:ph type="sldNum" sz="quarter" idx="5"/>
          </p:nvPr>
        </p:nvSpPr>
        <p:spPr/>
        <p:txBody>
          <a:bodyPr/>
          <a:lstStyle/>
          <a:p>
            <a:pPr>
              <a:defRPr/>
            </a:pPr>
            <a:fld id="{C45A6EB9-4A00-4B2C-9B47-61A0EF5C3B09}" type="slidenum">
              <a:rPr lang="en-US" smtClean="0"/>
              <a:pPr>
                <a:defRPr/>
              </a:pPr>
              <a:t>9</a:t>
            </a:fld>
            <a:endParaRPr lang="en-US" dirty="0"/>
          </a:p>
        </p:txBody>
      </p:sp>
    </p:spTree>
    <p:extLst>
      <p:ext uri="{BB962C8B-B14F-4D97-AF65-F5344CB8AC3E}">
        <p14:creationId xmlns:p14="http://schemas.microsoft.com/office/powerpoint/2010/main" val="3123232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Napa Creek reach of the project</a:t>
            </a:r>
          </a:p>
          <a:p>
            <a:endParaRPr lang="en-US" dirty="0"/>
          </a:p>
          <a:p>
            <a:r>
              <a:rPr lang="en-US" dirty="0"/>
              <a:t>Pre-project Napa Creek was highly constrained and cut off from its floodplain and have over steepened eroding banks. project elements included widening the channel and creating in-set floodplain benches, biotechnical bank stabilization and instream habitat features, and installation of dual bypass culverts to effectively double the conveyance of the channel</a:t>
            </a:r>
          </a:p>
        </p:txBody>
      </p:sp>
      <p:sp>
        <p:nvSpPr>
          <p:cNvPr id="4" name="Slide Number Placeholder 3"/>
          <p:cNvSpPr>
            <a:spLocks noGrp="1"/>
          </p:cNvSpPr>
          <p:nvPr>
            <p:ph type="sldNum" sz="quarter" idx="5"/>
          </p:nvPr>
        </p:nvSpPr>
        <p:spPr/>
        <p:txBody>
          <a:bodyPr/>
          <a:lstStyle/>
          <a:p>
            <a:pPr>
              <a:defRPr/>
            </a:pPr>
            <a:fld id="{C45A6EB9-4A00-4B2C-9B47-61A0EF5C3B09}" type="slidenum">
              <a:rPr lang="en-US" smtClean="0"/>
              <a:pPr>
                <a:defRPr/>
              </a:pPr>
              <a:t>10</a:t>
            </a:fld>
            <a:endParaRPr lang="en-US" dirty="0"/>
          </a:p>
        </p:txBody>
      </p:sp>
    </p:spTree>
    <p:extLst>
      <p:ext uri="{BB962C8B-B14F-4D97-AF65-F5344CB8AC3E}">
        <p14:creationId xmlns:p14="http://schemas.microsoft.com/office/powerpoint/2010/main" val="3961451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14</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marL="342900" indent="-342900" eaLnBrk="1" hangingPunct="1">
              <a:lnSpc>
                <a:spcPct val="90000"/>
              </a:lnSpc>
              <a:spcBef>
                <a:spcPct val="20000"/>
              </a:spcBef>
              <a:spcAft>
                <a:spcPct val="25000"/>
              </a:spcAft>
              <a:buClr>
                <a:srgbClr val="4D4D4D"/>
              </a:buClr>
              <a:buSzPct val="115000"/>
            </a:pPr>
            <a:r>
              <a:rPr lang="en-US" sz="1200" b="1" dirty="0">
                <a:solidFill>
                  <a:schemeClr val="bg2"/>
                </a:solidFill>
                <a:latin typeface="Calibri" panose="020F0502020204030204" pitchFamily="34" charset="0"/>
                <a:cs typeface="Arial" panose="020B0604020202020204" pitchFamily="34" charset="0"/>
              </a:rPr>
              <a:t>Design goals of Oxbow Bypass:</a:t>
            </a:r>
          </a:p>
          <a:p>
            <a:pPr algn="l" eaLnBrk="1" hangingPunct="1">
              <a:lnSpc>
                <a:spcPct val="90000"/>
              </a:lnSpc>
              <a:spcBef>
                <a:spcPct val="20000"/>
              </a:spcBef>
              <a:spcAft>
                <a:spcPct val="25000"/>
              </a:spcAft>
              <a:buClr>
                <a:srgbClr val="4D4D4D"/>
              </a:buClr>
              <a:buSzPct val="115000"/>
            </a:pPr>
            <a:r>
              <a:rPr lang="en-US" sz="1200" dirty="0">
                <a:solidFill>
                  <a:schemeClr val="bg2"/>
                </a:solidFill>
                <a:latin typeface="Calibri" panose="020F0502020204030204" pitchFamily="34" charset="0"/>
                <a:cs typeface="Arial" panose="020B0604020202020204" pitchFamily="34" charset="0"/>
              </a:rPr>
              <a:t>-Provide 100-yr flood protection by effectively doubling the flow capacity of the river channel through this reach and erecting floodwalls</a:t>
            </a:r>
          </a:p>
          <a:p>
            <a:pPr algn="l" eaLnBrk="1" hangingPunct="1">
              <a:lnSpc>
                <a:spcPct val="90000"/>
              </a:lnSpc>
              <a:spcBef>
                <a:spcPct val="20000"/>
              </a:spcBef>
              <a:spcAft>
                <a:spcPct val="25000"/>
              </a:spcAft>
              <a:buClr>
                <a:srgbClr val="4D4D4D"/>
              </a:buClr>
              <a:buSzPct val="115000"/>
            </a:pPr>
            <a:r>
              <a:rPr lang="en-US" sz="1200" dirty="0">
                <a:solidFill>
                  <a:schemeClr val="bg2"/>
                </a:solidFill>
                <a:latin typeface="Calibri" panose="020F0502020204030204" pitchFamily="34" charset="0"/>
                <a:cs typeface="Arial" panose="020B0604020202020204" pitchFamily="34" charset="0"/>
              </a:rPr>
              <a:t>-Provide erosion protection</a:t>
            </a:r>
          </a:p>
          <a:p>
            <a:pPr algn="l" eaLnBrk="1" hangingPunct="1">
              <a:lnSpc>
                <a:spcPct val="90000"/>
              </a:lnSpc>
              <a:spcBef>
                <a:spcPct val="20000"/>
              </a:spcBef>
              <a:spcAft>
                <a:spcPct val="25000"/>
              </a:spcAft>
              <a:buClr>
                <a:srgbClr val="4D4D4D"/>
              </a:buClr>
              <a:buSzPct val="115000"/>
            </a:pPr>
            <a:r>
              <a:rPr lang="en-US" sz="1200" dirty="0">
                <a:solidFill>
                  <a:schemeClr val="bg2"/>
                </a:solidFill>
                <a:latin typeface="Calibri" panose="020F0502020204030204" pitchFamily="34" charset="0"/>
                <a:cs typeface="Arial" panose="020B0604020202020204" pitchFamily="34" charset="0"/>
              </a:rPr>
              <a:t>-Provide public-use areas, area is managed by City Parks and Rec Department and host multiple events throw-out the year</a:t>
            </a:r>
          </a:p>
          <a:p>
            <a:pPr algn="l" eaLnBrk="1" hangingPunct="1">
              <a:lnSpc>
                <a:spcPct val="90000"/>
              </a:lnSpc>
              <a:spcBef>
                <a:spcPct val="20000"/>
              </a:spcBef>
              <a:spcAft>
                <a:spcPct val="25000"/>
              </a:spcAft>
              <a:buClr>
                <a:srgbClr val="4D4D4D"/>
              </a:buClr>
              <a:buSzPct val="115000"/>
            </a:pPr>
            <a:r>
              <a:rPr lang="en-US" sz="1200" dirty="0">
                <a:solidFill>
                  <a:schemeClr val="bg2"/>
                </a:solidFill>
                <a:latin typeface="Calibri" panose="020F0502020204030204" pitchFamily="34" charset="0"/>
                <a:cs typeface="Arial" panose="020B0604020202020204" pitchFamily="34" charset="0"/>
              </a:rPr>
              <a:t>-Habitat enhancement</a:t>
            </a:r>
          </a:p>
          <a:p>
            <a:pPr algn="l">
              <a:lnSpc>
                <a:spcPct val="90000"/>
              </a:lnSpc>
              <a:spcBef>
                <a:spcPct val="20000"/>
              </a:spcBef>
              <a:spcAft>
                <a:spcPct val="25000"/>
              </a:spcAft>
              <a:buClr>
                <a:srgbClr val="4D4D4D"/>
              </a:buClr>
              <a:buSzPct val="115000"/>
            </a:pPr>
            <a:r>
              <a:rPr lang="en-US" sz="1200" dirty="0">
                <a:solidFill>
                  <a:schemeClr val="bg2"/>
                </a:solidFill>
                <a:latin typeface="Calibri" panose="020F0502020204030204" pitchFamily="34" charset="0"/>
                <a:cs typeface="Arial" panose="020B0604020202020204" pitchFamily="34" charset="0"/>
              </a:rPr>
              <a:t>-Bypass active at approx. 3-yr  R.I. </a:t>
            </a:r>
          </a:p>
          <a:p>
            <a:pPr eaLnBrk="1" hangingPunct="1"/>
            <a:endParaRPr lang="en-US" dirty="0"/>
          </a:p>
        </p:txBody>
      </p:sp>
    </p:spTree>
    <p:extLst>
      <p:ext uri="{BB962C8B-B14F-4D97-AF65-F5344CB8AC3E}">
        <p14:creationId xmlns:p14="http://schemas.microsoft.com/office/powerpoint/2010/main" val="753389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15</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138414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17</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801099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C5C2BA9-0397-40D7-A2B7-20C19FF73950}" type="slidenum">
              <a:rPr lang="en-US" smtClean="0"/>
              <a:pPr/>
              <a:t>22</a:t>
            </a:fld>
            <a:endParaRPr lang="en-US" dirty="0"/>
          </a:p>
        </p:txBody>
      </p:sp>
      <p:sp>
        <p:nvSpPr>
          <p:cNvPr id="51203" name="Rectangle 2"/>
          <p:cNvSpPr>
            <a:spLocks noGrp="1" noRot="1" noChangeAspect="1" noChangeArrowheads="1" noTextEdit="1"/>
          </p:cNvSpPr>
          <p:nvPr>
            <p:ph type="sldImg"/>
          </p:nvPr>
        </p:nvSpPr>
        <p:spPr>
          <a:ln/>
        </p:spPr>
        <p:txBody>
          <a:bodyPr/>
          <a:lstStyle/>
          <a:p>
            <a:endParaRPr lang="en-US" dirty="0"/>
          </a:p>
        </p:txBody>
      </p:sp>
      <p:sp>
        <p:nvSpPr>
          <p:cNvPr id="51204"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dirty="0"/>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dirty="0"/>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dirty="0"/>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dirty="0"/>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dirty="0"/>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dirty="0"/>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dirty="0"/>
            </a:p>
          </p:txBody>
        </p:sp>
      </p:grpSp>
      <p:sp>
        <p:nvSpPr>
          <p:cNvPr id="13" name="Text Box 16"/>
          <p:cNvSpPr txBox="1">
            <a:spLocks noChangeArrowheads="1"/>
          </p:cNvSpPr>
          <p:nvPr userDrawn="1"/>
        </p:nvSpPr>
        <p:spPr bwMode="auto">
          <a:xfrm>
            <a:off x="6091238" y="6477000"/>
            <a:ext cx="3021012" cy="274638"/>
          </a:xfrm>
          <a:prstGeom prst="rect">
            <a:avLst/>
          </a:prstGeom>
          <a:noFill/>
          <a:ln w="9525">
            <a:noFill/>
            <a:miter lim="800000"/>
            <a:headEnd/>
            <a:tailEnd/>
          </a:ln>
          <a:effectLst/>
        </p:spPr>
        <p:txBody>
          <a:bodyPr wrap="none">
            <a:spAutoFit/>
          </a:bodyPr>
          <a:lstStyle/>
          <a:p>
            <a:pPr algn="l">
              <a:defRPr/>
            </a:pPr>
            <a:r>
              <a:rPr lang="en-US" sz="1200" b="1" i="1" dirty="0"/>
              <a:t>Napa County Resource Conservation District</a:t>
            </a:r>
          </a:p>
        </p:txBody>
      </p:sp>
      <p:grpSp>
        <p:nvGrpSpPr>
          <p:cNvPr id="14" name="Group 17"/>
          <p:cNvGrpSpPr>
            <a:grpSpLocks/>
          </p:cNvGrpSpPr>
          <p:nvPr userDrawn="1"/>
        </p:nvGrpSpPr>
        <p:grpSpPr bwMode="auto">
          <a:xfrm>
            <a:off x="5791200" y="6477000"/>
            <a:ext cx="300038" cy="304800"/>
            <a:chOff x="294" y="48"/>
            <a:chExt cx="474" cy="480"/>
          </a:xfrm>
        </p:grpSpPr>
        <p:sp>
          <p:nvSpPr>
            <p:cNvPr id="15" name="Oval 18"/>
            <p:cNvSpPr>
              <a:spLocks noChangeArrowheads="1"/>
            </p:cNvSpPr>
            <p:nvPr/>
          </p:nvSpPr>
          <p:spPr bwMode="auto">
            <a:xfrm>
              <a:off x="312" y="66"/>
              <a:ext cx="436" cy="437"/>
            </a:xfrm>
            <a:prstGeom prst="ellipse">
              <a:avLst/>
            </a:prstGeom>
            <a:solidFill>
              <a:schemeClr val="tx1"/>
            </a:solidFill>
            <a:ln w="9525">
              <a:noFill/>
              <a:round/>
              <a:headEnd/>
              <a:tailEnd/>
            </a:ln>
            <a:effectLst/>
          </p:spPr>
          <p:txBody>
            <a:bodyPr wrap="none" anchor="ctr"/>
            <a:lstStyle/>
            <a:p>
              <a:pPr>
                <a:defRPr/>
              </a:pPr>
              <a:endParaRPr lang="en-US" dirty="0"/>
            </a:p>
          </p:txBody>
        </p:sp>
        <p:pic>
          <p:nvPicPr>
            <p:cNvPr id="16" name="Picture 19" descr="RCDLOGO1"/>
            <p:cNvPicPr>
              <a:picLocks noChangeAspect="1" noChangeArrowheads="1"/>
            </p:cNvPicPr>
            <p:nvPr/>
          </p:nvPicPr>
          <p:blipFill>
            <a:blip r:embed="rId2" cstate="screen">
              <a:clrChange>
                <a:clrFrom>
                  <a:srgbClr val="FCFCFC"/>
                </a:clrFrom>
                <a:clrTo>
                  <a:srgbClr val="FCFCFC">
                    <a:alpha val="0"/>
                  </a:srgbClr>
                </a:clrTo>
              </a:clrChange>
              <a:grayscl/>
            </a:blip>
            <a:srcRect/>
            <a:stretch>
              <a:fillRect/>
            </a:stretch>
          </p:blipFill>
          <p:spPr bwMode="auto">
            <a:xfrm>
              <a:off x="294" y="48"/>
              <a:ext cx="474" cy="480"/>
            </a:xfrm>
            <a:prstGeom prst="rect">
              <a:avLst/>
            </a:prstGeom>
            <a:noFill/>
            <a:ln w="9525">
              <a:noFill/>
              <a:miter lim="800000"/>
              <a:headEnd/>
              <a:tailEnd/>
            </a:ln>
          </p:spPr>
        </p:pic>
      </p:grpSp>
      <p:sp>
        <p:nvSpPr>
          <p:cNvPr id="10855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108556" name="Rectangle 12"/>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7"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dirty="0"/>
          </a:p>
        </p:txBody>
      </p:sp>
      <p:sp>
        <p:nvSpPr>
          <p:cNvPr id="18"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dirty="0"/>
          </a:p>
        </p:txBody>
      </p:sp>
      <p:sp>
        <p:nvSpPr>
          <p:cNvPr id="19"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223B6409-A9DE-456E-9100-57F28761E2DD}" type="slidenum">
              <a:rPr lang="en-US"/>
              <a:pPr>
                <a:defRPr/>
              </a:pPr>
              <a:t>‹#›</a:t>
            </a:fld>
            <a:endParaRPr lang="en-US" dirty="0"/>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A4B54C13-F16D-4DDA-9A1F-D9383AF2818C}"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ABA38A4D-F1BC-43D4-99A5-FE2DF6012E40}"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5F07860A-7C69-4D27-B8EC-4F3E152A2996}"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endParaRPr lang="en-US" dirty="0"/>
          </a:p>
        </p:txBody>
      </p:sp>
      <p:sp>
        <p:nvSpPr>
          <p:cNvPr id="8" name="Rectangle 3"/>
          <p:cNvSpPr>
            <a:spLocks noGrp="1" noChangeArrowheads="1"/>
          </p:cNvSpPr>
          <p:nvPr>
            <p:ph type="sldNum" sz="quarter" idx="11"/>
          </p:nvPr>
        </p:nvSpPr>
        <p:spPr>
          <a:ln/>
        </p:spPr>
        <p:txBody>
          <a:bodyPr/>
          <a:lstStyle>
            <a:lvl1pPr>
              <a:defRPr/>
            </a:lvl1pPr>
          </a:lstStyle>
          <a:p>
            <a:pPr>
              <a:defRPr/>
            </a:pPr>
            <a:fld id="{365FDEEF-CE71-4200-AE09-F0A8AFDE83FC}" type="slidenum">
              <a:rPr lang="en-US"/>
              <a:pPr>
                <a:defRPr/>
              </a:pPr>
              <a:t>‹#›</a:t>
            </a:fld>
            <a:endParaRPr lang="en-US" dirty="0"/>
          </a:p>
        </p:txBody>
      </p:sp>
      <p:sp>
        <p:nvSpPr>
          <p:cNvPr id="9"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C42B874E-DF01-48E3-83D0-19AA93CB35C0}"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dirty="0"/>
          </a:p>
        </p:txBody>
      </p:sp>
      <p:sp>
        <p:nvSpPr>
          <p:cNvPr id="3" name="Rectangle 3"/>
          <p:cNvSpPr>
            <a:spLocks noGrp="1" noChangeArrowheads="1"/>
          </p:cNvSpPr>
          <p:nvPr>
            <p:ph type="sldNum" sz="quarter" idx="11"/>
          </p:nvPr>
        </p:nvSpPr>
        <p:spPr>
          <a:ln/>
        </p:spPr>
        <p:txBody>
          <a:bodyPr/>
          <a:lstStyle>
            <a:lvl1pPr>
              <a:defRPr/>
            </a:lvl1pPr>
          </a:lstStyle>
          <a:p>
            <a:pPr>
              <a:defRPr/>
            </a:pPr>
            <a:fld id="{93042A08-8EAA-44F7-B2F2-0FCF4DF61054}" type="slidenum">
              <a:rPr lang="en-US"/>
              <a:pPr>
                <a:defRPr/>
              </a:pPr>
              <a:t>‹#›</a:t>
            </a:fld>
            <a:endParaRPr lang="en-US" dirty="0"/>
          </a:p>
        </p:txBody>
      </p:sp>
      <p:sp>
        <p:nvSpPr>
          <p:cNvPr id="4"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E927D09B-D41C-4234-B724-766669E0A8FB}"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D8F8DA24-B803-415D-B6D9-BB2918547203}"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2D95A048-8A31-4364-B84E-16D24E00494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687FAF05-67A8-49F7-8914-B8DFD748331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endParaRPr lang="en-US" dirty="0"/>
          </a:p>
        </p:txBody>
      </p:sp>
      <p:sp>
        <p:nvSpPr>
          <p:cNvPr id="8" name="Rectangle 3"/>
          <p:cNvSpPr>
            <a:spLocks noGrp="1" noChangeArrowheads="1"/>
          </p:cNvSpPr>
          <p:nvPr>
            <p:ph type="sldNum" sz="quarter" idx="11"/>
          </p:nvPr>
        </p:nvSpPr>
        <p:spPr>
          <a:ln/>
        </p:spPr>
        <p:txBody>
          <a:bodyPr/>
          <a:lstStyle>
            <a:lvl1pPr>
              <a:defRPr/>
            </a:lvl1pPr>
          </a:lstStyle>
          <a:p>
            <a:pPr>
              <a:defRPr/>
            </a:pPr>
            <a:fld id="{E7F34292-69FF-4ED1-8FEF-B0FF0C2C8E95}" type="slidenum">
              <a:rPr lang="en-US"/>
              <a:pPr>
                <a:defRPr/>
              </a:pPr>
              <a:t>‹#›</a:t>
            </a:fld>
            <a:endParaRPr lang="en-US" dirty="0"/>
          </a:p>
        </p:txBody>
      </p:sp>
      <p:sp>
        <p:nvSpPr>
          <p:cNvPr id="9" name="Rectangle 14"/>
          <p:cNvSpPr>
            <a:spLocks noGrp="1" noChangeArrowheads="1"/>
          </p:cNvSpPr>
          <p:nvPr>
            <p:ph type="ftr" sz="quarter" idx="12"/>
          </p:nvPr>
        </p:nvSpPr>
        <p:spPr>
          <a:ln/>
        </p:spPr>
        <p:txBody>
          <a:bodyPr/>
          <a:lstStyle>
            <a:lvl1pPr>
              <a:defRPr/>
            </a:lvl1pPr>
          </a:lstStyle>
          <a:p>
            <a:pPr>
              <a:defRPr/>
            </a:pPr>
            <a:endParaRPr lang="en-US" dirty="0"/>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lvl1pPr>
          </a:lstStyle>
          <a:p>
            <a:pPr>
              <a:defRPr/>
            </a:pPr>
            <a:fld id="{B0C6D5F5-680B-42D6-A7DF-F7271E9C5463}" type="slidenum">
              <a:rPr lang="en-US"/>
              <a:pPr>
                <a:defRPr/>
              </a:pPr>
              <a:t>‹#›</a:t>
            </a:fld>
            <a:endParaRPr lang="en-US" dirty="0"/>
          </a:p>
        </p:txBody>
      </p:sp>
    </p:spTree>
    <p:extLst>
      <p:ext uri="{BB962C8B-B14F-4D97-AF65-F5344CB8AC3E}">
        <p14:creationId xmlns:p14="http://schemas.microsoft.com/office/powerpoint/2010/main" val="2586405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20000"/>
            <a:lumOff val="80000"/>
            <a:alpha val="50000"/>
          </a:schemeClr>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dirty="0"/>
          </a:p>
        </p:txBody>
      </p:sp>
      <p:sp>
        <p:nvSpPr>
          <p:cNvPr id="10752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6285AC6-D732-409A-802E-646D0318781E}" type="slidenum">
              <a:rPr lang="en-US"/>
              <a:pPr>
                <a:defRPr/>
              </a:pPr>
              <a:t>‹#›</a:t>
            </a:fld>
            <a:endParaRPr lang="en-US" dirty="0"/>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10752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dirty="0"/>
              </a:p>
            </p:txBody>
          </p:sp>
          <p:sp>
            <p:nvSpPr>
              <p:cNvPr id="10752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dirty="0"/>
              </a:p>
            </p:txBody>
          </p:sp>
          <p:sp>
            <p:nvSpPr>
              <p:cNvPr id="10752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dirty="0"/>
              </a:p>
            </p:txBody>
          </p:sp>
          <p:sp>
            <p:nvSpPr>
              <p:cNvPr id="10752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dirty="0"/>
              </a:p>
            </p:txBody>
          </p:sp>
          <p:sp>
            <p:nvSpPr>
              <p:cNvPr id="10753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dirty="0"/>
              </a:p>
            </p:txBody>
          </p:sp>
        </p:grpSp>
        <p:sp>
          <p:nvSpPr>
            <p:cNvPr id="10753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dirty="0"/>
            </a:p>
          </p:txBody>
        </p:sp>
        <p:sp>
          <p:nvSpPr>
            <p:cNvPr id="10753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dirty="0"/>
            </a:p>
          </p:txBody>
        </p:sp>
      </p:grpSp>
      <p:sp>
        <p:nvSpPr>
          <p:cNvPr id="10753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753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dirty="0"/>
          </a:p>
        </p:txBody>
      </p:sp>
      <p:sp>
        <p:nvSpPr>
          <p:cNvPr id="10753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739"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40" r:id="rId13"/>
  </p:sldLayoutIdLst>
  <p:transition spd="slow"/>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tx1"/>
        </a:buClr>
        <a:buSzPct val="75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000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9.xml"/><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9.xml"/><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G"/></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Documents and Settings\jsarrow\Desktop\PowerPoint Presentations\oxbow.JPG"/>
          <p:cNvPicPr>
            <a:picLocks noChangeAspect="1" noChangeArrowheads="1"/>
          </p:cNvPicPr>
          <p:nvPr/>
        </p:nvPicPr>
        <p:blipFill>
          <a:blip r:embed="rId3" cstate="screen"/>
          <a:srcRect/>
          <a:stretch>
            <a:fillRect/>
          </a:stretch>
        </p:blipFill>
        <p:spPr bwMode="auto">
          <a:xfrm>
            <a:off x="4267200" y="685800"/>
            <a:ext cx="4876800" cy="4724400"/>
          </a:xfrm>
          <a:prstGeom prst="rect">
            <a:avLst/>
          </a:prstGeom>
          <a:noFill/>
          <a:ln>
            <a:solidFill>
              <a:schemeClr val="tx1"/>
            </a:solidFill>
          </a:ln>
        </p:spPr>
      </p:pic>
      <p:sp>
        <p:nvSpPr>
          <p:cNvPr id="5" name="Rectangle 4"/>
          <p:cNvSpPr/>
          <p:nvPr/>
        </p:nvSpPr>
        <p:spPr>
          <a:xfrm>
            <a:off x="0" y="6550223"/>
            <a:ext cx="9144000" cy="307777"/>
          </a:xfrm>
          <a:prstGeom prst="rect">
            <a:avLst/>
          </a:prstGeom>
          <a:solidFill>
            <a:schemeClr val="bg1">
              <a:lumMod val="20000"/>
              <a:lumOff val="80000"/>
              <a:alpha val="70000"/>
            </a:schemeClr>
          </a:solidFill>
        </p:spPr>
        <p:txBody>
          <a:bodyPr wrap="square">
            <a:spAutoFit/>
          </a:bodyPr>
          <a:lstStyle/>
          <a:p>
            <a:r>
              <a:rPr lang="en-US" sz="1400" b="1" dirty="0">
                <a:solidFill>
                  <a:schemeClr val="bg2"/>
                </a:solidFill>
              </a:rPr>
              <a:t>Jeremy Sarrow, Napa County Flood Control &amp; Water Conservation District</a:t>
            </a:r>
          </a:p>
        </p:txBody>
      </p:sp>
      <p:grpSp>
        <p:nvGrpSpPr>
          <p:cNvPr id="8" name="Group 7"/>
          <p:cNvGrpSpPr/>
          <p:nvPr/>
        </p:nvGrpSpPr>
        <p:grpSpPr>
          <a:xfrm>
            <a:off x="0" y="685800"/>
            <a:ext cx="4800600" cy="4724400"/>
            <a:chOff x="1219200" y="1447800"/>
            <a:chExt cx="6705600" cy="5181600"/>
          </a:xfrm>
        </p:grpSpPr>
        <p:pic>
          <p:nvPicPr>
            <p:cNvPr id="9" name="Picture 3"/>
            <p:cNvPicPr>
              <a:picLocks noChangeAspect="1" noChangeArrowheads="1"/>
            </p:cNvPicPr>
            <p:nvPr/>
          </p:nvPicPr>
          <p:blipFill>
            <a:blip r:embed="rId4" cstate="screen"/>
            <a:srcRect/>
            <a:stretch>
              <a:fillRect/>
            </a:stretch>
          </p:blipFill>
          <p:spPr bwMode="auto">
            <a:xfrm>
              <a:off x="4724400" y="1447800"/>
              <a:ext cx="3200400" cy="2642801"/>
            </a:xfrm>
            <a:prstGeom prst="rect">
              <a:avLst/>
            </a:prstGeom>
            <a:noFill/>
            <a:ln w="6350">
              <a:solidFill>
                <a:schemeClr val="tx1"/>
              </a:solidFill>
              <a:miter lim="800000"/>
              <a:headEnd/>
              <a:tailEnd/>
            </a:ln>
            <a:effectLst/>
          </p:spPr>
        </p:pic>
        <p:pic>
          <p:nvPicPr>
            <p:cNvPr id="10" name="Picture 20" descr="100_1526 copy"/>
            <p:cNvPicPr>
              <a:picLocks noChangeAspect="1" noChangeArrowheads="1"/>
            </p:cNvPicPr>
            <p:nvPr/>
          </p:nvPicPr>
          <p:blipFill>
            <a:blip r:embed="rId5" cstate="screen"/>
            <a:srcRect/>
            <a:stretch>
              <a:fillRect/>
            </a:stretch>
          </p:blipFill>
          <p:spPr>
            <a:xfrm>
              <a:off x="1231900" y="1447800"/>
              <a:ext cx="3492500" cy="2619375"/>
            </a:xfrm>
            <a:prstGeom prst="rect">
              <a:avLst/>
            </a:prstGeom>
            <a:noFill/>
            <a:ln w="6350">
              <a:solidFill>
                <a:schemeClr val="tx1"/>
              </a:solidFill>
            </a:ln>
          </p:spPr>
        </p:pic>
        <p:pic>
          <p:nvPicPr>
            <p:cNvPr id="11" name="Picture 1" descr="G:\AANAPA PROJECT\Pictures\Pictures for Julie 07.19.2010\IMG_0029.JPG"/>
            <p:cNvPicPr>
              <a:picLocks noChangeAspect="1" noChangeArrowheads="1"/>
            </p:cNvPicPr>
            <p:nvPr/>
          </p:nvPicPr>
          <p:blipFill>
            <a:blip r:embed="rId6" cstate="screen"/>
            <a:srcRect/>
            <a:stretch>
              <a:fillRect/>
            </a:stretch>
          </p:blipFill>
          <p:spPr bwMode="auto">
            <a:xfrm>
              <a:off x="1219200" y="4038600"/>
              <a:ext cx="3505200" cy="2590800"/>
            </a:xfrm>
            <a:prstGeom prst="rect">
              <a:avLst/>
            </a:prstGeom>
            <a:noFill/>
            <a:ln w="6350">
              <a:solidFill>
                <a:schemeClr val="tx1"/>
              </a:solidFill>
            </a:ln>
          </p:spPr>
        </p:pic>
        <p:pic>
          <p:nvPicPr>
            <p:cNvPr id="12" name="Picture 2" descr="G:\AAOTHER MEASURE-NCFPWIA\Other Cities - Measure A\Rutherford Dust\Pictures\Annual Survey 06 2009\Lisa_ LWD_Photo_Points_2009\LM RDRT 09 Survey Final Photos and Tables\LWD, EB, MISC photos from Lisa\MISC_2100_LB-CH_3096.jpg"/>
            <p:cNvPicPr>
              <a:picLocks noChangeAspect="1" noChangeArrowheads="1"/>
            </p:cNvPicPr>
            <p:nvPr/>
          </p:nvPicPr>
          <p:blipFill>
            <a:blip r:embed="rId7" cstate="screen"/>
            <a:srcRect/>
            <a:stretch>
              <a:fillRect/>
            </a:stretch>
          </p:blipFill>
          <p:spPr bwMode="auto">
            <a:xfrm>
              <a:off x="4724400" y="3886200"/>
              <a:ext cx="3200400" cy="2743200"/>
            </a:xfrm>
            <a:prstGeom prst="rect">
              <a:avLst/>
            </a:prstGeom>
            <a:noFill/>
            <a:ln w="6350">
              <a:solidFill>
                <a:schemeClr val="tx1"/>
              </a:solidFill>
            </a:ln>
          </p:spPr>
        </p:pic>
      </p:grpSp>
      <p:sp>
        <p:nvSpPr>
          <p:cNvPr id="362498" name="Rectangle 2"/>
          <p:cNvSpPr>
            <a:spLocks noGrp="1" noRot="1" noChangeArrowheads="1"/>
          </p:cNvSpPr>
          <p:nvPr>
            <p:ph type="title"/>
          </p:nvPr>
        </p:nvSpPr>
        <p:spPr>
          <a:xfrm>
            <a:off x="0" y="1295400"/>
            <a:ext cx="9144000" cy="3505200"/>
          </a:xfrm>
          <a:solidFill>
            <a:schemeClr val="bg1">
              <a:lumMod val="20000"/>
              <a:lumOff val="80000"/>
              <a:alpha val="70000"/>
            </a:schemeClr>
          </a:solidFill>
        </p:spPr>
        <p:txBody>
          <a:bodyPr>
            <a:normAutofit/>
          </a:bodyPr>
          <a:lstStyle/>
          <a:p>
            <a:pPr eaLnBrk="1" hangingPunct="1">
              <a:defRPr/>
            </a:pPr>
            <a:r>
              <a:rPr lang="en-US" dirty="0">
                <a:solidFill>
                  <a:schemeClr val="bg2"/>
                </a:solidFill>
                <a:effectLst/>
              </a:rPr>
              <a:t>The Napa River Flood </a:t>
            </a:r>
            <a:br>
              <a:rPr lang="en-US" dirty="0">
                <a:solidFill>
                  <a:schemeClr val="bg2"/>
                </a:solidFill>
                <a:effectLst/>
              </a:rPr>
            </a:br>
            <a:r>
              <a:rPr lang="en-US" dirty="0">
                <a:solidFill>
                  <a:schemeClr val="bg2"/>
                </a:solidFill>
                <a:effectLst/>
              </a:rPr>
              <a:t>Protection Project </a:t>
            </a:r>
            <a:br>
              <a:rPr lang="en-US" dirty="0">
                <a:solidFill>
                  <a:schemeClr val="bg2"/>
                </a:solidFill>
                <a:effectLst/>
              </a:rPr>
            </a:br>
            <a:r>
              <a:rPr lang="en-US" sz="2000" dirty="0">
                <a:solidFill>
                  <a:schemeClr val="bg2"/>
                </a:solidFill>
                <a:effectLst/>
              </a:rPr>
              <a:t> </a:t>
            </a:r>
            <a:br>
              <a:rPr lang="en-US" dirty="0">
                <a:solidFill>
                  <a:schemeClr val="bg2"/>
                </a:solidFill>
                <a:effectLst/>
              </a:rPr>
            </a:br>
            <a:r>
              <a:rPr lang="en-US" sz="3600" dirty="0">
                <a:solidFill>
                  <a:schemeClr val="bg2"/>
                </a:solidFill>
                <a:effectLst/>
              </a:rPr>
              <a:t>A Living River Approach in an Era of Climate Change</a:t>
            </a:r>
            <a:endParaRPr lang="en-US" sz="3600" b="0" i="1" dirty="0">
              <a:solidFill>
                <a:schemeClr val="bg2"/>
              </a:solidFill>
              <a:effectLst/>
            </a:endParaRPr>
          </a:p>
        </p:txBody>
      </p:sp>
      <p:pic>
        <p:nvPicPr>
          <p:cNvPr id="2" name="Picture 2" descr="G:\DISTRICT WIDE ADMINISTRATION\Forms\Logos - Flood Control\Flood Control Logo BLUE-bmp.bmp"/>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114800" y="5475372"/>
            <a:ext cx="904832" cy="10016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2" descr="1940 Main St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0" y="0"/>
            <a:ext cx="9144000" cy="1446550"/>
          </a:xfrm>
          <a:prstGeom prst="rect">
            <a:avLst/>
          </a:prstGeom>
          <a:solidFill>
            <a:schemeClr val="bg1">
              <a:lumMod val="20000"/>
              <a:lumOff val="80000"/>
              <a:alpha val="65000"/>
            </a:schemeClr>
          </a:solidFill>
        </p:spPr>
        <p:txBody>
          <a:bodyPr wrap="square">
            <a:spAutoFit/>
          </a:bodyPr>
          <a:lstStyle/>
          <a:p>
            <a:pPr>
              <a:defRPr/>
            </a:pPr>
            <a:r>
              <a:rPr lang="en-US" sz="3600" b="1" dirty="0">
                <a:solidFill>
                  <a:schemeClr val="bg2"/>
                </a:solidFill>
              </a:rPr>
              <a:t>Need for the Project:</a:t>
            </a:r>
          </a:p>
          <a:p>
            <a:pPr>
              <a:defRPr/>
            </a:pPr>
            <a:endParaRPr lang="en-US" sz="1200" b="1" dirty="0">
              <a:solidFill>
                <a:schemeClr val="bg2"/>
              </a:solidFill>
            </a:endParaRPr>
          </a:p>
          <a:p>
            <a:pPr>
              <a:defRPr/>
            </a:pPr>
            <a:r>
              <a:rPr lang="en-US" sz="2000" b="1" dirty="0">
                <a:solidFill>
                  <a:schemeClr val="bg2"/>
                </a:solidFill>
              </a:rPr>
              <a:t>The City of Napa has a long well documented history of flooding </a:t>
            </a:r>
          </a:p>
          <a:p>
            <a:pPr>
              <a:defRPr/>
            </a:pPr>
            <a:r>
              <a:rPr lang="en-US" sz="2000" b="1" dirty="0">
                <a:solidFill>
                  <a:schemeClr val="bg2"/>
                </a:solidFill>
              </a:rPr>
              <a:t>  - 22 significant flood events since 1896 and as recent as 2005</a:t>
            </a:r>
          </a:p>
        </p:txBody>
      </p:sp>
      <p:sp>
        <p:nvSpPr>
          <p:cNvPr id="7" name="Rectangle 6"/>
          <p:cNvSpPr/>
          <p:nvPr/>
        </p:nvSpPr>
        <p:spPr>
          <a:xfrm>
            <a:off x="0" y="6457890"/>
            <a:ext cx="9144000" cy="400110"/>
          </a:xfrm>
          <a:prstGeom prst="rect">
            <a:avLst/>
          </a:prstGeom>
          <a:solidFill>
            <a:schemeClr val="bg1">
              <a:lumMod val="20000"/>
              <a:lumOff val="80000"/>
              <a:alpha val="65000"/>
            </a:schemeClr>
          </a:solidFill>
        </p:spPr>
        <p:txBody>
          <a:bodyPr wrap="square">
            <a:spAutoFit/>
          </a:bodyPr>
          <a:lstStyle/>
          <a:p>
            <a:pPr>
              <a:defRPr/>
            </a:pPr>
            <a:r>
              <a:rPr lang="en-US" sz="2000" b="1" dirty="0">
                <a:solidFill>
                  <a:schemeClr val="bg2"/>
                </a:solidFill>
              </a:rPr>
              <a:t>Main Street, Napa 1940</a:t>
            </a:r>
          </a:p>
        </p:txBody>
      </p:sp>
    </p:spTree>
    <p:extLst>
      <p:ext uri="{BB962C8B-B14F-4D97-AF65-F5344CB8AC3E}">
        <p14:creationId xmlns:p14="http://schemas.microsoft.com/office/powerpoint/2010/main" val="136283740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1986 aerial shows downtown area and expo">
            <a:extLst>
              <a:ext uri="{FF2B5EF4-FFF2-40B4-BE49-F238E27FC236}">
                <a16:creationId xmlns:a16="http://schemas.microsoft.com/office/drawing/2014/main" id="{6F038248-6EAF-4749-0BF8-CD59C001D726}"/>
              </a:ext>
            </a:extLst>
          </p:cNvPr>
          <p:cNvPicPr>
            <a:picLocks noChangeAspect="1" noChangeArrowheads="1"/>
          </p:cNvPicPr>
          <p:nvPr/>
        </p:nvPicPr>
        <p:blipFill>
          <a:blip r:embed="rId3"/>
          <a:srcRect t="30000" r="7692" b="14445"/>
          <a:stretch>
            <a:fillRect/>
          </a:stretch>
        </p:blipFill>
        <p:spPr bwMode="auto">
          <a:xfrm>
            <a:off x="0" y="3048000"/>
            <a:ext cx="9144000" cy="3810000"/>
          </a:xfrm>
          <a:prstGeom prst="rect">
            <a:avLst/>
          </a:prstGeom>
          <a:noFill/>
          <a:ln w="9525">
            <a:noFill/>
            <a:miter lim="800000"/>
            <a:headEnd/>
            <a:tailEnd/>
          </a:ln>
        </p:spPr>
      </p:pic>
      <p:sp>
        <p:nvSpPr>
          <p:cNvPr id="4" name="Rectangle 3"/>
          <p:cNvSpPr/>
          <p:nvPr/>
        </p:nvSpPr>
        <p:spPr>
          <a:xfrm>
            <a:off x="0" y="0"/>
            <a:ext cx="9144000" cy="461665"/>
          </a:xfrm>
          <a:prstGeom prst="rect">
            <a:avLst/>
          </a:prstGeom>
          <a:solidFill>
            <a:schemeClr val="bg1">
              <a:lumMod val="20000"/>
              <a:lumOff val="80000"/>
              <a:alpha val="70000"/>
            </a:schemeClr>
          </a:solidFill>
        </p:spPr>
        <p:txBody>
          <a:bodyPr wrap="square">
            <a:spAutoFit/>
          </a:bodyPr>
          <a:lstStyle/>
          <a:p>
            <a:pPr>
              <a:defRPr/>
            </a:pPr>
            <a:r>
              <a:rPr lang="en-US" sz="2400" b="1" dirty="0">
                <a:solidFill>
                  <a:schemeClr val="bg2"/>
                </a:solidFill>
              </a:rPr>
              <a:t>Background</a:t>
            </a:r>
          </a:p>
        </p:txBody>
      </p:sp>
      <p:sp>
        <p:nvSpPr>
          <p:cNvPr id="5" name="Rectangle 4"/>
          <p:cNvSpPr/>
          <p:nvPr/>
        </p:nvSpPr>
        <p:spPr>
          <a:xfrm>
            <a:off x="0" y="457200"/>
            <a:ext cx="9144000" cy="2769989"/>
          </a:xfrm>
          <a:prstGeom prst="rect">
            <a:avLst/>
          </a:prstGeom>
          <a:noFill/>
        </p:spPr>
        <p:txBody>
          <a:bodyPr wrap="square">
            <a:spAutoFit/>
          </a:bodyPr>
          <a:lstStyle/>
          <a:p>
            <a:pPr marL="342900" indent="-342900" algn="l">
              <a:buFont typeface="Arial" panose="020B0604020202020204" pitchFamily="34" charset="0"/>
              <a:buChar char="•"/>
              <a:defRPr/>
            </a:pPr>
            <a:r>
              <a:rPr lang="en-US" dirty="0">
                <a:solidFill>
                  <a:schemeClr val="bg2"/>
                </a:solidFill>
                <a:latin typeface="+mn-lt"/>
                <a:cs typeface="Arial" panose="020B0604020202020204" pitchFamily="34" charset="0"/>
              </a:rPr>
              <a:t>1965 Congress authorizes a flood protection project for the City of Napa, Army Corps proposes typical flood design that involves deepening and straightening the river channel, rip-rapping banks and constructing a network of flood walls and levees</a:t>
            </a:r>
          </a:p>
          <a:p>
            <a:pPr algn="l">
              <a:defRPr/>
            </a:pPr>
            <a:endParaRPr lang="en-US" sz="1200" dirty="0">
              <a:solidFill>
                <a:schemeClr val="bg2"/>
              </a:solidFill>
              <a:latin typeface="+mn-lt"/>
              <a:cs typeface="Times New Roman" panose="02020603050405020304" pitchFamily="18" charset="0"/>
            </a:endParaRPr>
          </a:p>
          <a:p>
            <a:pPr marL="342900" indent="-342900" algn="l">
              <a:buFont typeface="Arial" panose="020B0604020202020204" pitchFamily="34" charset="0"/>
              <a:buChar char="•"/>
              <a:defRPr/>
            </a:pPr>
            <a:r>
              <a:rPr lang="en-US" dirty="0">
                <a:solidFill>
                  <a:schemeClr val="bg2"/>
                </a:solidFill>
                <a:latin typeface="+mn-lt"/>
                <a:cs typeface="Times New Roman" panose="02020603050405020304" pitchFamily="18" charset="0"/>
              </a:rPr>
              <a:t>Project goes to voters in 1976 and 1977 and is rejected by the community, project </a:t>
            </a:r>
            <a:r>
              <a:rPr lang="en-US" dirty="0">
                <a:solidFill>
                  <a:schemeClr val="bg2"/>
                </a:solidFill>
                <a:latin typeface="+mn-lt"/>
                <a:cs typeface="Arial"/>
              </a:rPr>
              <a:t>remains in limbo until the 1986 flood which destroyed over 250 homes and damaged another 2,500. </a:t>
            </a:r>
          </a:p>
          <a:p>
            <a:pPr algn="l">
              <a:defRPr/>
            </a:pPr>
            <a:endParaRPr lang="en-US" sz="1200" dirty="0">
              <a:solidFill>
                <a:schemeClr val="bg2"/>
              </a:solidFill>
              <a:latin typeface="+mn-lt"/>
              <a:cs typeface="Arial"/>
            </a:endParaRPr>
          </a:p>
          <a:p>
            <a:pPr marL="342900" indent="-342900" algn="l">
              <a:buFont typeface="Arial" panose="020B0604020202020204" pitchFamily="34" charset="0"/>
              <a:buChar char="•"/>
              <a:defRPr/>
            </a:pPr>
            <a:r>
              <a:rPr lang="en-US" dirty="0">
                <a:solidFill>
                  <a:schemeClr val="bg2"/>
                </a:solidFill>
                <a:latin typeface="+mn-lt"/>
                <a:cs typeface="Arial"/>
              </a:rPr>
              <a:t>Damages estimated at $100 million, galvanizing the County and City to petition the Army Corps of Engineers to reactivate the Napa River Flood Control Project – the 1995 design was similar to the original design and the community organizes to reenvision the project.</a:t>
            </a:r>
          </a:p>
        </p:txBody>
      </p:sp>
      <p:sp>
        <p:nvSpPr>
          <p:cNvPr id="7" name="Text Box 3">
            <a:extLst>
              <a:ext uri="{FF2B5EF4-FFF2-40B4-BE49-F238E27FC236}">
                <a16:creationId xmlns:a16="http://schemas.microsoft.com/office/drawing/2014/main" id="{2B5276F0-4C2E-FFAF-E922-64C40882C505}"/>
              </a:ext>
            </a:extLst>
          </p:cNvPr>
          <p:cNvSpPr txBox="1">
            <a:spLocks noChangeArrowheads="1"/>
          </p:cNvSpPr>
          <p:nvPr/>
        </p:nvSpPr>
        <p:spPr bwMode="auto">
          <a:xfrm>
            <a:off x="6927" y="6480981"/>
            <a:ext cx="1447800"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1986 Flood</a:t>
            </a:r>
            <a:endParaRPr lang="en-US" sz="2000" b="1" i="1" dirty="0">
              <a:solidFill>
                <a:schemeClr val="bg2"/>
              </a:solidFill>
              <a:cs typeface="Arial" charset="0"/>
            </a:endParaRPr>
          </a:p>
        </p:txBody>
      </p:sp>
    </p:spTree>
    <p:extLst>
      <p:ext uri="{BB962C8B-B14F-4D97-AF65-F5344CB8AC3E}">
        <p14:creationId xmlns:p14="http://schemas.microsoft.com/office/powerpoint/2010/main" val="409746278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ED745-AC59-34AE-1099-140688C5AC9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F3E0A6-BBA1-BAF7-D611-F73E60D14206}"/>
              </a:ext>
            </a:extLst>
          </p:cNvPr>
          <p:cNvSpPr/>
          <p:nvPr/>
        </p:nvSpPr>
        <p:spPr>
          <a:xfrm>
            <a:off x="0" y="0"/>
            <a:ext cx="9144000" cy="461665"/>
          </a:xfrm>
          <a:prstGeom prst="rect">
            <a:avLst/>
          </a:prstGeom>
          <a:solidFill>
            <a:schemeClr val="bg1">
              <a:lumMod val="20000"/>
              <a:lumOff val="80000"/>
              <a:alpha val="70000"/>
            </a:schemeClr>
          </a:solidFill>
        </p:spPr>
        <p:txBody>
          <a:bodyPr wrap="square">
            <a:spAutoFit/>
          </a:bodyPr>
          <a:lstStyle/>
          <a:p>
            <a:pPr>
              <a:defRPr/>
            </a:pPr>
            <a:r>
              <a:rPr lang="en-US" sz="2400" b="1" dirty="0">
                <a:solidFill>
                  <a:schemeClr val="bg2"/>
                </a:solidFill>
              </a:rPr>
              <a:t>Formation of a Community Coalition</a:t>
            </a:r>
          </a:p>
        </p:txBody>
      </p:sp>
      <p:sp>
        <p:nvSpPr>
          <p:cNvPr id="5" name="Rectangle 4">
            <a:extLst>
              <a:ext uri="{FF2B5EF4-FFF2-40B4-BE49-F238E27FC236}">
                <a16:creationId xmlns:a16="http://schemas.microsoft.com/office/drawing/2014/main" id="{E638B41C-763D-B980-9DCF-4A96D6BEBFF0}"/>
              </a:ext>
            </a:extLst>
          </p:cNvPr>
          <p:cNvSpPr/>
          <p:nvPr/>
        </p:nvSpPr>
        <p:spPr>
          <a:xfrm>
            <a:off x="0" y="533400"/>
            <a:ext cx="9144000" cy="3508653"/>
          </a:xfrm>
          <a:prstGeom prst="rect">
            <a:avLst/>
          </a:prstGeom>
          <a:noFill/>
        </p:spPr>
        <p:txBody>
          <a:bodyPr wrap="square">
            <a:spAutoFit/>
          </a:bodyPr>
          <a:lstStyle/>
          <a:p>
            <a:pPr marL="342900" indent="-342900" algn="l">
              <a:buFont typeface="Arial" panose="020B0604020202020204" pitchFamily="34" charset="0"/>
              <a:buChar char="•"/>
              <a:defRPr/>
            </a:pPr>
            <a:r>
              <a:rPr lang="en-US" dirty="0">
                <a:solidFill>
                  <a:schemeClr val="bg2"/>
                </a:solidFill>
                <a:latin typeface="+mn-lt"/>
                <a:cs typeface="Arial"/>
              </a:rPr>
              <a:t>27 local stakeholder groups and 24 agencies tasked with developing a project that locals would be willing to support and pay for. The result of this planning process was the “Living River Strategy” which created geomorphic, water quality and habitat guidelines for the Project including:</a:t>
            </a:r>
          </a:p>
          <a:p>
            <a:pPr marL="342900" indent="-342900" algn="l">
              <a:buFont typeface="Arial" panose="020B0604020202020204" pitchFamily="34" charset="0"/>
              <a:buChar char="•"/>
              <a:defRPr/>
            </a:pPr>
            <a:endParaRPr lang="en-US" sz="1200" dirty="0">
              <a:solidFill>
                <a:schemeClr val="bg2"/>
              </a:solidFill>
              <a:latin typeface="+mn-lt"/>
              <a:cs typeface="Arial"/>
            </a:endParaRPr>
          </a:p>
          <a:p>
            <a:pPr marL="800100" lvl="1" indent="-342900" algn="l">
              <a:buFont typeface="+mj-lt"/>
              <a:buAutoNum type="arabicPeriod"/>
              <a:defRPr/>
            </a:pPr>
            <a:r>
              <a:rPr lang="en-US" dirty="0">
                <a:solidFill>
                  <a:schemeClr val="bg2"/>
                </a:solidFill>
                <a:latin typeface="+mn-lt"/>
                <a:cs typeface="Arial"/>
              </a:rPr>
              <a:t>Creating a natural channel connected to floodplains and wetlands;</a:t>
            </a:r>
          </a:p>
          <a:p>
            <a:pPr marL="800100" lvl="1" indent="-342900" algn="l">
              <a:buFont typeface="+mj-lt"/>
              <a:buAutoNum type="arabicPeriod"/>
              <a:defRPr/>
            </a:pPr>
            <a:r>
              <a:rPr lang="en-US" dirty="0">
                <a:solidFill>
                  <a:schemeClr val="bg2"/>
                </a:solidFill>
                <a:latin typeface="+mn-lt"/>
                <a:cs typeface="Arial"/>
              </a:rPr>
              <a:t>Cleaning up contaminated sites;</a:t>
            </a:r>
          </a:p>
          <a:p>
            <a:pPr marL="800100" lvl="1" indent="-342900" algn="l">
              <a:buFont typeface="+mj-lt"/>
              <a:buAutoNum type="arabicPeriod"/>
              <a:defRPr/>
            </a:pPr>
            <a:r>
              <a:rPr lang="en-US" dirty="0">
                <a:solidFill>
                  <a:schemeClr val="bg2"/>
                </a:solidFill>
                <a:latin typeface="+mn-lt"/>
                <a:cs typeface="Arial"/>
              </a:rPr>
              <a:t>Raising and replacing bridges; </a:t>
            </a:r>
          </a:p>
          <a:p>
            <a:pPr marL="800100" lvl="1" indent="-342900" algn="l">
              <a:buFont typeface="+mj-lt"/>
              <a:buAutoNum type="arabicPeriod"/>
              <a:defRPr/>
            </a:pPr>
            <a:r>
              <a:rPr lang="en-US" dirty="0">
                <a:solidFill>
                  <a:schemeClr val="bg2"/>
                </a:solidFill>
                <a:latin typeface="+mn-lt"/>
                <a:cs typeface="Arial"/>
              </a:rPr>
              <a:t>Incorporating recreational features.</a:t>
            </a:r>
          </a:p>
          <a:p>
            <a:pPr algn="l">
              <a:defRPr/>
            </a:pPr>
            <a:endParaRPr lang="en-US" sz="1200" dirty="0">
              <a:solidFill>
                <a:schemeClr val="bg2"/>
              </a:solidFill>
              <a:latin typeface="+mn-lt"/>
            </a:endParaRPr>
          </a:p>
          <a:p>
            <a:pPr marL="342900" indent="-342900" algn="l">
              <a:buFont typeface="Arial" panose="020B0604020202020204" pitchFamily="34" charset="0"/>
              <a:buChar char="•"/>
              <a:defRPr/>
            </a:pPr>
            <a:r>
              <a:rPr lang="en-US" dirty="0">
                <a:solidFill>
                  <a:schemeClr val="bg2"/>
                </a:solidFill>
                <a:latin typeface="+mn-lt"/>
              </a:rPr>
              <a:t>The result is a Project that not only provides100-year flood protection but also includes restoring over 1,200 acres of floodplain, riparian and wetland habitat and creating recreational spaces and opportunities in the heart of downtown Napa</a:t>
            </a:r>
          </a:p>
        </p:txBody>
      </p:sp>
      <p:pic>
        <p:nvPicPr>
          <p:cNvPr id="3" name="Picture 2" descr="Coalition">
            <a:extLst>
              <a:ext uri="{FF2B5EF4-FFF2-40B4-BE49-F238E27FC236}">
                <a16:creationId xmlns:a16="http://schemas.microsoft.com/office/drawing/2014/main" id="{AFB82E92-B8BB-3F30-687C-21B6753F7C9B}"/>
              </a:ext>
            </a:extLst>
          </p:cNvPr>
          <p:cNvPicPr>
            <a:picLocks noChangeAspect="1" noChangeArrowheads="1"/>
          </p:cNvPicPr>
          <p:nvPr/>
        </p:nvPicPr>
        <p:blipFill>
          <a:blip r:embed="rId3">
            <a:lum bright="12000" contrast="12000"/>
          </a:blip>
          <a:srcRect t="20062"/>
          <a:stretch>
            <a:fillRect/>
          </a:stretch>
        </p:blipFill>
        <p:spPr bwMode="auto">
          <a:xfrm>
            <a:off x="76199" y="4042053"/>
            <a:ext cx="5283995" cy="2815947"/>
          </a:xfrm>
          <a:prstGeom prst="rect">
            <a:avLst/>
          </a:prstGeom>
          <a:noFill/>
          <a:ln w="19050">
            <a:noFill/>
            <a:miter lim="800000"/>
            <a:headEnd/>
            <a:tailEnd/>
          </a:ln>
        </p:spPr>
      </p:pic>
      <p:pic>
        <p:nvPicPr>
          <p:cNvPr id="7" name="Picture 2">
            <a:extLst>
              <a:ext uri="{FF2B5EF4-FFF2-40B4-BE49-F238E27FC236}">
                <a16:creationId xmlns:a16="http://schemas.microsoft.com/office/drawing/2014/main" id="{D896CE3A-8B27-598C-8FBE-88E2569FC5E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041" b="17792"/>
          <a:stretch>
            <a:fillRect/>
          </a:stretch>
        </p:blipFill>
        <p:spPr bwMode="auto">
          <a:xfrm>
            <a:off x="6617178" y="3924501"/>
            <a:ext cx="2450622" cy="2921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524711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46331"/>
          </a:xfrm>
          <a:prstGeom prst="rect">
            <a:avLst/>
          </a:prstGeom>
          <a:solidFill>
            <a:schemeClr val="bg1">
              <a:lumMod val="20000"/>
              <a:lumOff val="80000"/>
              <a:alpha val="70000"/>
            </a:schemeClr>
          </a:solidFill>
        </p:spPr>
        <p:txBody>
          <a:bodyPr wrap="square">
            <a:spAutoFit/>
          </a:bodyPr>
          <a:lstStyle/>
          <a:p>
            <a:pPr>
              <a:defRPr/>
            </a:pPr>
            <a:r>
              <a:rPr lang="en-US" sz="3600" b="1" dirty="0">
                <a:solidFill>
                  <a:schemeClr val="bg2"/>
                </a:solidFill>
              </a:rPr>
              <a:t>Napa River Flood Protection Project</a:t>
            </a:r>
          </a:p>
        </p:txBody>
      </p:sp>
      <p:pic>
        <p:nvPicPr>
          <p:cNvPr id="3" name="Picture 1026" descr="FloodMapRev"/>
          <p:cNvPicPr>
            <a:picLocks noChangeAspect="1" noChangeArrowheads="1"/>
          </p:cNvPicPr>
          <p:nvPr/>
        </p:nvPicPr>
        <p:blipFill>
          <a:blip r:embed="rId3" cstate="print"/>
          <a:srcRect r="7201"/>
          <a:stretch>
            <a:fillRect/>
          </a:stretch>
        </p:blipFill>
        <p:spPr bwMode="auto">
          <a:xfrm>
            <a:off x="76200" y="1447800"/>
            <a:ext cx="8978727" cy="2408435"/>
          </a:xfrm>
          <a:prstGeom prst="rect">
            <a:avLst/>
          </a:prstGeom>
          <a:noFill/>
          <a:ln w="9525">
            <a:solidFill>
              <a:schemeClr val="tx1"/>
            </a:solidFill>
            <a:miter lim="800000"/>
            <a:headEnd/>
            <a:tailEnd/>
          </a:ln>
        </p:spPr>
      </p:pic>
      <p:pic>
        <p:nvPicPr>
          <p:cNvPr id="5" name="Picture 1030" descr="FloodMap3Rev"/>
          <p:cNvPicPr>
            <a:picLocks noChangeArrowheads="1"/>
          </p:cNvPicPr>
          <p:nvPr/>
        </p:nvPicPr>
        <p:blipFill>
          <a:blip r:embed="rId4" cstate="print"/>
          <a:srcRect/>
          <a:stretch>
            <a:fillRect/>
          </a:stretch>
        </p:blipFill>
        <p:spPr bwMode="auto">
          <a:xfrm>
            <a:off x="4724399" y="4283918"/>
            <a:ext cx="4330527" cy="2345482"/>
          </a:xfrm>
          <a:prstGeom prst="rect">
            <a:avLst/>
          </a:prstGeom>
          <a:noFill/>
          <a:ln w="9525">
            <a:solidFill>
              <a:schemeClr val="tx1"/>
            </a:solidFill>
            <a:miter lim="800000"/>
            <a:headEnd/>
            <a:tailEnd/>
          </a:ln>
        </p:spPr>
      </p:pic>
      <p:grpSp>
        <p:nvGrpSpPr>
          <p:cNvPr id="6" name="Group 1032"/>
          <p:cNvGrpSpPr>
            <a:grpSpLocks/>
          </p:cNvGrpSpPr>
          <p:nvPr/>
        </p:nvGrpSpPr>
        <p:grpSpPr bwMode="auto">
          <a:xfrm>
            <a:off x="76200" y="4267199"/>
            <a:ext cx="4390219" cy="2345482"/>
            <a:chOff x="131" y="2556"/>
            <a:chExt cx="2688" cy="1403"/>
          </a:xfrm>
        </p:grpSpPr>
        <p:pic>
          <p:nvPicPr>
            <p:cNvPr id="7" name="Picture 1033" descr="FloodMap2A"/>
            <p:cNvPicPr>
              <a:picLocks noChangeAspect="1" noChangeArrowheads="1"/>
            </p:cNvPicPr>
            <p:nvPr/>
          </p:nvPicPr>
          <p:blipFill>
            <a:blip r:embed="rId5" cstate="print"/>
            <a:srcRect/>
            <a:stretch>
              <a:fillRect/>
            </a:stretch>
          </p:blipFill>
          <p:spPr bwMode="auto">
            <a:xfrm>
              <a:off x="131" y="2556"/>
              <a:ext cx="2677" cy="1403"/>
            </a:xfrm>
            <a:prstGeom prst="rect">
              <a:avLst/>
            </a:prstGeom>
            <a:noFill/>
            <a:ln w="9525">
              <a:solidFill>
                <a:schemeClr val="tx1"/>
              </a:solidFill>
              <a:miter lim="800000"/>
              <a:headEnd/>
              <a:tailEnd/>
            </a:ln>
          </p:spPr>
        </p:pic>
        <p:sp>
          <p:nvSpPr>
            <p:cNvPr id="8" name="Text Box 1034"/>
            <p:cNvSpPr txBox="1">
              <a:spLocks noChangeArrowheads="1"/>
            </p:cNvSpPr>
            <p:nvPr/>
          </p:nvSpPr>
          <p:spPr bwMode="auto">
            <a:xfrm>
              <a:off x="371" y="3756"/>
              <a:ext cx="2448" cy="203"/>
            </a:xfrm>
            <a:prstGeom prst="rect">
              <a:avLst/>
            </a:prstGeom>
            <a:solidFill>
              <a:srgbClr val="FFFFFF"/>
            </a:solidFill>
            <a:ln w="6350">
              <a:noFill/>
              <a:miter lim="800000"/>
              <a:headEnd/>
              <a:tailEnd type="none" w="sm" len="sm"/>
            </a:ln>
          </p:spPr>
          <p:txBody>
            <a:bodyPr wrap="square">
              <a:spAutoFit/>
            </a:bodyPr>
            <a:lstStyle/>
            <a:p>
              <a:pPr eaLnBrk="0" hangingPunct="0">
                <a:spcBef>
                  <a:spcPct val="100000"/>
                </a:spcBef>
                <a:buClr>
                  <a:srgbClr val="006037"/>
                </a:buClr>
                <a:buFont typeface="Monotype Sorts" pitchFamily="2" charset="2"/>
                <a:buNone/>
              </a:pPr>
              <a:r>
                <a:rPr kumimoji="1" lang="en-US" sz="1600" b="1" dirty="0">
                  <a:solidFill>
                    <a:schemeClr val="bg1"/>
                  </a:solidFill>
                  <a:cs typeface="Times New Roman" panose="02020603050405020304" pitchFamily="18" charset="0"/>
                </a:rPr>
                <a:t>Marsh and Floodplain Terraces</a:t>
              </a:r>
            </a:p>
          </p:txBody>
        </p:sp>
      </p:grpSp>
      <p:sp>
        <p:nvSpPr>
          <p:cNvPr id="14" name="TextBox 13"/>
          <p:cNvSpPr txBox="1"/>
          <p:nvPr/>
        </p:nvSpPr>
        <p:spPr>
          <a:xfrm>
            <a:off x="349639" y="2133600"/>
            <a:ext cx="2036456" cy="338554"/>
          </a:xfrm>
          <a:prstGeom prst="rect">
            <a:avLst/>
          </a:prstGeom>
          <a:noFill/>
        </p:spPr>
        <p:txBody>
          <a:bodyPr wrap="none" rtlCol="0">
            <a:spAutoFit/>
          </a:bodyPr>
          <a:lstStyle/>
          <a:p>
            <a:r>
              <a:rPr lang="en-US" sz="1600" b="1" dirty="0">
                <a:solidFill>
                  <a:schemeClr val="bg1">
                    <a:lumMod val="75000"/>
                  </a:schemeClr>
                </a:solidFill>
              </a:rPr>
              <a:t>South Wetlands Area</a:t>
            </a:r>
          </a:p>
        </p:txBody>
      </p:sp>
      <p:sp>
        <p:nvSpPr>
          <p:cNvPr id="15" name="TextBox 14"/>
          <p:cNvSpPr txBox="1"/>
          <p:nvPr/>
        </p:nvSpPr>
        <p:spPr>
          <a:xfrm>
            <a:off x="4944874" y="1447800"/>
            <a:ext cx="2603597" cy="584775"/>
          </a:xfrm>
          <a:prstGeom prst="rect">
            <a:avLst/>
          </a:prstGeom>
          <a:noFill/>
        </p:spPr>
        <p:txBody>
          <a:bodyPr wrap="none" rtlCol="0">
            <a:spAutoFit/>
          </a:bodyPr>
          <a:lstStyle/>
          <a:p>
            <a:r>
              <a:rPr lang="en-US" sz="1600" b="1" dirty="0">
                <a:solidFill>
                  <a:schemeClr val="bg1">
                    <a:lumMod val="75000"/>
                  </a:schemeClr>
                </a:solidFill>
              </a:rPr>
              <a:t>Downtown “Urban Reach” </a:t>
            </a:r>
          </a:p>
          <a:p>
            <a:r>
              <a:rPr lang="en-US" sz="1600" b="1" dirty="0">
                <a:solidFill>
                  <a:schemeClr val="bg1">
                    <a:lumMod val="75000"/>
                  </a:schemeClr>
                </a:solidFill>
              </a:rPr>
              <a:t>including Napa Creek</a:t>
            </a:r>
          </a:p>
        </p:txBody>
      </p:sp>
      <p:sp>
        <p:nvSpPr>
          <p:cNvPr id="16" name="Text Box 1031"/>
          <p:cNvSpPr txBox="1">
            <a:spLocks noChangeArrowheads="1"/>
          </p:cNvSpPr>
          <p:nvPr/>
        </p:nvSpPr>
        <p:spPr bwMode="auto">
          <a:xfrm>
            <a:off x="6781800" y="6014826"/>
            <a:ext cx="2209800" cy="338554"/>
          </a:xfrm>
          <a:prstGeom prst="rect">
            <a:avLst/>
          </a:prstGeom>
          <a:solidFill>
            <a:schemeClr val="tx1"/>
          </a:solidFill>
          <a:ln w="6350">
            <a:noFill/>
            <a:miter lim="800000"/>
            <a:headEnd/>
            <a:tailEnd type="none" w="sm" len="sm"/>
          </a:ln>
        </p:spPr>
        <p:txBody>
          <a:bodyPr wrap="square">
            <a:spAutoFit/>
          </a:bodyPr>
          <a:lstStyle/>
          <a:p>
            <a:r>
              <a:rPr lang="en-US" sz="1600" b="1" dirty="0">
                <a:solidFill>
                  <a:schemeClr val="bg1">
                    <a:lumMod val="75000"/>
                  </a:schemeClr>
                </a:solidFill>
              </a:rPr>
              <a:t>Oxbow and  Bypass</a:t>
            </a:r>
          </a:p>
        </p:txBody>
      </p:sp>
      <p:sp>
        <p:nvSpPr>
          <p:cNvPr id="9" name="Text Box 1031">
            <a:extLst>
              <a:ext uri="{FF2B5EF4-FFF2-40B4-BE49-F238E27FC236}">
                <a16:creationId xmlns:a16="http://schemas.microsoft.com/office/drawing/2014/main" id="{EBF662E8-AD4F-9839-4A23-78026CC2F01E}"/>
              </a:ext>
            </a:extLst>
          </p:cNvPr>
          <p:cNvSpPr txBox="1">
            <a:spLocks noChangeArrowheads="1"/>
          </p:cNvSpPr>
          <p:nvPr/>
        </p:nvSpPr>
        <p:spPr bwMode="auto">
          <a:xfrm>
            <a:off x="4343400" y="3179078"/>
            <a:ext cx="2209800" cy="338554"/>
          </a:xfrm>
          <a:prstGeom prst="rect">
            <a:avLst/>
          </a:prstGeom>
          <a:solidFill>
            <a:schemeClr val="tx1"/>
          </a:solidFill>
          <a:ln w="6350">
            <a:noFill/>
            <a:miter lim="800000"/>
            <a:headEnd/>
            <a:tailEnd type="none" w="sm" len="sm"/>
          </a:ln>
        </p:spPr>
        <p:txBody>
          <a:bodyPr wrap="square">
            <a:spAutoFit/>
          </a:bodyPr>
          <a:lstStyle/>
          <a:p>
            <a:r>
              <a:rPr lang="en-US" sz="1600" b="1" dirty="0">
                <a:solidFill>
                  <a:schemeClr val="bg1">
                    <a:lumMod val="75000"/>
                  </a:schemeClr>
                </a:solidFill>
              </a:rPr>
              <a:t>Toxics Cleanup</a:t>
            </a:r>
          </a:p>
        </p:txBody>
      </p:sp>
    </p:spTree>
    <p:extLst>
      <p:ext uri="{BB962C8B-B14F-4D97-AF65-F5344CB8AC3E}">
        <p14:creationId xmlns:p14="http://schemas.microsoft.com/office/powerpoint/2010/main" val="204325412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217152" cy="6912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0" y="6534090"/>
            <a:ext cx="9221718" cy="400110"/>
          </a:xfrm>
          <a:prstGeom prst="rect">
            <a:avLst/>
          </a:prstGeom>
          <a:solidFill>
            <a:schemeClr val="bg1">
              <a:lumMod val="20000"/>
              <a:lumOff val="80000"/>
              <a:alpha val="65000"/>
            </a:schemeClr>
          </a:solidFill>
        </p:spPr>
        <p:txBody>
          <a:bodyPr wrap="square">
            <a:spAutoFit/>
          </a:bodyPr>
          <a:lstStyle/>
          <a:p>
            <a:pPr>
              <a:defRPr/>
            </a:pPr>
            <a:r>
              <a:rPr lang="en-US" sz="2000" b="1" dirty="0">
                <a:solidFill>
                  <a:schemeClr val="bg2"/>
                </a:solidFill>
              </a:rPr>
              <a:t>2005 </a:t>
            </a:r>
          </a:p>
        </p:txBody>
      </p:sp>
      <p:sp>
        <p:nvSpPr>
          <p:cNvPr id="5" name="Text Box 3"/>
          <p:cNvSpPr txBox="1">
            <a:spLocks noChangeArrowheads="1"/>
          </p:cNvSpPr>
          <p:nvPr/>
        </p:nvSpPr>
        <p:spPr bwMode="auto">
          <a:xfrm>
            <a:off x="0" y="0"/>
            <a:ext cx="2690160" cy="707886"/>
          </a:xfrm>
          <a:prstGeom prst="rect">
            <a:avLst/>
          </a:prstGeom>
          <a:solidFill>
            <a:schemeClr val="bg1">
              <a:lumMod val="20000"/>
              <a:lumOff val="80000"/>
              <a:alpha val="70000"/>
            </a:schemeClr>
          </a:solidFill>
          <a:ln w="9525">
            <a:noFill/>
            <a:miter lim="800000"/>
            <a:headEnd/>
            <a:tailEnd/>
          </a:ln>
          <a:effectLst/>
        </p:spPr>
        <p:txBody>
          <a:bodyPr wrap="none">
            <a:spAutoFit/>
          </a:bodyPr>
          <a:lstStyle/>
          <a:p>
            <a:pPr algn="l" eaLnBrk="0" hangingPunct="0"/>
            <a:r>
              <a:rPr lang="en-US" sz="2000" b="1" i="1" dirty="0">
                <a:solidFill>
                  <a:schemeClr val="bg2"/>
                </a:solidFill>
                <a:cs typeface="Arial" charset="0"/>
              </a:rPr>
              <a:t>Creation</a:t>
            </a:r>
            <a:r>
              <a:rPr lang="en-US" sz="2000" b="1" dirty="0">
                <a:solidFill>
                  <a:schemeClr val="bg2"/>
                </a:solidFill>
                <a:cs typeface="Arial" charset="0"/>
              </a:rPr>
              <a:t> of marsh and </a:t>
            </a:r>
          </a:p>
          <a:p>
            <a:pPr algn="l" eaLnBrk="0" hangingPunct="0"/>
            <a:r>
              <a:rPr lang="en-US" sz="2000" b="1" dirty="0">
                <a:solidFill>
                  <a:schemeClr val="bg2"/>
                </a:solidFill>
                <a:cs typeface="Arial" charset="0"/>
              </a:rPr>
              <a:t>floodplain terraces</a:t>
            </a:r>
            <a:endParaRPr lang="en-US" sz="2000" b="1" i="1" dirty="0">
              <a:solidFill>
                <a:schemeClr val="bg2"/>
              </a:solidFill>
              <a:cs typeface="Arial" charset="0"/>
            </a:endParaRPr>
          </a:p>
        </p:txBody>
      </p:sp>
      <p:sp>
        <p:nvSpPr>
          <p:cNvPr id="6" name="Line 6"/>
          <p:cNvSpPr>
            <a:spLocks noChangeShapeType="1"/>
          </p:cNvSpPr>
          <p:nvPr/>
        </p:nvSpPr>
        <p:spPr bwMode="auto">
          <a:xfrm>
            <a:off x="2690160" y="707887"/>
            <a:ext cx="815039" cy="600045"/>
          </a:xfrm>
          <a:prstGeom prst="line">
            <a:avLst/>
          </a:prstGeom>
          <a:noFill/>
          <a:ln w="50800">
            <a:solidFill>
              <a:schemeClr val="bg2"/>
            </a:solidFill>
            <a:round/>
            <a:headEnd/>
            <a:tailEnd type="triangle" w="med" len="med"/>
          </a:ln>
          <a:effectLst/>
        </p:spPr>
        <p:txBody>
          <a:bodyPr/>
          <a:lstStyle/>
          <a:p>
            <a:endParaRPr lang="en-US" dirty="0"/>
          </a:p>
        </p:txBody>
      </p:sp>
      <p:sp>
        <p:nvSpPr>
          <p:cNvPr id="8" name="Text Box 3"/>
          <p:cNvSpPr txBox="1">
            <a:spLocks noChangeArrowheads="1"/>
          </p:cNvSpPr>
          <p:nvPr/>
        </p:nvSpPr>
        <p:spPr bwMode="auto">
          <a:xfrm>
            <a:off x="5486400" y="1752600"/>
            <a:ext cx="3139001" cy="707886"/>
          </a:xfrm>
          <a:prstGeom prst="rect">
            <a:avLst/>
          </a:prstGeom>
          <a:solidFill>
            <a:schemeClr val="bg1">
              <a:lumMod val="20000"/>
              <a:lumOff val="80000"/>
              <a:alpha val="70000"/>
            </a:schemeClr>
          </a:solidFill>
          <a:ln w="9525">
            <a:noFill/>
            <a:miter lim="800000"/>
            <a:headEnd/>
            <a:tailEnd/>
          </a:ln>
          <a:effectLst/>
        </p:spPr>
        <p:txBody>
          <a:bodyPr wrap="none">
            <a:spAutoFit/>
          </a:bodyPr>
          <a:lstStyle/>
          <a:p>
            <a:pPr algn="l" eaLnBrk="0" hangingPunct="0"/>
            <a:r>
              <a:rPr lang="en-US" sz="2000" b="1" i="1" dirty="0">
                <a:solidFill>
                  <a:schemeClr val="bg2"/>
                </a:solidFill>
                <a:cs typeface="Arial" charset="0"/>
              </a:rPr>
              <a:t>Restoration</a:t>
            </a:r>
            <a:r>
              <a:rPr lang="en-US" sz="2000" b="1" dirty="0">
                <a:solidFill>
                  <a:schemeClr val="bg2"/>
                </a:solidFill>
                <a:cs typeface="Arial" charset="0"/>
              </a:rPr>
              <a:t> of historic </a:t>
            </a:r>
          </a:p>
          <a:p>
            <a:pPr algn="l" eaLnBrk="0" hangingPunct="0"/>
            <a:r>
              <a:rPr lang="en-US" sz="2000" b="1" dirty="0">
                <a:solidFill>
                  <a:schemeClr val="bg2"/>
                </a:solidFill>
                <a:cs typeface="Arial" charset="0"/>
              </a:rPr>
              <a:t>marsh and wetland habitat</a:t>
            </a:r>
            <a:endParaRPr lang="en-US" sz="2000" b="1" i="1" dirty="0">
              <a:solidFill>
                <a:schemeClr val="bg2"/>
              </a:solidFill>
              <a:cs typeface="Arial" charset="0"/>
            </a:endParaRPr>
          </a:p>
        </p:txBody>
      </p:sp>
      <p:sp>
        <p:nvSpPr>
          <p:cNvPr id="9" name="Line 6"/>
          <p:cNvSpPr>
            <a:spLocks noChangeShapeType="1"/>
          </p:cNvSpPr>
          <p:nvPr/>
        </p:nvSpPr>
        <p:spPr bwMode="auto">
          <a:xfrm flipV="1">
            <a:off x="7315200" y="1048741"/>
            <a:ext cx="0" cy="703859"/>
          </a:xfrm>
          <a:prstGeom prst="line">
            <a:avLst/>
          </a:prstGeom>
          <a:noFill/>
          <a:ln w="50800">
            <a:solidFill>
              <a:schemeClr val="bg2"/>
            </a:solidFill>
            <a:round/>
            <a:headEnd/>
            <a:tailEnd type="triangle" w="med" len="med"/>
          </a:ln>
          <a:effectLst/>
        </p:spPr>
        <p:txBody>
          <a:bodyPr/>
          <a:lstStyle/>
          <a:p>
            <a:endParaRPr lang="en-US" dirty="0"/>
          </a:p>
        </p:txBody>
      </p:sp>
      <p:sp>
        <p:nvSpPr>
          <p:cNvPr id="10" name="Text Box 3"/>
          <p:cNvSpPr txBox="1">
            <a:spLocks noChangeArrowheads="1"/>
          </p:cNvSpPr>
          <p:nvPr/>
        </p:nvSpPr>
        <p:spPr bwMode="auto">
          <a:xfrm>
            <a:off x="0" y="2121932"/>
            <a:ext cx="2286000"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Replaced 9 bridges </a:t>
            </a:r>
          </a:p>
        </p:txBody>
      </p:sp>
      <p:sp>
        <p:nvSpPr>
          <p:cNvPr id="11" name="Line 6"/>
          <p:cNvSpPr>
            <a:spLocks noChangeShapeType="1"/>
          </p:cNvSpPr>
          <p:nvPr/>
        </p:nvSpPr>
        <p:spPr bwMode="auto">
          <a:xfrm>
            <a:off x="2286000" y="2460486"/>
            <a:ext cx="1943860" cy="577959"/>
          </a:xfrm>
          <a:prstGeom prst="line">
            <a:avLst/>
          </a:prstGeom>
          <a:noFill/>
          <a:ln w="50800">
            <a:solidFill>
              <a:schemeClr val="bg2"/>
            </a:solidFill>
            <a:round/>
            <a:headEnd/>
            <a:tailEnd type="triangle" w="med" len="med"/>
          </a:ln>
          <a:effectLst/>
        </p:spPr>
        <p:txBody>
          <a:bodyPr/>
          <a:lstStyle/>
          <a:p>
            <a:endParaRPr lang="en-US" dirty="0"/>
          </a:p>
        </p:txBody>
      </p:sp>
      <p:sp>
        <p:nvSpPr>
          <p:cNvPr id="4" name="Text Box 3">
            <a:extLst>
              <a:ext uri="{FF2B5EF4-FFF2-40B4-BE49-F238E27FC236}">
                <a16:creationId xmlns:a16="http://schemas.microsoft.com/office/drawing/2014/main" id="{C65C0800-AB2D-E370-00A6-1A78E2E9D0FB}"/>
              </a:ext>
            </a:extLst>
          </p:cNvPr>
          <p:cNvSpPr txBox="1">
            <a:spLocks noChangeArrowheads="1"/>
          </p:cNvSpPr>
          <p:nvPr/>
        </p:nvSpPr>
        <p:spPr bwMode="auto">
          <a:xfrm>
            <a:off x="-4566" y="5098821"/>
            <a:ext cx="2554224"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Remediation Area</a:t>
            </a:r>
          </a:p>
        </p:txBody>
      </p:sp>
      <p:sp>
        <p:nvSpPr>
          <p:cNvPr id="13" name="Line 6">
            <a:extLst>
              <a:ext uri="{FF2B5EF4-FFF2-40B4-BE49-F238E27FC236}">
                <a16:creationId xmlns:a16="http://schemas.microsoft.com/office/drawing/2014/main" id="{FD20C3FD-F851-E72E-8D7A-C2941BF5AD46}"/>
              </a:ext>
            </a:extLst>
          </p:cNvPr>
          <p:cNvSpPr>
            <a:spLocks noChangeShapeType="1"/>
          </p:cNvSpPr>
          <p:nvPr/>
        </p:nvSpPr>
        <p:spPr bwMode="auto">
          <a:xfrm flipV="1">
            <a:off x="2522371" y="4419600"/>
            <a:ext cx="982828" cy="693076"/>
          </a:xfrm>
          <a:prstGeom prst="line">
            <a:avLst/>
          </a:prstGeom>
          <a:noFill/>
          <a:ln w="50800">
            <a:solidFill>
              <a:schemeClr val="bg2"/>
            </a:solidFill>
            <a:round/>
            <a:headEnd/>
            <a:tailEnd type="triangle" w="med" len="med"/>
          </a:ln>
          <a:effectLst/>
        </p:spPr>
        <p:txBody>
          <a:bodyPr/>
          <a:lstStyle/>
          <a:p>
            <a:endParaRPr lang="en-US" dirty="0"/>
          </a:p>
        </p:txBody>
      </p:sp>
    </p:spTree>
    <p:extLst>
      <p:ext uri="{BB962C8B-B14F-4D97-AF65-F5344CB8AC3E}">
        <p14:creationId xmlns:p14="http://schemas.microsoft.com/office/powerpoint/2010/main" val="378768249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0" y="3911601"/>
            <a:ext cx="3571008" cy="2246769"/>
          </a:xfrm>
          <a:prstGeom prst="rect">
            <a:avLst/>
          </a:prstGeom>
          <a:solidFill>
            <a:schemeClr val="bg1">
              <a:lumMod val="20000"/>
              <a:lumOff val="80000"/>
              <a:alpha val="50000"/>
            </a:schemeClr>
          </a:solidFill>
          <a:ln w="9525">
            <a:noFill/>
            <a:miter lim="800000"/>
            <a:headEnd/>
            <a:tailEnd/>
          </a:ln>
          <a:effectLst/>
        </p:spPr>
        <p:txBody>
          <a:bodyPr wrap="square">
            <a:spAutoFit/>
          </a:bodyPr>
          <a:lstStyle/>
          <a:p>
            <a:pPr algn="l" eaLnBrk="0" hangingPunct="0"/>
            <a:r>
              <a:rPr lang="en-US" sz="2000" dirty="0">
                <a:solidFill>
                  <a:schemeClr val="bg2"/>
                </a:solidFill>
                <a:cs typeface="Arial" charset="0"/>
              </a:rPr>
              <a:t>The creation of marsh and </a:t>
            </a:r>
          </a:p>
          <a:p>
            <a:pPr algn="l" eaLnBrk="0" hangingPunct="0"/>
            <a:r>
              <a:rPr lang="en-US" sz="2000" dirty="0">
                <a:solidFill>
                  <a:schemeClr val="bg2"/>
                </a:solidFill>
                <a:cs typeface="Arial" charset="0"/>
              </a:rPr>
              <a:t>floodplain terraces included </a:t>
            </a:r>
          </a:p>
          <a:p>
            <a:pPr algn="l" eaLnBrk="0" hangingPunct="0"/>
            <a:r>
              <a:rPr lang="en-US" sz="2000" dirty="0">
                <a:solidFill>
                  <a:schemeClr val="bg2"/>
                </a:solidFill>
                <a:cs typeface="Arial" charset="0"/>
              </a:rPr>
              <a:t>the removal of industrial infrastructure and remediation of </a:t>
            </a:r>
          </a:p>
          <a:p>
            <a:pPr algn="l" eaLnBrk="0" hangingPunct="0"/>
            <a:r>
              <a:rPr lang="en-US" sz="2000" dirty="0">
                <a:solidFill>
                  <a:schemeClr val="bg2"/>
                </a:solidFill>
                <a:cs typeface="Arial" charset="0"/>
              </a:rPr>
              <a:t>contaminated soils; creating wildlife habitat </a:t>
            </a:r>
            <a:r>
              <a:rPr lang="en-US" sz="2000" i="1" dirty="0">
                <a:solidFill>
                  <a:schemeClr val="bg2"/>
                </a:solidFill>
                <a:cs typeface="Arial" charset="0"/>
              </a:rPr>
              <a:t>and</a:t>
            </a:r>
            <a:r>
              <a:rPr lang="en-US" sz="2000" dirty="0">
                <a:solidFill>
                  <a:schemeClr val="bg2"/>
                </a:solidFill>
                <a:cs typeface="Arial" charset="0"/>
              </a:rPr>
              <a:t> increasing hydraulic capacity</a:t>
            </a:r>
            <a:endParaRPr lang="en-US" sz="2000" i="1" dirty="0">
              <a:solidFill>
                <a:schemeClr val="bg2"/>
              </a:solidFill>
              <a:cs typeface="Arial" charset="0"/>
            </a:endParaRPr>
          </a:p>
        </p:txBody>
      </p:sp>
      <p:pic>
        <p:nvPicPr>
          <p:cNvPr id="13314" name="Picture 2" descr="G:\DISTRICT WIDE ADMINISTRATION\PowerPoint\julie slide shows\Preproject Photos\C2E near Oil Co Rd\east demo-rrd.JPG"/>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9891" y="0"/>
            <a:ext cx="5867400" cy="3911601"/>
          </a:xfrm>
          <a:prstGeom prst="rect">
            <a:avLst/>
          </a:prstGeom>
          <a:noFill/>
        </p:spPr>
      </p:pic>
      <p:sp>
        <p:nvSpPr>
          <p:cNvPr id="9" name="Line 6"/>
          <p:cNvSpPr>
            <a:spLocks noChangeShapeType="1"/>
          </p:cNvSpPr>
          <p:nvPr/>
        </p:nvSpPr>
        <p:spPr bwMode="auto">
          <a:xfrm>
            <a:off x="1752600" y="1219200"/>
            <a:ext cx="0" cy="391942"/>
          </a:xfrm>
          <a:prstGeom prst="line">
            <a:avLst/>
          </a:prstGeom>
          <a:noFill/>
          <a:ln w="50800">
            <a:solidFill>
              <a:srgbClr val="FF0000"/>
            </a:solidFill>
            <a:round/>
            <a:headEnd/>
            <a:tailEnd type="triangle" w="med" len="med"/>
          </a:ln>
          <a:effectLst/>
        </p:spPr>
        <p:txBody>
          <a:bodyPr/>
          <a:lstStyle/>
          <a:p>
            <a:endParaRPr lang="en-US" dirty="0"/>
          </a:p>
        </p:txBody>
      </p:sp>
      <p:sp>
        <p:nvSpPr>
          <p:cNvPr id="12" name="Text Box 3"/>
          <p:cNvSpPr txBox="1">
            <a:spLocks noChangeArrowheads="1"/>
          </p:cNvSpPr>
          <p:nvPr/>
        </p:nvSpPr>
        <p:spPr bwMode="auto">
          <a:xfrm>
            <a:off x="0" y="0"/>
            <a:ext cx="2926533"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C2 East Terrace - Before</a:t>
            </a:r>
          </a:p>
        </p:txBody>
      </p:sp>
      <p:pic>
        <p:nvPicPr>
          <p:cNvPr id="11" name="Picture 2" descr="aerial third-main-channel lumber-napa mill 3-04"/>
          <p:cNvPicPr>
            <a:picLocks noChangeAspect="1" noChangeArrowheads="1"/>
          </p:cNvPicPr>
          <p:nvPr/>
        </p:nvPicPr>
        <p:blipFill>
          <a:blip r:embed="rId4" cstate="print"/>
          <a:srcRect/>
          <a:stretch>
            <a:fillRect/>
          </a:stretch>
        </p:blipFill>
        <p:spPr bwMode="auto">
          <a:xfrm>
            <a:off x="3571008" y="2678256"/>
            <a:ext cx="5572992" cy="4179744"/>
          </a:xfrm>
          <a:prstGeom prst="rect">
            <a:avLst/>
          </a:prstGeom>
          <a:noFill/>
          <a:ln w="9525">
            <a:noFill/>
            <a:miter lim="800000"/>
            <a:headEnd/>
            <a:tailEnd/>
          </a:ln>
          <a:effectLst/>
        </p:spPr>
      </p:pic>
      <p:sp>
        <p:nvSpPr>
          <p:cNvPr id="15" name="Text Box 3"/>
          <p:cNvSpPr txBox="1">
            <a:spLocks noChangeArrowheads="1"/>
          </p:cNvSpPr>
          <p:nvPr/>
        </p:nvSpPr>
        <p:spPr bwMode="auto">
          <a:xfrm>
            <a:off x="6369867" y="2667000"/>
            <a:ext cx="2774133"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C2 East Terrace - After</a:t>
            </a:r>
          </a:p>
        </p:txBody>
      </p:sp>
      <p:sp>
        <p:nvSpPr>
          <p:cNvPr id="8" name="Line 6"/>
          <p:cNvSpPr>
            <a:spLocks noChangeShapeType="1"/>
          </p:cNvSpPr>
          <p:nvPr/>
        </p:nvSpPr>
        <p:spPr bwMode="auto">
          <a:xfrm>
            <a:off x="4572000" y="2590800"/>
            <a:ext cx="0" cy="391942"/>
          </a:xfrm>
          <a:prstGeom prst="line">
            <a:avLst/>
          </a:prstGeom>
          <a:noFill/>
          <a:ln w="50800">
            <a:solidFill>
              <a:srgbClr val="FF0000"/>
            </a:solidFill>
            <a:round/>
            <a:headEnd/>
            <a:tailEnd type="triangle" w="med" len="med"/>
          </a:ln>
          <a:effectLst/>
        </p:spPr>
        <p:txBody>
          <a:bodyPr/>
          <a:lstStyle/>
          <a:p>
            <a:endParaRPr lang="en-US" dirty="0"/>
          </a:p>
        </p:txBody>
      </p:sp>
      <p:sp>
        <p:nvSpPr>
          <p:cNvPr id="16" name="Line 6"/>
          <p:cNvSpPr>
            <a:spLocks noChangeShapeType="1"/>
          </p:cNvSpPr>
          <p:nvPr/>
        </p:nvSpPr>
        <p:spPr bwMode="auto">
          <a:xfrm flipH="1">
            <a:off x="4114798" y="2895600"/>
            <a:ext cx="2255068" cy="1103456"/>
          </a:xfrm>
          <a:prstGeom prst="line">
            <a:avLst/>
          </a:prstGeom>
          <a:noFill/>
          <a:ln w="50800">
            <a:solidFill>
              <a:schemeClr val="bg2"/>
            </a:solidFill>
            <a:round/>
            <a:headEnd/>
            <a:tailEnd type="triangle" w="med" len="med"/>
          </a:ln>
          <a:effectLst/>
        </p:spPr>
        <p:txBody>
          <a:bodyPr/>
          <a:lstStyle/>
          <a:p>
            <a:endParaRPr lang="en-US" dirty="0"/>
          </a:p>
        </p:txBody>
      </p:sp>
    </p:spTree>
    <p:extLst>
      <p:ext uri="{BB962C8B-B14F-4D97-AF65-F5344CB8AC3E}">
        <p14:creationId xmlns:p14="http://schemas.microsoft.com/office/powerpoint/2010/main" val="50641153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4" y="2523904"/>
            <a:ext cx="5778795" cy="4334096"/>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4244" b="10352"/>
          <a:stretch/>
        </p:blipFill>
        <p:spPr>
          <a:xfrm>
            <a:off x="-7088" y="-7088"/>
            <a:ext cx="4137286" cy="25146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0197" y="-7088"/>
            <a:ext cx="4987851" cy="3740888"/>
          </a:xfrm>
          <a:prstGeom prst="rect">
            <a:avLst/>
          </a:prstGeom>
        </p:spPr>
      </p:pic>
      <p:sp>
        <p:nvSpPr>
          <p:cNvPr id="8" name="Text Box 3"/>
          <p:cNvSpPr txBox="1">
            <a:spLocks noChangeArrowheads="1"/>
          </p:cNvSpPr>
          <p:nvPr/>
        </p:nvSpPr>
        <p:spPr bwMode="auto">
          <a:xfrm>
            <a:off x="-7089" y="0"/>
            <a:ext cx="912137"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1800’s</a:t>
            </a:r>
          </a:p>
        </p:txBody>
      </p:sp>
      <p:sp>
        <p:nvSpPr>
          <p:cNvPr id="9" name="Text Box 3"/>
          <p:cNvSpPr txBox="1">
            <a:spLocks noChangeArrowheads="1"/>
          </p:cNvSpPr>
          <p:nvPr/>
        </p:nvSpPr>
        <p:spPr bwMode="auto">
          <a:xfrm>
            <a:off x="4130196" y="0"/>
            <a:ext cx="912137"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1990’s</a:t>
            </a:r>
          </a:p>
        </p:txBody>
      </p:sp>
      <p:sp>
        <p:nvSpPr>
          <p:cNvPr id="10" name="Text Box 3"/>
          <p:cNvSpPr txBox="1">
            <a:spLocks noChangeArrowheads="1"/>
          </p:cNvSpPr>
          <p:nvPr/>
        </p:nvSpPr>
        <p:spPr bwMode="auto">
          <a:xfrm>
            <a:off x="12403" y="2507512"/>
            <a:ext cx="1054397"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Present</a:t>
            </a:r>
          </a:p>
        </p:txBody>
      </p:sp>
      <p:sp>
        <p:nvSpPr>
          <p:cNvPr id="2" name="Down Arrow 1"/>
          <p:cNvSpPr/>
          <p:nvPr/>
        </p:nvSpPr>
        <p:spPr bwMode="auto">
          <a:xfrm>
            <a:off x="6172200" y="1245594"/>
            <a:ext cx="152399" cy="228600"/>
          </a:xfrm>
          <a:prstGeom prst="downArrow">
            <a:avLst/>
          </a:prstGeom>
          <a:solidFill>
            <a:srgbClr val="FF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
        <p:nvSpPr>
          <p:cNvPr id="11" name="Down Arrow 10"/>
          <p:cNvSpPr/>
          <p:nvPr/>
        </p:nvSpPr>
        <p:spPr bwMode="auto">
          <a:xfrm>
            <a:off x="3429000" y="4038600"/>
            <a:ext cx="152399" cy="228600"/>
          </a:xfrm>
          <a:prstGeom prst="downArrow">
            <a:avLst/>
          </a:prstGeom>
          <a:solidFill>
            <a:srgbClr val="FF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57943104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6464"/>
          <a:stretch>
            <a:fillRect/>
          </a:stretch>
        </p:blipFill>
        <p:spPr bwMode="auto">
          <a:xfrm>
            <a:off x="0" y="3138055"/>
            <a:ext cx="5322455"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65"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4573058" cy="3429000"/>
          </a:xfrm>
          <a:prstGeom prst="rect">
            <a:avLst/>
          </a:prstGeom>
          <a:noFill/>
          <a:ln w="9525">
            <a:noFill/>
            <a:miter lim="800000"/>
            <a:headEnd/>
            <a:tailEnd/>
          </a:ln>
        </p:spPr>
      </p:pic>
      <p:sp>
        <p:nvSpPr>
          <p:cNvPr id="8" name="Text Box 3"/>
          <p:cNvSpPr txBox="1">
            <a:spLocks noChangeArrowheads="1"/>
          </p:cNvSpPr>
          <p:nvPr/>
        </p:nvSpPr>
        <p:spPr bwMode="auto">
          <a:xfrm>
            <a:off x="-30933" y="0"/>
            <a:ext cx="2926533"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Veterans Park Floodwall</a:t>
            </a:r>
          </a:p>
        </p:txBody>
      </p:sp>
      <p:sp>
        <p:nvSpPr>
          <p:cNvPr id="9" name="Text Box 3"/>
          <p:cNvSpPr txBox="1">
            <a:spLocks noChangeArrowheads="1"/>
          </p:cNvSpPr>
          <p:nvPr/>
        </p:nvSpPr>
        <p:spPr bwMode="auto">
          <a:xfrm>
            <a:off x="5029200" y="2057400"/>
            <a:ext cx="4086352"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eaLnBrk="0" hangingPunct="0"/>
            <a:r>
              <a:rPr lang="en-US" sz="2000" b="1" dirty="0">
                <a:solidFill>
                  <a:schemeClr val="bg2"/>
                </a:solidFill>
                <a:cs typeface="Arial" charset="0"/>
              </a:rPr>
              <a:t>Veterans Park Floodwall </a:t>
            </a:r>
          </a:p>
        </p:txBody>
      </p:sp>
      <p:sp>
        <p:nvSpPr>
          <p:cNvPr id="6" name="Text Box 3"/>
          <p:cNvSpPr txBox="1">
            <a:spLocks noChangeArrowheads="1"/>
          </p:cNvSpPr>
          <p:nvPr/>
        </p:nvSpPr>
        <p:spPr bwMode="auto">
          <a:xfrm>
            <a:off x="5313219" y="5137830"/>
            <a:ext cx="3809999" cy="1015663"/>
          </a:xfrm>
          <a:prstGeom prst="rect">
            <a:avLst/>
          </a:prstGeom>
          <a:solidFill>
            <a:schemeClr val="bg1">
              <a:lumMod val="20000"/>
              <a:lumOff val="80000"/>
              <a:alpha val="50000"/>
            </a:schemeClr>
          </a:solidFill>
          <a:ln w="9525">
            <a:noFill/>
            <a:miter lim="800000"/>
            <a:headEnd/>
            <a:tailEnd/>
          </a:ln>
          <a:effectLst/>
        </p:spPr>
        <p:txBody>
          <a:bodyPr wrap="square">
            <a:spAutoFit/>
          </a:bodyPr>
          <a:lstStyle/>
          <a:p>
            <a:pPr algn="l" eaLnBrk="0" hangingPunct="0"/>
            <a:r>
              <a:rPr lang="en-US" sz="2000" dirty="0">
                <a:solidFill>
                  <a:schemeClr val="bg2"/>
                </a:solidFill>
                <a:cs typeface="Arial" charset="0"/>
              </a:rPr>
              <a:t>Created marsh plain terraces below flood walls in urban reach of Project</a:t>
            </a:r>
            <a:endParaRPr lang="en-US" sz="2000" i="1" dirty="0">
              <a:solidFill>
                <a:schemeClr val="bg2"/>
              </a:solidFill>
              <a:cs typeface="Arial" charset="0"/>
            </a:endParaRPr>
          </a:p>
        </p:txBody>
      </p:sp>
      <p:pic>
        <p:nvPicPr>
          <p:cNvPr id="3" name="Picture 2" descr="A picture containing sky, outdoor, nature, shore&#10;&#10;Description automatically generated">
            <a:extLst>
              <a:ext uri="{FF2B5EF4-FFF2-40B4-BE49-F238E27FC236}">
                <a16:creationId xmlns:a16="http://schemas.microsoft.com/office/drawing/2014/main" id="{E10CBB1B-1050-4F46-1BB2-C6999A83222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72000" y="13680"/>
            <a:ext cx="4560454" cy="3420341"/>
          </a:xfrm>
          <a:prstGeom prst="rect">
            <a:avLst/>
          </a:prstGeom>
        </p:spPr>
      </p:pic>
      <p:sp>
        <p:nvSpPr>
          <p:cNvPr id="5" name="Text Box 3">
            <a:extLst>
              <a:ext uri="{FF2B5EF4-FFF2-40B4-BE49-F238E27FC236}">
                <a16:creationId xmlns:a16="http://schemas.microsoft.com/office/drawing/2014/main" id="{01F22AF4-1153-4AA7-A73B-B3E23797AE82}"/>
              </a:ext>
            </a:extLst>
          </p:cNvPr>
          <p:cNvSpPr txBox="1">
            <a:spLocks noChangeArrowheads="1"/>
          </p:cNvSpPr>
          <p:nvPr/>
        </p:nvSpPr>
        <p:spPr bwMode="auto">
          <a:xfrm>
            <a:off x="5323240" y="3429000"/>
            <a:ext cx="3809999" cy="1323439"/>
          </a:xfrm>
          <a:prstGeom prst="rect">
            <a:avLst/>
          </a:prstGeom>
          <a:solidFill>
            <a:schemeClr val="bg1">
              <a:lumMod val="20000"/>
              <a:lumOff val="80000"/>
              <a:alpha val="50000"/>
            </a:schemeClr>
          </a:solidFill>
          <a:ln w="9525">
            <a:noFill/>
            <a:miter lim="800000"/>
            <a:headEnd/>
            <a:tailEnd/>
          </a:ln>
          <a:effectLst/>
        </p:spPr>
        <p:txBody>
          <a:bodyPr wrap="square">
            <a:spAutoFit/>
          </a:bodyPr>
          <a:lstStyle/>
          <a:p>
            <a:pPr algn="l" eaLnBrk="0" hangingPunct="0"/>
            <a:r>
              <a:rPr lang="en-US" sz="2000" dirty="0">
                <a:solidFill>
                  <a:schemeClr val="bg2"/>
                </a:solidFill>
                <a:latin typeface="+mn-lt"/>
                <a:cs typeface="Calibri" panose="020F0502020204030204" pitchFamily="34" charset="0"/>
              </a:rPr>
              <a:t>In addition to providing flood protection, project included creation and expansion of recreational areas</a:t>
            </a:r>
            <a:endParaRPr lang="en-US" sz="2000" i="1" dirty="0">
              <a:solidFill>
                <a:schemeClr val="bg2"/>
              </a:solidFill>
              <a:latin typeface="+mn-lt"/>
              <a:cs typeface="Calibri" panose="020F0502020204030204" pitchFamily="34" charset="0"/>
            </a:endParaRPr>
          </a:p>
        </p:txBody>
      </p:sp>
      <p:sp>
        <p:nvSpPr>
          <p:cNvPr id="4" name="Line 6">
            <a:extLst>
              <a:ext uri="{FF2B5EF4-FFF2-40B4-BE49-F238E27FC236}">
                <a16:creationId xmlns:a16="http://schemas.microsoft.com/office/drawing/2014/main" id="{7FD8FA08-E44E-22E4-B6AD-632CCF960526}"/>
              </a:ext>
            </a:extLst>
          </p:cNvPr>
          <p:cNvSpPr>
            <a:spLocks noChangeShapeType="1"/>
          </p:cNvSpPr>
          <p:nvPr/>
        </p:nvSpPr>
        <p:spPr bwMode="auto">
          <a:xfrm flipH="1">
            <a:off x="3428999" y="5569845"/>
            <a:ext cx="1898987" cy="154084"/>
          </a:xfrm>
          <a:prstGeom prst="line">
            <a:avLst/>
          </a:prstGeom>
          <a:noFill/>
          <a:ln w="50800">
            <a:solidFill>
              <a:schemeClr val="tx1"/>
            </a:solidFill>
            <a:round/>
            <a:headEnd/>
            <a:tailEnd type="triangle" w="med" len="med"/>
          </a:ln>
          <a:effectLst/>
        </p:spPr>
        <p:txBody>
          <a:bodyPr/>
          <a:lstStyle/>
          <a:p>
            <a:endParaRPr lang="en-US" dirty="0"/>
          </a:p>
        </p:txBody>
      </p:sp>
    </p:spTree>
    <p:extLst>
      <p:ext uri="{BB962C8B-B14F-4D97-AF65-F5344CB8AC3E}">
        <p14:creationId xmlns:p14="http://schemas.microsoft.com/office/powerpoint/2010/main" val="223149802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9794" y="4004846"/>
            <a:ext cx="3804205" cy="2853154"/>
          </a:xfrm>
          <a:prstGeom prst="rect">
            <a:avLst/>
          </a:prstGeom>
        </p:spPr>
      </p:pic>
      <p:pic>
        <p:nvPicPr>
          <p:cNvPr id="307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983" y="3326300"/>
            <a:ext cx="4709417" cy="353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G:\AANAPA PROJECT\Pictures\Maintenance Work Inspections &amp; Dredge Sites\2013\10.09.2013 Napa Creek\P1060285.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670264" y="1"/>
            <a:ext cx="5473736" cy="4104885"/>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p:cNvPicPr>
            <a:picLocks noGrp="1" noChangeAspect="1" noChangeArrowheads="1"/>
          </p:cNvPicPr>
          <p:nvPr>
            <p:ph/>
          </p:nvPr>
        </p:nvPicPr>
        <p:blipFill>
          <a:blip r:embed="rId6" cstate="screen">
            <a:extLst>
              <a:ext uri="{28A0092B-C50C-407E-A947-70E740481C1C}">
                <a14:useLocalDpi xmlns:a14="http://schemas.microsoft.com/office/drawing/2010/main"/>
              </a:ext>
            </a:extLst>
          </a:blip>
          <a:srcRect/>
          <a:stretch>
            <a:fillRect/>
          </a:stretch>
        </p:blipFill>
        <p:spPr>
          <a:xfrm>
            <a:off x="0" y="0"/>
            <a:ext cx="3898860" cy="2924145"/>
          </a:xfrm>
          <a:noFill/>
        </p:spPr>
      </p:pic>
      <p:sp>
        <p:nvSpPr>
          <p:cNvPr id="4" name="Text Box 3"/>
          <p:cNvSpPr txBox="1">
            <a:spLocks noChangeArrowheads="1"/>
          </p:cNvSpPr>
          <p:nvPr/>
        </p:nvSpPr>
        <p:spPr bwMode="auto">
          <a:xfrm>
            <a:off x="0" y="2590800"/>
            <a:ext cx="1905000" cy="338554"/>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1600" b="1" dirty="0">
                <a:solidFill>
                  <a:schemeClr val="bg2"/>
                </a:solidFill>
                <a:latin typeface="+mn-lt"/>
                <a:cs typeface="Arial" charset="0"/>
              </a:rPr>
              <a:t>Napa Creek - 2012</a:t>
            </a:r>
          </a:p>
        </p:txBody>
      </p:sp>
      <p:sp>
        <p:nvSpPr>
          <p:cNvPr id="5" name="Text Box 3"/>
          <p:cNvSpPr txBox="1">
            <a:spLocks noChangeArrowheads="1"/>
          </p:cNvSpPr>
          <p:nvPr/>
        </p:nvSpPr>
        <p:spPr bwMode="auto">
          <a:xfrm>
            <a:off x="3678371" y="3766332"/>
            <a:ext cx="1828800" cy="338554"/>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1600" b="1" dirty="0">
                <a:solidFill>
                  <a:schemeClr val="bg2"/>
                </a:solidFill>
                <a:latin typeface="+mn-lt"/>
                <a:cs typeface="Arial" charset="0"/>
              </a:rPr>
              <a:t>Napa Creek - 2013</a:t>
            </a:r>
          </a:p>
        </p:txBody>
      </p:sp>
      <p:sp>
        <p:nvSpPr>
          <p:cNvPr id="7" name="Line 6"/>
          <p:cNvSpPr>
            <a:spLocks noChangeShapeType="1"/>
          </p:cNvSpPr>
          <p:nvPr/>
        </p:nvSpPr>
        <p:spPr bwMode="auto">
          <a:xfrm>
            <a:off x="2514600" y="304800"/>
            <a:ext cx="0" cy="609600"/>
          </a:xfrm>
          <a:prstGeom prst="line">
            <a:avLst/>
          </a:prstGeom>
          <a:noFill/>
          <a:ln w="50800">
            <a:solidFill>
              <a:srgbClr val="FF0000"/>
            </a:solidFill>
            <a:round/>
            <a:headEnd/>
            <a:tailEnd type="triangle" w="med" len="med"/>
          </a:ln>
          <a:effectLst/>
        </p:spPr>
        <p:txBody>
          <a:bodyPr/>
          <a:lstStyle/>
          <a:p>
            <a:endParaRPr lang="en-US" dirty="0"/>
          </a:p>
        </p:txBody>
      </p:sp>
      <p:sp>
        <p:nvSpPr>
          <p:cNvPr id="9" name="Text Box 3">
            <a:extLst>
              <a:ext uri="{FF2B5EF4-FFF2-40B4-BE49-F238E27FC236}">
                <a16:creationId xmlns:a16="http://schemas.microsoft.com/office/drawing/2014/main" id="{6268B863-FC67-DDE9-D9CE-EF74F20B72FA}"/>
              </a:ext>
            </a:extLst>
          </p:cNvPr>
          <p:cNvSpPr txBox="1">
            <a:spLocks noChangeArrowheads="1"/>
          </p:cNvSpPr>
          <p:nvPr/>
        </p:nvSpPr>
        <p:spPr bwMode="auto">
          <a:xfrm>
            <a:off x="-1" y="-27160"/>
            <a:ext cx="2743199" cy="338554"/>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1600" b="1" dirty="0">
                <a:solidFill>
                  <a:schemeClr val="bg2"/>
                </a:solidFill>
                <a:latin typeface="+mn-lt"/>
                <a:cs typeface="Calibri" panose="020F0502020204030204" pitchFamily="34" charset="0"/>
              </a:rPr>
              <a:t>Napa Creek Bypass culverts</a:t>
            </a:r>
          </a:p>
        </p:txBody>
      </p:sp>
      <p:sp>
        <p:nvSpPr>
          <p:cNvPr id="12" name="Rectangle 11">
            <a:extLst>
              <a:ext uri="{FF2B5EF4-FFF2-40B4-BE49-F238E27FC236}">
                <a16:creationId xmlns:a16="http://schemas.microsoft.com/office/drawing/2014/main" id="{C1A5D745-BBEE-45B6-9CC8-A87947310463}"/>
              </a:ext>
            </a:extLst>
          </p:cNvPr>
          <p:cNvSpPr/>
          <p:nvPr/>
        </p:nvSpPr>
        <p:spPr>
          <a:xfrm>
            <a:off x="3898861" y="-12071"/>
            <a:ext cx="5245140" cy="923330"/>
          </a:xfrm>
          <a:prstGeom prst="rect">
            <a:avLst/>
          </a:prstGeom>
          <a:solidFill>
            <a:schemeClr val="bg1">
              <a:lumMod val="20000"/>
              <a:lumOff val="80000"/>
              <a:alpha val="70000"/>
            </a:schemeClr>
          </a:solidFill>
        </p:spPr>
        <p:txBody>
          <a:bodyPr wrap="square">
            <a:spAutoFit/>
          </a:bodyPr>
          <a:lstStyle/>
          <a:p>
            <a:pPr algn="l">
              <a:defRPr/>
            </a:pPr>
            <a:r>
              <a:rPr lang="en-US" sz="1400" dirty="0">
                <a:solidFill>
                  <a:schemeClr val="bg2"/>
                </a:solidFill>
              </a:rPr>
              <a:t>-Channel widened, double bypass culverts installed to increased conveyance</a:t>
            </a:r>
          </a:p>
          <a:p>
            <a:pPr algn="l">
              <a:defRPr/>
            </a:pPr>
            <a:endParaRPr lang="en-US" sz="600" dirty="0">
              <a:solidFill>
                <a:schemeClr val="bg2"/>
              </a:solidFill>
              <a:latin typeface="+mn-lt"/>
              <a:cs typeface="Calibri" panose="020F0502020204030204" pitchFamily="34" charset="0"/>
            </a:endParaRPr>
          </a:p>
          <a:p>
            <a:pPr algn="l">
              <a:defRPr/>
            </a:pPr>
            <a:r>
              <a:rPr lang="en-US" sz="1400" dirty="0">
                <a:solidFill>
                  <a:schemeClr val="bg2"/>
                </a:solidFill>
                <a:latin typeface="+mn-lt"/>
                <a:cs typeface="Calibri" panose="020F0502020204030204" pitchFamily="34" charset="0"/>
              </a:rPr>
              <a:t>-Stream bank slopes laid back, instream habitat structures installed</a:t>
            </a:r>
          </a:p>
          <a:p>
            <a:pPr algn="l">
              <a:buFont typeface="Arial" pitchFamily="34" charset="0"/>
              <a:buChar char="•"/>
              <a:defRPr/>
            </a:pPr>
            <a:endParaRPr lang="en-US" sz="600" dirty="0">
              <a:solidFill>
                <a:schemeClr val="bg2"/>
              </a:solidFill>
              <a:latin typeface="+mn-lt"/>
              <a:cs typeface="Calibri" panose="020F0502020204030204" pitchFamily="34" charset="0"/>
            </a:endParaRPr>
          </a:p>
        </p:txBody>
      </p:sp>
      <p:sp>
        <p:nvSpPr>
          <p:cNvPr id="14" name="Line 6">
            <a:extLst>
              <a:ext uri="{FF2B5EF4-FFF2-40B4-BE49-F238E27FC236}">
                <a16:creationId xmlns:a16="http://schemas.microsoft.com/office/drawing/2014/main" id="{88A4D2CA-5407-322E-49F8-4DAF3F8D9D0C}"/>
              </a:ext>
            </a:extLst>
          </p:cNvPr>
          <p:cNvSpPr>
            <a:spLocks noChangeShapeType="1"/>
          </p:cNvSpPr>
          <p:nvPr/>
        </p:nvSpPr>
        <p:spPr bwMode="auto">
          <a:xfrm>
            <a:off x="7543800" y="911259"/>
            <a:ext cx="0" cy="609600"/>
          </a:xfrm>
          <a:prstGeom prst="line">
            <a:avLst/>
          </a:prstGeom>
          <a:noFill/>
          <a:ln w="50800">
            <a:solidFill>
              <a:srgbClr val="FF0000"/>
            </a:solidFill>
            <a:round/>
            <a:headEnd/>
            <a:tailEnd type="triangle" w="med" len="med"/>
          </a:ln>
          <a:effectLst/>
        </p:spPr>
        <p:txBody>
          <a:bodyPr/>
          <a:lstStyle/>
          <a:p>
            <a:endParaRPr lang="en-US" dirty="0"/>
          </a:p>
        </p:txBody>
      </p:sp>
    </p:spTree>
    <p:extLst>
      <p:ext uri="{BB962C8B-B14F-4D97-AF65-F5344CB8AC3E}">
        <p14:creationId xmlns:p14="http://schemas.microsoft.com/office/powerpoint/2010/main" val="1711574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picture containing outdoor, grass, park, surrounded&#10;&#10;Description automatically generated">
            <a:extLst>
              <a:ext uri="{FF2B5EF4-FFF2-40B4-BE49-F238E27FC236}">
                <a16:creationId xmlns:a16="http://schemas.microsoft.com/office/drawing/2014/main" id="{0C9D00D8-EACD-3E21-4F35-70A27FC92A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6864" y="3505201"/>
            <a:ext cx="4364736" cy="3273552"/>
          </a:xfrm>
          <a:prstGeom prst="rect">
            <a:avLst/>
          </a:prstGeom>
        </p:spPr>
      </p:pic>
      <p:pic>
        <p:nvPicPr>
          <p:cNvPr id="1026" name="Picture 2" descr="C:\Users\jsarrow\Desktop\PP\P1010611.jpg"/>
          <p:cNvPicPr>
            <a:picLocks noChangeAspect="1" noChangeArrowheads="1"/>
          </p:cNvPicPr>
          <p:nvPr/>
        </p:nvPicPr>
        <p:blipFill>
          <a:blip r:embed="rId3" cstate="print"/>
          <a:srcRect/>
          <a:stretch>
            <a:fillRect/>
          </a:stretch>
        </p:blipFill>
        <p:spPr bwMode="auto">
          <a:xfrm>
            <a:off x="4623246" y="76201"/>
            <a:ext cx="4368354" cy="3276599"/>
          </a:xfrm>
          <a:prstGeom prst="rect">
            <a:avLst/>
          </a:prstGeom>
          <a:noFill/>
        </p:spPr>
      </p:pic>
      <p:pic>
        <p:nvPicPr>
          <p:cNvPr id="2050" name="Picture Placeholder 6" descr="East Coast Vacation 119.jpg"/>
          <p:cNvPicPr>
            <a:picLocks noGrp="1" noChangeAspect="1"/>
          </p:cNvPicPr>
          <p:nvPr>
            <p:ph type="pic" idx="1"/>
          </p:nvPr>
        </p:nvPicPr>
        <p:blipFill>
          <a:blip r:embed="rId4" cstate="print"/>
          <a:srcRect/>
          <a:stretch>
            <a:fillRect/>
          </a:stretch>
        </p:blipFill>
        <p:spPr>
          <a:xfrm>
            <a:off x="152400" y="94211"/>
            <a:ext cx="4343400" cy="3258589"/>
          </a:xfrm>
        </p:spPr>
      </p:pic>
      <p:sp>
        <p:nvSpPr>
          <p:cNvPr id="7" name="Text Box 3"/>
          <p:cNvSpPr txBox="1">
            <a:spLocks noChangeArrowheads="1"/>
          </p:cNvSpPr>
          <p:nvPr/>
        </p:nvSpPr>
        <p:spPr bwMode="auto">
          <a:xfrm>
            <a:off x="152400" y="2952690"/>
            <a:ext cx="731520"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2011</a:t>
            </a:r>
          </a:p>
        </p:txBody>
      </p:sp>
      <p:sp>
        <p:nvSpPr>
          <p:cNvPr id="5" name="Text Box 3">
            <a:extLst>
              <a:ext uri="{FF2B5EF4-FFF2-40B4-BE49-F238E27FC236}">
                <a16:creationId xmlns:a16="http://schemas.microsoft.com/office/drawing/2014/main" id="{E85DC08D-8B45-A333-A02C-D22C50410060}"/>
              </a:ext>
            </a:extLst>
          </p:cNvPr>
          <p:cNvSpPr txBox="1">
            <a:spLocks noChangeArrowheads="1"/>
          </p:cNvSpPr>
          <p:nvPr/>
        </p:nvSpPr>
        <p:spPr bwMode="auto">
          <a:xfrm>
            <a:off x="4623246" y="6381690"/>
            <a:ext cx="756474"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2019</a:t>
            </a:r>
          </a:p>
        </p:txBody>
      </p:sp>
      <p:sp>
        <p:nvSpPr>
          <p:cNvPr id="3" name="Text Box 3">
            <a:extLst>
              <a:ext uri="{FF2B5EF4-FFF2-40B4-BE49-F238E27FC236}">
                <a16:creationId xmlns:a16="http://schemas.microsoft.com/office/drawing/2014/main" id="{EBCC0CE8-DD84-68BD-23C3-8B1A4141204C}"/>
              </a:ext>
            </a:extLst>
          </p:cNvPr>
          <p:cNvSpPr txBox="1">
            <a:spLocks noChangeArrowheads="1"/>
          </p:cNvSpPr>
          <p:nvPr/>
        </p:nvSpPr>
        <p:spPr bwMode="auto">
          <a:xfrm>
            <a:off x="0" y="12827"/>
            <a:ext cx="9144000" cy="461665"/>
          </a:xfrm>
          <a:prstGeom prst="rect">
            <a:avLst/>
          </a:prstGeom>
          <a:solidFill>
            <a:schemeClr val="bg1">
              <a:lumMod val="20000"/>
              <a:lumOff val="80000"/>
              <a:alpha val="80000"/>
            </a:schemeClr>
          </a:solidFill>
          <a:ln w="9525">
            <a:noFill/>
            <a:miter lim="800000"/>
            <a:headEnd/>
            <a:tailEnd/>
          </a:ln>
          <a:effectLst/>
        </p:spPr>
        <p:txBody>
          <a:bodyPr wrap="square">
            <a:spAutoFit/>
          </a:bodyPr>
          <a:lstStyle/>
          <a:p>
            <a:pPr eaLnBrk="0" hangingPunct="0"/>
            <a:r>
              <a:rPr lang="en-US" sz="2400" b="1" dirty="0">
                <a:solidFill>
                  <a:schemeClr val="bg2"/>
                </a:solidFill>
                <a:latin typeface="+mn-lt"/>
                <a:cs typeface="Calibri" panose="020F0502020204030204" pitchFamily="34" charset="0"/>
              </a:rPr>
              <a:t>Napa Creek Restoration and Flood Protection Improvements</a:t>
            </a:r>
          </a:p>
        </p:txBody>
      </p:sp>
      <p:pic>
        <p:nvPicPr>
          <p:cNvPr id="6" name="Picture 5">
            <a:extLst>
              <a:ext uri="{FF2B5EF4-FFF2-40B4-BE49-F238E27FC236}">
                <a16:creationId xmlns:a16="http://schemas.microsoft.com/office/drawing/2014/main" id="{71600B17-92D7-2329-5A1E-DB4223DFF8F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2401" y="3515000"/>
            <a:ext cx="4344786" cy="3258590"/>
          </a:xfrm>
          <a:prstGeom prst="rect">
            <a:avLst/>
          </a:prstGeom>
        </p:spPr>
      </p:pic>
      <p:sp>
        <p:nvSpPr>
          <p:cNvPr id="9" name="Text Box 3">
            <a:extLst>
              <a:ext uri="{FF2B5EF4-FFF2-40B4-BE49-F238E27FC236}">
                <a16:creationId xmlns:a16="http://schemas.microsoft.com/office/drawing/2014/main" id="{C7D81C30-EBD1-D822-64A8-E98EDD7395AF}"/>
              </a:ext>
            </a:extLst>
          </p:cNvPr>
          <p:cNvSpPr txBox="1">
            <a:spLocks noChangeArrowheads="1"/>
          </p:cNvSpPr>
          <p:nvPr/>
        </p:nvSpPr>
        <p:spPr bwMode="auto">
          <a:xfrm>
            <a:off x="152400" y="6381690"/>
            <a:ext cx="1066800" cy="400110"/>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2000" b="1" dirty="0">
                <a:solidFill>
                  <a:schemeClr val="bg2"/>
                </a:solidFill>
                <a:cs typeface="Arial" charset="0"/>
              </a:rPr>
              <a:t>Present</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11659" y="2312679"/>
            <a:ext cx="5832341" cy="4373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Content Placeholder 2" descr="front 2.JPG"/>
          <p:cNvPicPr>
            <a:picLocks noGrp="1" noChangeAspect="1"/>
          </p:cNvPicPr>
          <p:nvPr>
            <p:ph/>
          </p:nvPr>
        </p:nvPicPr>
        <p:blipFill>
          <a:blip r:embed="rId3" cstate="print">
            <a:extLst>
              <a:ext uri="{28A0092B-C50C-407E-A947-70E740481C1C}">
                <a14:useLocalDpi xmlns:a14="http://schemas.microsoft.com/office/drawing/2010/main" val="0"/>
              </a:ext>
            </a:extLst>
          </a:blip>
          <a:srcRect/>
          <a:stretch>
            <a:fillRect/>
          </a:stretch>
        </p:blipFill>
        <p:spPr>
          <a:xfrm>
            <a:off x="0" y="12071"/>
            <a:ext cx="4495800" cy="3371850"/>
          </a:xfrm>
        </p:spPr>
      </p:pic>
      <p:sp>
        <p:nvSpPr>
          <p:cNvPr id="2" name="Rectangle 1"/>
          <p:cNvSpPr/>
          <p:nvPr/>
        </p:nvSpPr>
        <p:spPr bwMode="auto">
          <a:xfrm>
            <a:off x="2438400" y="0"/>
            <a:ext cx="228600" cy="762000"/>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
        <p:nvSpPr>
          <p:cNvPr id="6" name="Rectangle 5"/>
          <p:cNvSpPr/>
          <p:nvPr/>
        </p:nvSpPr>
        <p:spPr bwMode="auto">
          <a:xfrm>
            <a:off x="5638800" y="2312679"/>
            <a:ext cx="228600" cy="735321"/>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
        <p:nvSpPr>
          <p:cNvPr id="7" name="Text Box 3"/>
          <p:cNvSpPr txBox="1">
            <a:spLocks noChangeArrowheads="1"/>
          </p:cNvSpPr>
          <p:nvPr/>
        </p:nvSpPr>
        <p:spPr bwMode="auto">
          <a:xfrm>
            <a:off x="0" y="3048000"/>
            <a:ext cx="1905000" cy="338554"/>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1600" b="1" dirty="0">
                <a:solidFill>
                  <a:schemeClr val="bg2"/>
                </a:solidFill>
                <a:cs typeface="Arial" charset="0"/>
              </a:rPr>
              <a:t>Napa Creek - 2012</a:t>
            </a:r>
          </a:p>
        </p:txBody>
      </p:sp>
      <p:sp>
        <p:nvSpPr>
          <p:cNvPr id="8" name="Text Box 3"/>
          <p:cNvSpPr txBox="1">
            <a:spLocks noChangeArrowheads="1"/>
          </p:cNvSpPr>
          <p:nvPr/>
        </p:nvSpPr>
        <p:spPr bwMode="auto">
          <a:xfrm>
            <a:off x="7265450" y="6367046"/>
            <a:ext cx="1878550" cy="338554"/>
          </a:xfrm>
          <a:prstGeom prst="rect">
            <a:avLst/>
          </a:prstGeom>
          <a:solidFill>
            <a:schemeClr val="bg1">
              <a:lumMod val="20000"/>
              <a:lumOff val="80000"/>
              <a:alpha val="70000"/>
            </a:schemeClr>
          </a:solidFill>
          <a:ln w="9525">
            <a:noFill/>
            <a:miter lim="800000"/>
            <a:headEnd/>
            <a:tailEnd/>
          </a:ln>
          <a:effectLst/>
        </p:spPr>
        <p:txBody>
          <a:bodyPr wrap="square">
            <a:spAutoFit/>
          </a:bodyPr>
          <a:lstStyle/>
          <a:p>
            <a:pPr algn="l" eaLnBrk="0" hangingPunct="0"/>
            <a:r>
              <a:rPr lang="en-US" sz="1600" b="1" dirty="0">
                <a:solidFill>
                  <a:schemeClr val="bg2"/>
                </a:solidFill>
                <a:cs typeface="Arial" charset="0"/>
              </a:rPr>
              <a:t>Napa Creek - 2018</a:t>
            </a:r>
          </a:p>
        </p:txBody>
      </p:sp>
      <p:sp>
        <p:nvSpPr>
          <p:cNvPr id="9" name="Line 6"/>
          <p:cNvSpPr>
            <a:spLocks noChangeShapeType="1"/>
          </p:cNvSpPr>
          <p:nvPr/>
        </p:nvSpPr>
        <p:spPr bwMode="auto">
          <a:xfrm flipH="1">
            <a:off x="3200400" y="1472970"/>
            <a:ext cx="0" cy="762000"/>
          </a:xfrm>
          <a:prstGeom prst="line">
            <a:avLst/>
          </a:prstGeom>
          <a:noFill/>
          <a:ln w="50800">
            <a:solidFill>
              <a:schemeClr val="bg2"/>
            </a:solidFill>
            <a:round/>
            <a:headEnd/>
            <a:tailEnd type="triangle" w="med" len="med"/>
          </a:ln>
          <a:effectLst/>
        </p:spPr>
        <p:txBody>
          <a:bodyPr/>
          <a:lstStyle/>
          <a:p>
            <a:endParaRPr lang="en-US" dirty="0"/>
          </a:p>
        </p:txBody>
      </p:sp>
      <p:sp>
        <p:nvSpPr>
          <p:cNvPr id="5" name="Rectangle 4"/>
          <p:cNvSpPr/>
          <p:nvPr/>
        </p:nvSpPr>
        <p:spPr>
          <a:xfrm>
            <a:off x="4495800" y="710625"/>
            <a:ext cx="4648200" cy="584775"/>
          </a:xfrm>
          <a:prstGeom prst="rect">
            <a:avLst/>
          </a:prstGeom>
          <a:solidFill>
            <a:schemeClr val="bg1">
              <a:lumMod val="20000"/>
              <a:lumOff val="80000"/>
              <a:alpha val="70000"/>
            </a:schemeClr>
          </a:solidFill>
        </p:spPr>
        <p:txBody>
          <a:bodyPr wrap="square">
            <a:spAutoFit/>
          </a:bodyPr>
          <a:lstStyle/>
          <a:p>
            <a:pPr algn="l">
              <a:defRPr/>
            </a:pPr>
            <a:r>
              <a:rPr lang="en-US" sz="1600" dirty="0">
                <a:solidFill>
                  <a:schemeClr val="bg2"/>
                </a:solidFill>
              </a:rPr>
              <a:t>-large woody debris fish habitat structures installed in urban reach of the Project</a:t>
            </a:r>
          </a:p>
        </p:txBody>
      </p:sp>
    </p:spTree>
    <p:extLst>
      <p:ext uri="{BB962C8B-B14F-4D97-AF65-F5344CB8AC3E}">
        <p14:creationId xmlns:p14="http://schemas.microsoft.com/office/powerpoint/2010/main" val="3634529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0" y="-8860"/>
            <a:ext cx="4787013" cy="359026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6986" y="-8860"/>
            <a:ext cx="4787013" cy="359026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3124200"/>
            <a:ext cx="6172200" cy="3733800"/>
          </a:xfrm>
          <a:prstGeom prst="rect">
            <a:avLst/>
          </a:prstGeom>
        </p:spPr>
      </p:pic>
      <p:sp>
        <p:nvSpPr>
          <p:cNvPr id="8" name="Text Box 37"/>
          <p:cNvSpPr txBox="1">
            <a:spLocks noChangeArrowheads="1"/>
          </p:cNvSpPr>
          <p:nvPr/>
        </p:nvSpPr>
        <p:spPr bwMode="auto">
          <a:xfrm>
            <a:off x="8860" y="-8860"/>
            <a:ext cx="609600"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2014</a:t>
            </a:r>
          </a:p>
        </p:txBody>
      </p:sp>
      <p:sp>
        <p:nvSpPr>
          <p:cNvPr id="9" name="Text Box 37"/>
          <p:cNvSpPr txBox="1">
            <a:spLocks noChangeArrowheads="1"/>
          </p:cNvSpPr>
          <p:nvPr/>
        </p:nvSpPr>
        <p:spPr bwMode="auto">
          <a:xfrm>
            <a:off x="1525674" y="3124200"/>
            <a:ext cx="836525"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Present</a:t>
            </a:r>
          </a:p>
        </p:txBody>
      </p:sp>
      <p:sp>
        <p:nvSpPr>
          <p:cNvPr id="4" name="Rectangle 3">
            <a:extLst>
              <a:ext uri="{FF2B5EF4-FFF2-40B4-BE49-F238E27FC236}">
                <a16:creationId xmlns:a16="http://schemas.microsoft.com/office/drawing/2014/main" id="{EDF1409F-9B55-5BB8-CF32-B812AD33FD66}"/>
              </a:ext>
            </a:extLst>
          </p:cNvPr>
          <p:cNvSpPr/>
          <p:nvPr/>
        </p:nvSpPr>
        <p:spPr>
          <a:xfrm>
            <a:off x="0" y="5842337"/>
            <a:ext cx="4953000" cy="1015663"/>
          </a:xfrm>
          <a:prstGeom prst="rect">
            <a:avLst/>
          </a:prstGeom>
          <a:solidFill>
            <a:schemeClr val="bg1">
              <a:lumMod val="20000"/>
              <a:lumOff val="80000"/>
              <a:alpha val="70000"/>
            </a:schemeClr>
          </a:solidFill>
        </p:spPr>
        <p:txBody>
          <a:bodyPr wrap="square">
            <a:spAutoFit/>
          </a:bodyPr>
          <a:lstStyle/>
          <a:p>
            <a:pPr algn="l">
              <a:defRPr/>
            </a:pPr>
            <a:r>
              <a:rPr lang="en-US" sz="1600" dirty="0">
                <a:solidFill>
                  <a:schemeClr val="bg2"/>
                </a:solidFill>
              </a:rPr>
              <a:t>-150 linear  feet of stream “day lighted” (bridge removed)</a:t>
            </a:r>
          </a:p>
          <a:p>
            <a:pPr algn="l">
              <a:defRPr/>
            </a:pPr>
            <a:endParaRPr lang="en-US" sz="1200" dirty="0">
              <a:solidFill>
                <a:schemeClr val="bg2"/>
              </a:solidFill>
            </a:endParaRPr>
          </a:p>
          <a:p>
            <a:pPr algn="l">
              <a:defRPr/>
            </a:pPr>
            <a:r>
              <a:rPr lang="en-US" sz="1600" dirty="0">
                <a:solidFill>
                  <a:schemeClr val="bg2"/>
                </a:solidFill>
              </a:rPr>
              <a:t>-Invasive plant species removed, native riparian vegetation installed</a:t>
            </a:r>
          </a:p>
        </p:txBody>
      </p:sp>
      <p:sp>
        <p:nvSpPr>
          <p:cNvPr id="10" name="Line 6">
            <a:extLst>
              <a:ext uri="{FF2B5EF4-FFF2-40B4-BE49-F238E27FC236}">
                <a16:creationId xmlns:a16="http://schemas.microsoft.com/office/drawing/2014/main" id="{3B226DAE-EA64-EA52-9677-B7BCA1ED90BE}"/>
              </a:ext>
            </a:extLst>
          </p:cNvPr>
          <p:cNvSpPr>
            <a:spLocks noChangeShapeType="1"/>
          </p:cNvSpPr>
          <p:nvPr/>
        </p:nvSpPr>
        <p:spPr bwMode="auto">
          <a:xfrm>
            <a:off x="3200400" y="914400"/>
            <a:ext cx="0" cy="609600"/>
          </a:xfrm>
          <a:prstGeom prst="line">
            <a:avLst/>
          </a:prstGeom>
          <a:noFill/>
          <a:ln w="50800">
            <a:solidFill>
              <a:srgbClr val="FF0000"/>
            </a:solidFill>
            <a:round/>
            <a:headEnd/>
            <a:tailEnd type="triangle" w="med" len="med"/>
          </a:ln>
          <a:effectLst/>
        </p:spPr>
        <p:txBody>
          <a:bodyPr/>
          <a:lstStyle/>
          <a:p>
            <a:endParaRPr lang="en-US" dirty="0"/>
          </a:p>
        </p:txBody>
      </p:sp>
    </p:spTree>
    <p:extLst>
      <p:ext uri="{BB962C8B-B14F-4D97-AF65-F5344CB8AC3E}">
        <p14:creationId xmlns:p14="http://schemas.microsoft.com/office/powerpoint/2010/main" val="109462009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map&#10;&#10;Description automatically generated">
            <a:extLst>
              <a:ext uri="{FF2B5EF4-FFF2-40B4-BE49-F238E27FC236}">
                <a16:creationId xmlns:a16="http://schemas.microsoft.com/office/drawing/2014/main" id="{6A86C3AB-16FC-2238-3207-D5C6E42ACF7E}"/>
              </a:ext>
            </a:extLst>
          </p:cNvPr>
          <p:cNvPicPr>
            <a:picLocks noChangeAspect="1"/>
          </p:cNvPicPr>
          <p:nvPr/>
        </p:nvPicPr>
        <p:blipFill rotWithShape="1">
          <a:blip r:embed="rId3">
            <a:extLst>
              <a:ext uri="{28A0092B-C50C-407E-A947-70E740481C1C}">
                <a14:useLocalDpi xmlns:a14="http://schemas.microsoft.com/office/drawing/2010/main" val="0"/>
              </a:ext>
            </a:extLst>
          </a:blip>
          <a:srcRect l="17310" r="8857"/>
          <a:stretch/>
        </p:blipFill>
        <p:spPr>
          <a:xfrm>
            <a:off x="36489" y="19916"/>
            <a:ext cx="9081659" cy="6828848"/>
          </a:xfrm>
          <a:prstGeom prst="rect">
            <a:avLst/>
          </a:prstGeom>
        </p:spPr>
      </p:pic>
      <p:sp>
        <p:nvSpPr>
          <p:cNvPr id="7" name="Rectangle 3"/>
          <p:cNvSpPr>
            <a:spLocks noChangeArrowheads="1"/>
          </p:cNvSpPr>
          <p:nvPr/>
        </p:nvSpPr>
        <p:spPr bwMode="auto">
          <a:xfrm>
            <a:off x="6514603" y="4926776"/>
            <a:ext cx="2629397" cy="1911308"/>
          </a:xfrm>
          <a:prstGeom prst="rect">
            <a:avLst/>
          </a:prstGeom>
          <a:solidFill>
            <a:schemeClr val="bg1">
              <a:lumMod val="20000"/>
              <a:lumOff val="80000"/>
              <a:alpha val="70000"/>
            </a:schemeClr>
          </a:solidFill>
          <a:ln w="12700">
            <a:noFill/>
            <a:miter lim="800000"/>
            <a:headEnd/>
            <a:tailEnd/>
          </a:ln>
        </p:spPr>
        <p:txBody>
          <a:bodyPr/>
          <a:lstStyle/>
          <a:p>
            <a:pPr marL="342900" indent="-342900" eaLnBrk="1" hangingPunct="1">
              <a:lnSpc>
                <a:spcPct val="90000"/>
              </a:lnSpc>
              <a:spcBef>
                <a:spcPct val="20000"/>
              </a:spcBef>
              <a:spcAft>
                <a:spcPct val="25000"/>
              </a:spcAft>
              <a:buClr>
                <a:srgbClr val="4D4D4D"/>
              </a:buClr>
              <a:buSzPct val="115000"/>
            </a:pPr>
            <a:r>
              <a:rPr lang="en-US" sz="1400" b="1" dirty="0">
                <a:solidFill>
                  <a:schemeClr val="bg2"/>
                </a:solidFill>
                <a:latin typeface="Calibri" panose="020F0502020204030204" pitchFamily="34" charset="0"/>
                <a:cs typeface="Arial" panose="020B0604020202020204" pitchFamily="34" charset="0"/>
              </a:rPr>
              <a:t>Design goals of Oxbow Bypass:</a:t>
            </a:r>
          </a:p>
          <a:p>
            <a:pPr algn="l" eaLnBrk="1" hangingPunct="1">
              <a:lnSpc>
                <a:spcPct val="90000"/>
              </a:lnSpc>
              <a:spcBef>
                <a:spcPct val="20000"/>
              </a:spcBef>
              <a:spcAft>
                <a:spcPct val="25000"/>
              </a:spcAft>
              <a:buClr>
                <a:srgbClr val="4D4D4D"/>
              </a:buClr>
              <a:buSzPct val="115000"/>
            </a:pPr>
            <a:r>
              <a:rPr lang="en-US" sz="1400" dirty="0">
                <a:solidFill>
                  <a:schemeClr val="bg2"/>
                </a:solidFill>
                <a:latin typeface="Calibri" panose="020F0502020204030204" pitchFamily="34" charset="0"/>
                <a:cs typeface="Arial" panose="020B0604020202020204" pitchFamily="34" charset="0"/>
              </a:rPr>
              <a:t>-Provide 100-yr flood protection</a:t>
            </a:r>
          </a:p>
          <a:p>
            <a:pPr algn="l" eaLnBrk="1" hangingPunct="1">
              <a:lnSpc>
                <a:spcPct val="90000"/>
              </a:lnSpc>
              <a:spcBef>
                <a:spcPct val="20000"/>
              </a:spcBef>
              <a:spcAft>
                <a:spcPct val="25000"/>
              </a:spcAft>
              <a:buClr>
                <a:srgbClr val="4D4D4D"/>
              </a:buClr>
              <a:buSzPct val="115000"/>
            </a:pPr>
            <a:r>
              <a:rPr lang="en-US" sz="1400" dirty="0">
                <a:solidFill>
                  <a:schemeClr val="bg2"/>
                </a:solidFill>
                <a:latin typeface="Calibri" panose="020F0502020204030204" pitchFamily="34" charset="0"/>
                <a:cs typeface="Arial" panose="020B0604020202020204" pitchFamily="34" charset="0"/>
              </a:rPr>
              <a:t>-Provide erosion protection</a:t>
            </a:r>
          </a:p>
          <a:p>
            <a:pPr algn="l" eaLnBrk="1" hangingPunct="1">
              <a:lnSpc>
                <a:spcPct val="90000"/>
              </a:lnSpc>
              <a:spcBef>
                <a:spcPct val="20000"/>
              </a:spcBef>
              <a:spcAft>
                <a:spcPct val="25000"/>
              </a:spcAft>
              <a:buClr>
                <a:srgbClr val="4D4D4D"/>
              </a:buClr>
              <a:buSzPct val="115000"/>
            </a:pPr>
            <a:r>
              <a:rPr lang="en-US" sz="1400" dirty="0">
                <a:solidFill>
                  <a:schemeClr val="bg2"/>
                </a:solidFill>
                <a:latin typeface="Calibri" panose="020F0502020204030204" pitchFamily="34" charset="0"/>
                <a:cs typeface="Arial" panose="020B0604020202020204" pitchFamily="34" charset="0"/>
              </a:rPr>
              <a:t>-Provide public-use areas</a:t>
            </a:r>
          </a:p>
          <a:p>
            <a:pPr algn="l" eaLnBrk="1" hangingPunct="1">
              <a:lnSpc>
                <a:spcPct val="90000"/>
              </a:lnSpc>
              <a:spcBef>
                <a:spcPct val="20000"/>
              </a:spcBef>
              <a:spcAft>
                <a:spcPct val="25000"/>
              </a:spcAft>
              <a:buClr>
                <a:srgbClr val="4D4D4D"/>
              </a:buClr>
              <a:buSzPct val="115000"/>
            </a:pPr>
            <a:r>
              <a:rPr lang="en-US" sz="1400" dirty="0">
                <a:solidFill>
                  <a:schemeClr val="bg2"/>
                </a:solidFill>
                <a:latin typeface="Calibri" panose="020F0502020204030204" pitchFamily="34" charset="0"/>
                <a:cs typeface="Arial" panose="020B0604020202020204" pitchFamily="34" charset="0"/>
              </a:rPr>
              <a:t>-Habitat enhancement</a:t>
            </a:r>
          </a:p>
          <a:p>
            <a:pPr algn="l">
              <a:lnSpc>
                <a:spcPct val="90000"/>
              </a:lnSpc>
              <a:spcBef>
                <a:spcPct val="20000"/>
              </a:spcBef>
              <a:spcAft>
                <a:spcPct val="25000"/>
              </a:spcAft>
              <a:buClr>
                <a:srgbClr val="4D4D4D"/>
              </a:buClr>
              <a:buSzPct val="115000"/>
            </a:pPr>
            <a:r>
              <a:rPr lang="en-US" sz="1400" dirty="0">
                <a:solidFill>
                  <a:schemeClr val="bg2"/>
                </a:solidFill>
                <a:latin typeface="Calibri" panose="020F0502020204030204" pitchFamily="34" charset="0"/>
                <a:cs typeface="Arial" panose="020B0604020202020204" pitchFamily="34" charset="0"/>
              </a:rPr>
              <a:t>-Bypass active at approx. 3-yr  R.I. </a:t>
            </a:r>
          </a:p>
          <a:p>
            <a:pPr marL="800100" lvl="1" indent="-342900" eaLnBrk="1" hangingPunct="1">
              <a:lnSpc>
                <a:spcPct val="90000"/>
              </a:lnSpc>
              <a:spcBef>
                <a:spcPct val="20000"/>
              </a:spcBef>
              <a:spcAft>
                <a:spcPct val="25000"/>
              </a:spcAft>
              <a:buClr>
                <a:srgbClr val="800000"/>
              </a:buClr>
              <a:buSzPct val="115000"/>
              <a:buFont typeface="Wingdings" pitchFamily="2" charset="2"/>
              <a:buChar char="§"/>
            </a:pPr>
            <a:endParaRPr lang="en-US" sz="2200" dirty="0">
              <a:solidFill>
                <a:schemeClr val="bg2"/>
              </a:solidFill>
              <a:latin typeface="Calibri" panose="020F0502020204030204" pitchFamily="34" charset="0"/>
              <a:cs typeface="Arial" panose="020B0604020202020204" pitchFamily="34" charset="0"/>
            </a:endParaRPr>
          </a:p>
        </p:txBody>
      </p:sp>
      <p:sp>
        <p:nvSpPr>
          <p:cNvPr id="8" name="Text Box 37"/>
          <p:cNvSpPr txBox="1">
            <a:spLocks noChangeArrowheads="1"/>
          </p:cNvSpPr>
          <p:nvPr/>
        </p:nvSpPr>
        <p:spPr bwMode="auto">
          <a:xfrm rot="17752357">
            <a:off x="4624350" y="919688"/>
            <a:ext cx="1117600" cy="274637"/>
          </a:xfrm>
          <a:prstGeom prst="rect">
            <a:avLst/>
          </a:prstGeom>
          <a:noFill/>
          <a:ln w="9525">
            <a:noFill/>
            <a:miter lim="800000"/>
            <a:headEnd/>
            <a:tailEnd/>
          </a:ln>
          <a:effectLst/>
        </p:spPr>
        <p:txBody>
          <a:bodyPr>
            <a:spAutoFit/>
          </a:bodyPr>
          <a:lstStyle/>
          <a:p>
            <a:pPr>
              <a:spcBef>
                <a:spcPct val="50000"/>
              </a:spcBef>
              <a:defRPr/>
            </a:pPr>
            <a:r>
              <a:rPr lang="en-US" sz="1200" b="1" dirty="0">
                <a:solidFill>
                  <a:schemeClr val="bg1">
                    <a:lumMod val="60000"/>
                    <a:lumOff val="40000"/>
                  </a:schemeClr>
                </a:solidFill>
                <a:latin typeface="Arial" panose="020B0604020202020204" pitchFamily="34" charset="0"/>
                <a:cs typeface="Arial" panose="020B0604020202020204" pitchFamily="34" charset="0"/>
              </a:rPr>
              <a:t>Napa  River</a:t>
            </a:r>
          </a:p>
        </p:txBody>
      </p:sp>
      <p:sp>
        <p:nvSpPr>
          <p:cNvPr id="9" name="TextBox 8"/>
          <p:cNvSpPr txBox="1"/>
          <p:nvPr/>
        </p:nvSpPr>
        <p:spPr>
          <a:xfrm>
            <a:off x="15326" y="-4465"/>
            <a:ext cx="9144001" cy="461665"/>
          </a:xfrm>
          <a:prstGeom prst="rect">
            <a:avLst/>
          </a:prstGeom>
          <a:solidFill>
            <a:schemeClr val="bg1">
              <a:lumMod val="20000"/>
              <a:lumOff val="80000"/>
              <a:alpha val="50000"/>
            </a:schemeClr>
          </a:solidFill>
        </p:spPr>
        <p:txBody>
          <a:bodyPr wrap="square" rtlCol="0">
            <a:spAutoFit/>
          </a:bodyPr>
          <a:lstStyle/>
          <a:p>
            <a:r>
              <a:rPr lang="en-US" sz="2400" b="1" dirty="0">
                <a:solidFill>
                  <a:schemeClr val="bg2"/>
                </a:solidFill>
                <a:latin typeface="+mn-lt"/>
              </a:rPr>
              <a:t>Oxbow Bypass</a:t>
            </a:r>
          </a:p>
        </p:txBody>
      </p:sp>
      <p:sp>
        <p:nvSpPr>
          <p:cNvPr id="10" name="Freeform 9"/>
          <p:cNvSpPr/>
          <p:nvPr/>
        </p:nvSpPr>
        <p:spPr bwMode="auto">
          <a:xfrm>
            <a:off x="3657600" y="2261119"/>
            <a:ext cx="174171" cy="634481"/>
          </a:xfrm>
          <a:custGeom>
            <a:avLst/>
            <a:gdLst>
              <a:gd name="connsiteX0" fmla="*/ 195942 w 197146"/>
              <a:gd name="connsiteY0" fmla="*/ 0 h 634481"/>
              <a:gd name="connsiteX1" fmla="*/ 167951 w 197146"/>
              <a:gd name="connsiteY1" fmla="*/ 438538 h 634481"/>
              <a:gd name="connsiteX2" fmla="*/ 0 w 197146"/>
              <a:gd name="connsiteY2" fmla="*/ 634481 h 634481"/>
            </a:gdLst>
            <a:ahLst/>
            <a:cxnLst>
              <a:cxn ang="0">
                <a:pos x="connsiteX0" y="connsiteY0"/>
              </a:cxn>
              <a:cxn ang="0">
                <a:pos x="connsiteX1" y="connsiteY1"/>
              </a:cxn>
              <a:cxn ang="0">
                <a:pos x="connsiteX2" y="connsiteY2"/>
              </a:cxn>
            </a:cxnLst>
            <a:rect l="l" t="t" r="r" b="b"/>
            <a:pathLst>
              <a:path w="197146" h="634481">
                <a:moveTo>
                  <a:pt x="195942" y="0"/>
                </a:moveTo>
                <a:cubicBezTo>
                  <a:pt x="198275" y="166395"/>
                  <a:pt x="200608" y="332791"/>
                  <a:pt x="167951" y="438538"/>
                </a:cubicBezTo>
                <a:cubicBezTo>
                  <a:pt x="135294" y="544285"/>
                  <a:pt x="67647" y="589383"/>
                  <a:pt x="0" y="634481"/>
                </a:cubicBezTo>
              </a:path>
            </a:pathLst>
          </a:custGeom>
          <a:noFill/>
          <a:ln w="76200" cap="flat" cmpd="sng" algn="ctr">
            <a:solidFill>
              <a:schemeClr val="bg1">
                <a:lumMod val="60000"/>
                <a:lumOff val="40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
        <p:nvSpPr>
          <p:cNvPr id="12" name="Freeform 11"/>
          <p:cNvSpPr/>
          <p:nvPr/>
        </p:nvSpPr>
        <p:spPr bwMode="auto">
          <a:xfrm>
            <a:off x="2362200" y="4116355"/>
            <a:ext cx="270588" cy="531845"/>
          </a:xfrm>
          <a:custGeom>
            <a:avLst/>
            <a:gdLst>
              <a:gd name="connsiteX0" fmla="*/ 270588 w 270588"/>
              <a:gd name="connsiteY0" fmla="*/ 0 h 531845"/>
              <a:gd name="connsiteX1" fmla="*/ 55984 w 270588"/>
              <a:gd name="connsiteY1" fmla="*/ 270588 h 531845"/>
              <a:gd name="connsiteX2" fmla="*/ 0 w 270588"/>
              <a:gd name="connsiteY2" fmla="*/ 531845 h 531845"/>
            </a:gdLst>
            <a:ahLst/>
            <a:cxnLst>
              <a:cxn ang="0">
                <a:pos x="connsiteX0" y="connsiteY0"/>
              </a:cxn>
              <a:cxn ang="0">
                <a:pos x="connsiteX1" y="connsiteY1"/>
              </a:cxn>
              <a:cxn ang="0">
                <a:pos x="connsiteX2" y="connsiteY2"/>
              </a:cxn>
            </a:cxnLst>
            <a:rect l="l" t="t" r="r" b="b"/>
            <a:pathLst>
              <a:path w="270588" h="531845">
                <a:moveTo>
                  <a:pt x="270588" y="0"/>
                </a:moveTo>
                <a:cubicBezTo>
                  <a:pt x="185835" y="90973"/>
                  <a:pt x="101082" y="181947"/>
                  <a:pt x="55984" y="270588"/>
                </a:cubicBezTo>
                <a:cubicBezTo>
                  <a:pt x="10886" y="359229"/>
                  <a:pt x="5443" y="445537"/>
                  <a:pt x="0" y="531845"/>
                </a:cubicBezTo>
              </a:path>
            </a:pathLst>
          </a:custGeom>
          <a:noFill/>
          <a:ln w="76200" cap="flat" cmpd="sng" algn="ctr">
            <a:solidFill>
              <a:schemeClr val="bg1">
                <a:lumMod val="60000"/>
                <a:lumOff val="40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cxnSp>
        <p:nvCxnSpPr>
          <p:cNvPr id="13" name="Straight Arrow Connector 12"/>
          <p:cNvCxnSpPr>
            <a:cxnSpLocks/>
          </p:cNvCxnSpPr>
          <p:nvPr/>
        </p:nvCxnSpPr>
        <p:spPr bwMode="auto">
          <a:xfrm>
            <a:off x="1667497" y="6025006"/>
            <a:ext cx="181750" cy="451994"/>
          </a:xfrm>
          <a:prstGeom prst="straightConnector1">
            <a:avLst/>
          </a:prstGeom>
          <a:solidFill>
            <a:schemeClr val="bg1"/>
          </a:solidFill>
          <a:ln w="57150" cap="flat" cmpd="sng" algn="ctr">
            <a:solidFill>
              <a:schemeClr val="bg1">
                <a:lumMod val="60000"/>
                <a:lumOff val="40000"/>
              </a:schemeClr>
            </a:solidFill>
            <a:prstDash val="solid"/>
            <a:round/>
            <a:headEnd type="none" w="med" len="med"/>
            <a:tailEnd type="triangle" w="med" len="med"/>
          </a:ln>
          <a:effectLst/>
        </p:spPr>
      </p:cxnSp>
      <p:sp>
        <p:nvSpPr>
          <p:cNvPr id="14" name="Freeform 13"/>
          <p:cNvSpPr/>
          <p:nvPr/>
        </p:nvSpPr>
        <p:spPr bwMode="auto">
          <a:xfrm>
            <a:off x="2358811" y="6122560"/>
            <a:ext cx="270588" cy="531845"/>
          </a:xfrm>
          <a:custGeom>
            <a:avLst/>
            <a:gdLst>
              <a:gd name="connsiteX0" fmla="*/ 270588 w 270588"/>
              <a:gd name="connsiteY0" fmla="*/ 0 h 531845"/>
              <a:gd name="connsiteX1" fmla="*/ 55984 w 270588"/>
              <a:gd name="connsiteY1" fmla="*/ 270588 h 531845"/>
              <a:gd name="connsiteX2" fmla="*/ 0 w 270588"/>
              <a:gd name="connsiteY2" fmla="*/ 531845 h 531845"/>
            </a:gdLst>
            <a:ahLst/>
            <a:cxnLst>
              <a:cxn ang="0">
                <a:pos x="connsiteX0" y="connsiteY0"/>
              </a:cxn>
              <a:cxn ang="0">
                <a:pos x="connsiteX1" y="connsiteY1"/>
              </a:cxn>
              <a:cxn ang="0">
                <a:pos x="connsiteX2" y="connsiteY2"/>
              </a:cxn>
            </a:cxnLst>
            <a:rect l="l" t="t" r="r" b="b"/>
            <a:pathLst>
              <a:path w="270588" h="531845">
                <a:moveTo>
                  <a:pt x="270588" y="0"/>
                </a:moveTo>
                <a:cubicBezTo>
                  <a:pt x="185835" y="90973"/>
                  <a:pt x="101082" y="181947"/>
                  <a:pt x="55984" y="270588"/>
                </a:cubicBezTo>
                <a:cubicBezTo>
                  <a:pt x="10886" y="359229"/>
                  <a:pt x="5443" y="445537"/>
                  <a:pt x="0" y="531845"/>
                </a:cubicBezTo>
              </a:path>
            </a:pathLst>
          </a:custGeom>
          <a:noFill/>
          <a:ln w="57150" cap="flat" cmpd="sng" algn="ctr">
            <a:solidFill>
              <a:schemeClr val="bg1">
                <a:lumMod val="60000"/>
                <a:lumOff val="40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cxnSp>
        <p:nvCxnSpPr>
          <p:cNvPr id="15" name="Straight Arrow Connector 14"/>
          <p:cNvCxnSpPr/>
          <p:nvPr/>
        </p:nvCxnSpPr>
        <p:spPr bwMode="auto">
          <a:xfrm>
            <a:off x="7010400" y="3352800"/>
            <a:ext cx="104014" cy="591416"/>
          </a:xfrm>
          <a:prstGeom prst="straightConnector1">
            <a:avLst/>
          </a:prstGeom>
          <a:solidFill>
            <a:schemeClr val="bg1"/>
          </a:solidFill>
          <a:ln w="57150" cap="flat" cmpd="sng" algn="ctr">
            <a:solidFill>
              <a:schemeClr val="bg1">
                <a:lumMod val="60000"/>
                <a:lumOff val="40000"/>
              </a:schemeClr>
            </a:solidFill>
            <a:prstDash val="solid"/>
            <a:round/>
            <a:headEnd type="none" w="med" len="med"/>
            <a:tailEnd type="triangle" w="med" len="med"/>
          </a:ln>
          <a:effectLst/>
        </p:spPr>
      </p:cxnSp>
      <p:cxnSp>
        <p:nvCxnSpPr>
          <p:cNvPr id="16" name="Straight Arrow Connector 15"/>
          <p:cNvCxnSpPr/>
          <p:nvPr/>
        </p:nvCxnSpPr>
        <p:spPr bwMode="auto">
          <a:xfrm>
            <a:off x="6400800" y="1012233"/>
            <a:ext cx="304801" cy="511767"/>
          </a:xfrm>
          <a:prstGeom prst="straightConnector1">
            <a:avLst/>
          </a:prstGeom>
          <a:solidFill>
            <a:schemeClr val="bg1"/>
          </a:solidFill>
          <a:ln w="57150" cap="flat" cmpd="sng" algn="ctr">
            <a:solidFill>
              <a:schemeClr val="bg1">
                <a:lumMod val="60000"/>
                <a:lumOff val="40000"/>
              </a:schemeClr>
            </a:solidFill>
            <a:prstDash val="solid"/>
            <a:round/>
            <a:headEnd type="none" w="med" len="med"/>
            <a:tailEnd type="triangle" w="med" len="med"/>
          </a:ln>
          <a:effectLst/>
        </p:spPr>
      </p:cxnSp>
      <p:sp>
        <p:nvSpPr>
          <p:cNvPr id="17" name="Freeform 16"/>
          <p:cNvSpPr/>
          <p:nvPr/>
        </p:nvSpPr>
        <p:spPr bwMode="auto">
          <a:xfrm rot="4317225">
            <a:off x="5054365" y="5177953"/>
            <a:ext cx="218123" cy="531845"/>
          </a:xfrm>
          <a:custGeom>
            <a:avLst/>
            <a:gdLst>
              <a:gd name="connsiteX0" fmla="*/ 270588 w 270588"/>
              <a:gd name="connsiteY0" fmla="*/ 0 h 531845"/>
              <a:gd name="connsiteX1" fmla="*/ 55984 w 270588"/>
              <a:gd name="connsiteY1" fmla="*/ 270588 h 531845"/>
              <a:gd name="connsiteX2" fmla="*/ 0 w 270588"/>
              <a:gd name="connsiteY2" fmla="*/ 531845 h 531845"/>
            </a:gdLst>
            <a:ahLst/>
            <a:cxnLst>
              <a:cxn ang="0">
                <a:pos x="connsiteX0" y="connsiteY0"/>
              </a:cxn>
              <a:cxn ang="0">
                <a:pos x="connsiteX1" y="connsiteY1"/>
              </a:cxn>
              <a:cxn ang="0">
                <a:pos x="connsiteX2" y="connsiteY2"/>
              </a:cxn>
            </a:cxnLst>
            <a:rect l="l" t="t" r="r" b="b"/>
            <a:pathLst>
              <a:path w="270588" h="531845">
                <a:moveTo>
                  <a:pt x="270588" y="0"/>
                </a:moveTo>
                <a:cubicBezTo>
                  <a:pt x="185835" y="90973"/>
                  <a:pt x="101082" y="181947"/>
                  <a:pt x="55984" y="270588"/>
                </a:cubicBezTo>
                <a:cubicBezTo>
                  <a:pt x="10886" y="359229"/>
                  <a:pt x="5443" y="445537"/>
                  <a:pt x="0" y="531845"/>
                </a:cubicBezTo>
              </a:path>
            </a:pathLst>
          </a:custGeom>
          <a:noFill/>
          <a:ln w="57150" cap="flat" cmpd="sng" algn="ctr">
            <a:solidFill>
              <a:schemeClr val="bg1">
                <a:lumMod val="60000"/>
                <a:lumOff val="40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
        <p:nvSpPr>
          <p:cNvPr id="18" name="Text Box 36"/>
          <p:cNvSpPr txBox="1">
            <a:spLocks noChangeArrowheads="1"/>
          </p:cNvSpPr>
          <p:nvPr/>
        </p:nvSpPr>
        <p:spPr bwMode="auto">
          <a:xfrm rot="2528395">
            <a:off x="875849" y="5372187"/>
            <a:ext cx="919265" cy="515526"/>
          </a:xfrm>
          <a:prstGeom prst="rect">
            <a:avLst/>
          </a:prstGeom>
          <a:noFill/>
          <a:ln w="9525">
            <a:noFill/>
            <a:miter lim="800000"/>
            <a:headEnd/>
            <a:tailEnd/>
          </a:ln>
          <a:effectLst/>
        </p:spPr>
        <p:txBody>
          <a:bodyPr wrap="square">
            <a:spAutoFit/>
          </a:bodyPr>
          <a:lstStyle/>
          <a:p>
            <a:pPr>
              <a:spcBef>
                <a:spcPct val="50000"/>
              </a:spcBef>
              <a:defRPr/>
            </a:pPr>
            <a:r>
              <a:rPr lang="en-US" sz="1100" b="1" dirty="0">
                <a:solidFill>
                  <a:schemeClr val="bg1">
                    <a:lumMod val="60000"/>
                    <a:lumOff val="40000"/>
                  </a:schemeClr>
                </a:solidFill>
                <a:latin typeface="Arial" panose="020B0604020202020204" pitchFamily="34" charset="0"/>
                <a:cs typeface="Arial" panose="020B0604020202020204" pitchFamily="34" charset="0"/>
              </a:rPr>
              <a:t>Creek</a:t>
            </a:r>
          </a:p>
          <a:p>
            <a:pPr>
              <a:spcBef>
                <a:spcPct val="50000"/>
              </a:spcBef>
              <a:defRPr/>
            </a:pPr>
            <a:r>
              <a:rPr lang="en-US" sz="1100" b="1" dirty="0">
                <a:solidFill>
                  <a:schemeClr val="bg1">
                    <a:lumMod val="60000"/>
                    <a:lumOff val="40000"/>
                  </a:schemeClr>
                </a:solidFill>
                <a:latin typeface="Arial" panose="020B0604020202020204" pitchFamily="34" charset="0"/>
                <a:cs typeface="Arial" panose="020B0604020202020204" pitchFamily="34" charset="0"/>
              </a:rPr>
              <a:t> </a:t>
            </a:r>
          </a:p>
        </p:txBody>
      </p:sp>
      <p:sp>
        <p:nvSpPr>
          <p:cNvPr id="19" name="Text Box 36"/>
          <p:cNvSpPr txBox="1">
            <a:spLocks noChangeArrowheads="1"/>
          </p:cNvSpPr>
          <p:nvPr/>
        </p:nvSpPr>
        <p:spPr bwMode="auto">
          <a:xfrm rot="543986">
            <a:off x="602667" y="5194530"/>
            <a:ext cx="615752" cy="261610"/>
          </a:xfrm>
          <a:prstGeom prst="rect">
            <a:avLst/>
          </a:prstGeom>
          <a:noFill/>
          <a:ln w="9525">
            <a:noFill/>
            <a:miter lim="800000"/>
            <a:headEnd/>
            <a:tailEnd/>
          </a:ln>
          <a:effectLst/>
        </p:spPr>
        <p:txBody>
          <a:bodyPr wrap="square">
            <a:spAutoFit/>
          </a:bodyPr>
          <a:lstStyle/>
          <a:p>
            <a:pPr>
              <a:spcBef>
                <a:spcPct val="50000"/>
              </a:spcBef>
              <a:defRPr/>
            </a:pPr>
            <a:r>
              <a:rPr lang="en-US" sz="1100" b="1" dirty="0">
                <a:solidFill>
                  <a:schemeClr val="bg1">
                    <a:lumMod val="60000"/>
                    <a:lumOff val="40000"/>
                  </a:schemeClr>
                </a:solidFill>
                <a:latin typeface="Arial" panose="020B0604020202020204" pitchFamily="34" charset="0"/>
                <a:cs typeface="Arial" panose="020B0604020202020204" pitchFamily="34" charset="0"/>
              </a:rPr>
              <a:t>Napa </a:t>
            </a:r>
          </a:p>
        </p:txBody>
      </p:sp>
      <p:sp>
        <p:nvSpPr>
          <p:cNvPr id="20" name="Freeform 19"/>
          <p:cNvSpPr/>
          <p:nvPr/>
        </p:nvSpPr>
        <p:spPr bwMode="auto">
          <a:xfrm>
            <a:off x="4038600" y="2149766"/>
            <a:ext cx="503853" cy="288634"/>
          </a:xfrm>
          <a:custGeom>
            <a:avLst/>
            <a:gdLst>
              <a:gd name="connsiteX0" fmla="*/ 0 w 503853"/>
              <a:gd name="connsiteY0" fmla="*/ 0 h 252867"/>
              <a:gd name="connsiteX1" fmla="*/ 233265 w 503853"/>
              <a:gd name="connsiteY1" fmla="*/ 233265 h 252867"/>
              <a:gd name="connsiteX2" fmla="*/ 503853 w 503853"/>
              <a:gd name="connsiteY2" fmla="*/ 223935 h 252867"/>
            </a:gdLst>
            <a:ahLst/>
            <a:cxnLst>
              <a:cxn ang="0">
                <a:pos x="connsiteX0" y="connsiteY0"/>
              </a:cxn>
              <a:cxn ang="0">
                <a:pos x="connsiteX1" y="connsiteY1"/>
              </a:cxn>
              <a:cxn ang="0">
                <a:pos x="connsiteX2" y="connsiteY2"/>
              </a:cxn>
            </a:cxnLst>
            <a:rect l="l" t="t" r="r" b="b"/>
            <a:pathLst>
              <a:path w="503853" h="252867">
                <a:moveTo>
                  <a:pt x="0" y="0"/>
                </a:moveTo>
                <a:cubicBezTo>
                  <a:pt x="74645" y="97971"/>
                  <a:pt x="149290" y="195943"/>
                  <a:pt x="233265" y="233265"/>
                </a:cubicBezTo>
                <a:cubicBezTo>
                  <a:pt x="317241" y="270588"/>
                  <a:pt x="410547" y="247261"/>
                  <a:pt x="503853" y="223935"/>
                </a:cubicBezTo>
              </a:path>
            </a:pathLst>
          </a:custGeom>
          <a:noFill/>
          <a:ln w="57150" cap="flat" cmpd="sng" algn="ctr">
            <a:solidFill>
              <a:schemeClr val="bg1">
                <a:lumMod val="60000"/>
                <a:lumOff val="40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
        <p:nvSpPr>
          <p:cNvPr id="2" name="TextBox 1"/>
          <p:cNvSpPr txBox="1"/>
          <p:nvPr/>
        </p:nvSpPr>
        <p:spPr>
          <a:xfrm rot="3827233">
            <a:off x="1520812" y="3227965"/>
            <a:ext cx="971228" cy="307777"/>
          </a:xfrm>
          <a:prstGeom prst="rect">
            <a:avLst/>
          </a:prstGeom>
          <a:noFill/>
        </p:spPr>
        <p:txBody>
          <a:bodyPr wrap="none" rtlCol="0">
            <a:spAutoFit/>
          </a:bodyPr>
          <a:lstStyle/>
          <a:p>
            <a:r>
              <a:rPr lang="en-US" sz="1400" b="1" dirty="0">
                <a:solidFill>
                  <a:schemeClr val="bg2"/>
                </a:solidFill>
                <a:latin typeface="Calibri" panose="020F0502020204030204" pitchFamily="34" charset="0"/>
              </a:rPr>
              <a:t>Soscol Ave</a:t>
            </a:r>
          </a:p>
        </p:txBody>
      </p:sp>
      <p:sp>
        <p:nvSpPr>
          <p:cNvPr id="21" name="TextBox 20"/>
          <p:cNvSpPr txBox="1"/>
          <p:nvPr/>
        </p:nvSpPr>
        <p:spPr>
          <a:xfrm rot="19835041">
            <a:off x="1860598" y="5334766"/>
            <a:ext cx="996427" cy="307777"/>
          </a:xfrm>
          <a:prstGeom prst="rect">
            <a:avLst/>
          </a:prstGeom>
          <a:noFill/>
        </p:spPr>
        <p:txBody>
          <a:bodyPr wrap="none" rtlCol="0">
            <a:spAutoFit/>
          </a:bodyPr>
          <a:lstStyle/>
          <a:p>
            <a:r>
              <a:rPr lang="en-US" sz="1400" b="1" dirty="0">
                <a:solidFill>
                  <a:schemeClr val="bg2"/>
                </a:solidFill>
                <a:latin typeface="Calibri" panose="020F0502020204030204" pitchFamily="34" charset="0"/>
              </a:rPr>
              <a:t>First Street</a:t>
            </a:r>
          </a:p>
        </p:txBody>
      </p:sp>
    </p:spTree>
    <p:extLst>
      <p:ext uri="{BB962C8B-B14F-4D97-AF65-F5344CB8AC3E}">
        <p14:creationId xmlns:p14="http://schemas.microsoft.com/office/powerpoint/2010/main" val="13635197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G:\AANAPA PROJECT\Pictures\High Flows 2017\02.07.2017\P111022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19" y="3512820"/>
            <a:ext cx="4335272" cy="3273552"/>
          </a:xfrm>
          <a:prstGeom prst="rect">
            <a:avLst/>
          </a:prstGeom>
          <a:noFill/>
          <a:ln>
            <a:noFill/>
          </a:ln>
        </p:spPr>
      </p:pic>
      <p:pic>
        <p:nvPicPr>
          <p:cNvPr id="15" name="Picture 14" descr="G:\AANAPA PROJECT\Pictures\2017\Bypass\IMG_0449.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3512820"/>
            <a:ext cx="4370832" cy="3273552"/>
          </a:xfrm>
          <a:prstGeom prst="rect">
            <a:avLst/>
          </a:prstGeom>
          <a:noFill/>
          <a:ln>
            <a:noFill/>
          </a:ln>
        </p:spPr>
      </p:pic>
      <p:sp>
        <p:nvSpPr>
          <p:cNvPr id="9" name="Text Box 37"/>
          <p:cNvSpPr txBox="1">
            <a:spLocks noChangeArrowheads="1"/>
          </p:cNvSpPr>
          <p:nvPr/>
        </p:nvSpPr>
        <p:spPr bwMode="auto">
          <a:xfrm>
            <a:off x="4649731" y="6475618"/>
            <a:ext cx="1065269"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April 2017</a:t>
            </a:r>
          </a:p>
        </p:txBody>
      </p:sp>
      <p:sp>
        <p:nvSpPr>
          <p:cNvPr id="11" name="Text Box 37"/>
          <p:cNvSpPr txBox="1">
            <a:spLocks noChangeArrowheads="1"/>
          </p:cNvSpPr>
          <p:nvPr/>
        </p:nvSpPr>
        <p:spPr bwMode="auto">
          <a:xfrm>
            <a:off x="44719" y="6472641"/>
            <a:ext cx="1341569"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February 2017</a:t>
            </a:r>
          </a:p>
        </p:txBody>
      </p:sp>
      <p:pic>
        <p:nvPicPr>
          <p:cNvPr id="18" name="Picture 17" descr="G:\AANAPA PROJECT\Pictures\High Flows 2017\Drone Shots\DJI_0018.JPG"/>
          <p:cNvPicPr/>
          <p:nvPr/>
        </p:nvPicPr>
        <p:blipFill rotWithShape="1">
          <a:blip r:embed="rId5" cstate="print">
            <a:extLst>
              <a:ext uri="{28A0092B-C50C-407E-A947-70E740481C1C}">
                <a14:useLocalDpi xmlns:a14="http://schemas.microsoft.com/office/drawing/2010/main" val="0"/>
              </a:ext>
            </a:extLst>
          </a:blip>
          <a:srcRect/>
          <a:stretch/>
        </p:blipFill>
        <p:spPr bwMode="auto">
          <a:xfrm>
            <a:off x="457200" y="0"/>
            <a:ext cx="8229600" cy="3505200"/>
          </a:xfrm>
          <a:prstGeom prst="rect">
            <a:avLst/>
          </a:prstGeom>
          <a:noFill/>
          <a:ln>
            <a:noFill/>
          </a:ln>
        </p:spPr>
      </p:pic>
      <p:sp>
        <p:nvSpPr>
          <p:cNvPr id="19" name="TextBox 18"/>
          <p:cNvSpPr txBox="1"/>
          <p:nvPr/>
        </p:nvSpPr>
        <p:spPr>
          <a:xfrm>
            <a:off x="0" y="-31376"/>
            <a:ext cx="9144001" cy="461665"/>
          </a:xfrm>
          <a:prstGeom prst="rect">
            <a:avLst/>
          </a:prstGeom>
          <a:solidFill>
            <a:schemeClr val="bg1">
              <a:lumMod val="20000"/>
              <a:lumOff val="80000"/>
              <a:alpha val="65000"/>
            </a:schemeClr>
          </a:solidFill>
        </p:spPr>
        <p:txBody>
          <a:bodyPr wrap="square" rtlCol="0">
            <a:spAutoFit/>
          </a:bodyPr>
          <a:lstStyle/>
          <a:p>
            <a:r>
              <a:rPr lang="en-US" sz="2400" b="1" dirty="0">
                <a:solidFill>
                  <a:schemeClr val="bg2"/>
                </a:solidFill>
              </a:rPr>
              <a:t>Oxbow Bypass</a:t>
            </a:r>
            <a:endParaRPr lang="en-US" sz="2400" dirty="0">
              <a:solidFill>
                <a:schemeClr val="bg2"/>
              </a:solidFill>
            </a:endParaRPr>
          </a:p>
        </p:txBody>
      </p:sp>
    </p:spTree>
    <p:extLst>
      <p:ext uri="{BB962C8B-B14F-4D97-AF65-F5344CB8AC3E}">
        <p14:creationId xmlns:p14="http://schemas.microsoft.com/office/powerpoint/2010/main" val="406262042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D97D9F2C-260F-E0C1-B1C8-2B0E1F2A1DB1}"/>
              </a:ext>
            </a:extLst>
          </p:cNvPr>
          <p:cNvSpPr>
            <a:spLocks noGrp="1"/>
          </p:cNvSpPr>
          <p:nvPr>
            <p:ph type="title"/>
          </p:nvPr>
        </p:nvSpPr>
        <p:spPr>
          <a:xfrm>
            <a:off x="457200" y="0"/>
            <a:ext cx="8229600" cy="1143000"/>
          </a:xfrm>
        </p:spPr>
        <p:txBody>
          <a:bodyPr/>
          <a:lstStyle/>
          <a:p>
            <a:pPr eaLnBrk="1" hangingPunct="1"/>
            <a:r>
              <a:rPr lang="en-US" altLang="en-US" sz="3600" dirty="0">
                <a:solidFill>
                  <a:schemeClr val="bg2"/>
                </a:solidFill>
                <a:effectLst/>
                <a:latin typeface="+mn-lt"/>
                <a:cs typeface="Calibri" panose="020F0502020204030204" pitchFamily="34" charset="0"/>
              </a:rPr>
              <a:t>Oxbow Bypass Inlet </a:t>
            </a:r>
            <a:br>
              <a:rPr lang="en-US" altLang="en-US" sz="3600" dirty="0">
                <a:solidFill>
                  <a:schemeClr val="bg2"/>
                </a:solidFill>
                <a:effectLst/>
                <a:latin typeface="+mn-lt"/>
                <a:cs typeface="Calibri" panose="020F0502020204030204" pitchFamily="34" charset="0"/>
              </a:rPr>
            </a:br>
            <a:r>
              <a:rPr lang="en-US" altLang="en-US" sz="2800" dirty="0">
                <a:solidFill>
                  <a:schemeClr val="bg2"/>
                </a:solidFill>
                <a:effectLst/>
                <a:latin typeface="+mn-lt"/>
                <a:cs typeface="Calibri" panose="020F0502020204030204" pitchFamily="34" charset="0"/>
              </a:rPr>
              <a:t>Looking South/Downstream</a:t>
            </a:r>
          </a:p>
        </p:txBody>
      </p:sp>
      <p:pic>
        <p:nvPicPr>
          <p:cNvPr id="19459" name="Picture 2" descr="H:\RTHOMASS\DESKTOP\RWQCB\Oxbow South aerial.jpg">
            <a:extLst>
              <a:ext uri="{FF2B5EF4-FFF2-40B4-BE49-F238E27FC236}">
                <a16:creationId xmlns:a16="http://schemas.microsoft.com/office/drawing/2014/main" id="{7BF51D38-4E98-D11C-3CC6-43B48A94ED35}"/>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a:xfrm>
            <a:off x="-9525" y="1582425"/>
            <a:ext cx="9153525" cy="5329238"/>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43300"/>
            <a:ext cx="4419600" cy="33147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4430" y="3543300"/>
            <a:ext cx="4389570" cy="3295649"/>
          </a:xfrm>
          <a:prstGeom prst="rect">
            <a:avLst/>
          </a:prstGeom>
        </p:spPr>
      </p:pic>
      <p:pic>
        <p:nvPicPr>
          <p:cNvPr id="1030" name="Picture 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44" y="0"/>
            <a:ext cx="4389570" cy="329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724408" y="-11257"/>
            <a:ext cx="4419592" cy="3314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37"/>
          <p:cNvSpPr txBox="1">
            <a:spLocks noChangeArrowheads="1"/>
          </p:cNvSpPr>
          <p:nvPr/>
        </p:nvSpPr>
        <p:spPr bwMode="auto">
          <a:xfrm>
            <a:off x="4689782" y="2995148"/>
            <a:ext cx="1353325"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December 2015</a:t>
            </a:r>
          </a:p>
        </p:txBody>
      </p:sp>
      <p:sp>
        <p:nvSpPr>
          <p:cNvPr id="10" name="Text Box 37"/>
          <p:cNvSpPr txBox="1">
            <a:spLocks noChangeArrowheads="1"/>
          </p:cNvSpPr>
          <p:nvPr/>
        </p:nvSpPr>
        <p:spPr bwMode="auto">
          <a:xfrm>
            <a:off x="0" y="6550223"/>
            <a:ext cx="1371600"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February 2017</a:t>
            </a:r>
          </a:p>
        </p:txBody>
      </p:sp>
      <p:sp>
        <p:nvSpPr>
          <p:cNvPr id="11" name="Text Box 37"/>
          <p:cNvSpPr txBox="1">
            <a:spLocks noChangeArrowheads="1"/>
          </p:cNvSpPr>
          <p:nvPr/>
        </p:nvSpPr>
        <p:spPr bwMode="auto">
          <a:xfrm>
            <a:off x="9144" y="2995148"/>
            <a:ext cx="1036769"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April 2015</a:t>
            </a:r>
          </a:p>
        </p:txBody>
      </p:sp>
      <p:sp>
        <p:nvSpPr>
          <p:cNvPr id="12" name="Text Box 37"/>
          <p:cNvSpPr txBox="1">
            <a:spLocks noChangeArrowheads="1"/>
          </p:cNvSpPr>
          <p:nvPr/>
        </p:nvSpPr>
        <p:spPr bwMode="auto">
          <a:xfrm>
            <a:off x="4754430" y="6553342"/>
            <a:ext cx="761999" cy="307777"/>
          </a:xfrm>
          <a:prstGeom prst="rect">
            <a:avLst/>
          </a:prstGeom>
          <a:solidFill>
            <a:schemeClr val="bg1">
              <a:lumMod val="20000"/>
              <a:lumOff val="80000"/>
              <a:alpha val="70000"/>
            </a:schemeClr>
          </a:solidFill>
          <a:ln w="15875">
            <a:noFill/>
            <a:miter lim="800000"/>
            <a:headEnd/>
            <a:tailEnd/>
          </a:ln>
        </p:spPr>
        <p:txBody>
          <a:bodyPr wrap="square">
            <a:spAutoFit/>
          </a:bodyPr>
          <a:lstStyle/>
          <a:p>
            <a:pPr algn="l">
              <a:spcBef>
                <a:spcPct val="50000"/>
              </a:spcBef>
            </a:pPr>
            <a:r>
              <a:rPr lang="en-US" sz="1400" b="1" dirty="0">
                <a:solidFill>
                  <a:schemeClr val="bg2"/>
                </a:solidFill>
              </a:rPr>
              <a:t>Present</a:t>
            </a:r>
          </a:p>
        </p:txBody>
      </p:sp>
      <p:sp>
        <p:nvSpPr>
          <p:cNvPr id="6" name="TextBox 5">
            <a:extLst>
              <a:ext uri="{FF2B5EF4-FFF2-40B4-BE49-F238E27FC236}">
                <a16:creationId xmlns:a16="http://schemas.microsoft.com/office/drawing/2014/main" id="{35ABE970-77E8-1BB1-0BFE-395508EB32FA}"/>
              </a:ext>
            </a:extLst>
          </p:cNvPr>
          <p:cNvSpPr txBox="1"/>
          <p:nvPr/>
        </p:nvSpPr>
        <p:spPr>
          <a:xfrm>
            <a:off x="9144" y="10251"/>
            <a:ext cx="4401325" cy="738664"/>
          </a:xfrm>
          <a:prstGeom prst="rect">
            <a:avLst/>
          </a:prstGeom>
          <a:solidFill>
            <a:schemeClr val="tx1">
              <a:alpha val="60000"/>
            </a:schemeClr>
          </a:solidFill>
        </p:spPr>
        <p:txBody>
          <a:bodyPr wrap="square" rtlCol="0">
            <a:spAutoFit/>
          </a:bodyPr>
          <a:lstStyle/>
          <a:p>
            <a:pPr algn="l"/>
            <a:r>
              <a:rPr lang="en-US" sz="1400" dirty="0">
                <a:solidFill>
                  <a:schemeClr val="bg2"/>
                </a:solidFill>
              </a:rPr>
              <a:t>-Elevation key element to successfully establishing brackish marsh habitat, 4.5-6.5 MHW</a:t>
            </a:r>
          </a:p>
          <a:p>
            <a:pPr algn="l"/>
            <a:r>
              <a:rPr lang="en-US" sz="1400" dirty="0">
                <a:solidFill>
                  <a:schemeClr val="bg2"/>
                </a:solidFill>
              </a:rPr>
              <a:t>-16 plant species installed, 14,550 total</a:t>
            </a:r>
          </a:p>
        </p:txBody>
      </p:sp>
    </p:spTree>
    <p:extLst>
      <p:ext uri="{BB962C8B-B14F-4D97-AF65-F5344CB8AC3E}">
        <p14:creationId xmlns:p14="http://schemas.microsoft.com/office/powerpoint/2010/main" val="339410557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2837"/>
          <a:stretch/>
        </p:blipFill>
        <p:spPr bwMode="auto">
          <a:xfrm>
            <a:off x="0" y="0"/>
            <a:ext cx="3127304" cy="3998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3929974"/>
            <a:ext cx="5730240" cy="2928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descr="G:\AANAPA PROJECT\Pictures\SWOA\05.2010 Weed Survey and Work\IMG_0037.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98235" y="3748391"/>
            <a:ext cx="4145765" cy="3109609"/>
          </a:xfrm>
          <a:prstGeom prst="rect">
            <a:avLst/>
          </a:prstGeom>
          <a:noFill/>
        </p:spPr>
      </p:pic>
      <p:sp>
        <p:nvSpPr>
          <p:cNvPr id="16" name="Text Box 3"/>
          <p:cNvSpPr txBox="1">
            <a:spLocks noChangeArrowheads="1"/>
          </p:cNvSpPr>
          <p:nvPr/>
        </p:nvSpPr>
        <p:spPr bwMode="auto">
          <a:xfrm>
            <a:off x="0" y="0"/>
            <a:ext cx="9144000" cy="461665"/>
          </a:xfrm>
          <a:prstGeom prst="rect">
            <a:avLst/>
          </a:prstGeom>
          <a:solidFill>
            <a:schemeClr val="bg1">
              <a:lumMod val="20000"/>
              <a:lumOff val="80000"/>
              <a:alpha val="90000"/>
            </a:schemeClr>
          </a:solidFill>
          <a:ln w="9525">
            <a:noFill/>
            <a:miter lim="800000"/>
            <a:headEnd/>
            <a:tailEnd/>
          </a:ln>
          <a:effectLst/>
        </p:spPr>
        <p:txBody>
          <a:bodyPr wrap="square">
            <a:spAutoFit/>
          </a:bodyPr>
          <a:lstStyle/>
          <a:p>
            <a:pPr eaLnBrk="0" hangingPunct="0"/>
            <a:r>
              <a:rPr lang="en-US" sz="2400" b="1" dirty="0">
                <a:solidFill>
                  <a:schemeClr val="bg2"/>
                </a:solidFill>
                <a:cs typeface="Arial" charset="0"/>
              </a:rPr>
              <a:t>Monitoring Habitat Types in Project Area</a:t>
            </a:r>
          </a:p>
        </p:txBody>
      </p:sp>
      <p:pic>
        <p:nvPicPr>
          <p:cNvPr id="5123"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884928" y="457200"/>
            <a:ext cx="5259072" cy="3454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3"/>
          <p:cNvSpPr txBox="1">
            <a:spLocks noChangeArrowheads="1"/>
          </p:cNvSpPr>
          <p:nvPr/>
        </p:nvSpPr>
        <p:spPr bwMode="auto">
          <a:xfrm>
            <a:off x="0" y="6519446"/>
            <a:ext cx="1676400" cy="338554"/>
          </a:xfrm>
          <a:prstGeom prst="rect">
            <a:avLst/>
          </a:prstGeom>
          <a:solidFill>
            <a:schemeClr val="bg1">
              <a:lumMod val="20000"/>
              <a:lumOff val="80000"/>
              <a:alpha val="90000"/>
            </a:schemeClr>
          </a:solidFill>
          <a:ln w="9525">
            <a:noFill/>
            <a:miter lim="800000"/>
            <a:headEnd/>
            <a:tailEnd/>
          </a:ln>
          <a:effectLst/>
        </p:spPr>
        <p:txBody>
          <a:bodyPr wrap="square">
            <a:spAutoFit/>
          </a:bodyPr>
          <a:lstStyle/>
          <a:p>
            <a:pPr algn="l" eaLnBrk="0" hangingPunct="0"/>
            <a:r>
              <a:rPr lang="en-US" sz="1600" dirty="0">
                <a:solidFill>
                  <a:schemeClr val="bg2"/>
                </a:solidFill>
                <a:cs typeface="Arial" charset="0"/>
              </a:rPr>
              <a:t>Native grassland</a:t>
            </a:r>
          </a:p>
        </p:txBody>
      </p:sp>
      <p:sp>
        <p:nvSpPr>
          <p:cNvPr id="11" name="Text Box 3"/>
          <p:cNvSpPr txBox="1">
            <a:spLocks noChangeArrowheads="1"/>
          </p:cNvSpPr>
          <p:nvPr/>
        </p:nvSpPr>
        <p:spPr bwMode="auto">
          <a:xfrm>
            <a:off x="4998235" y="6519446"/>
            <a:ext cx="1478765" cy="338554"/>
          </a:xfrm>
          <a:prstGeom prst="rect">
            <a:avLst/>
          </a:prstGeom>
          <a:solidFill>
            <a:schemeClr val="bg1">
              <a:lumMod val="20000"/>
              <a:lumOff val="80000"/>
              <a:alpha val="90000"/>
            </a:schemeClr>
          </a:solidFill>
          <a:ln w="9525">
            <a:noFill/>
            <a:miter lim="800000"/>
            <a:headEnd/>
            <a:tailEnd/>
          </a:ln>
          <a:effectLst/>
        </p:spPr>
        <p:txBody>
          <a:bodyPr wrap="square">
            <a:spAutoFit/>
          </a:bodyPr>
          <a:lstStyle/>
          <a:p>
            <a:pPr algn="l" eaLnBrk="0" hangingPunct="0"/>
            <a:r>
              <a:rPr lang="en-US" sz="1600" dirty="0">
                <a:solidFill>
                  <a:schemeClr val="bg2"/>
                </a:solidFill>
                <a:cs typeface="Arial" charset="0"/>
              </a:rPr>
              <a:t>Brackish marsh</a:t>
            </a:r>
          </a:p>
        </p:txBody>
      </p:sp>
      <p:sp>
        <p:nvSpPr>
          <p:cNvPr id="12" name="Text Box 3"/>
          <p:cNvSpPr txBox="1">
            <a:spLocks noChangeArrowheads="1"/>
          </p:cNvSpPr>
          <p:nvPr/>
        </p:nvSpPr>
        <p:spPr bwMode="auto">
          <a:xfrm>
            <a:off x="3888170" y="3579114"/>
            <a:ext cx="1750629" cy="338554"/>
          </a:xfrm>
          <a:prstGeom prst="rect">
            <a:avLst/>
          </a:prstGeom>
          <a:solidFill>
            <a:schemeClr val="bg1">
              <a:lumMod val="20000"/>
              <a:lumOff val="80000"/>
              <a:alpha val="90000"/>
            </a:schemeClr>
          </a:solidFill>
          <a:ln w="9525">
            <a:noFill/>
            <a:miter lim="800000"/>
            <a:headEnd/>
            <a:tailEnd/>
          </a:ln>
          <a:effectLst/>
        </p:spPr>
        <p:txBody>
          <a:bodyPr wrap="square">
            <a:spAutoFit/>
          </a:bodyPr>
          <a:lstStyle/>
          <a:p>
            <a:pPr algn="l" eaLnBrk="0" hangingPunct="0"/>
            <a:r>
              <a:rPr lang="en-US" sz="1600" dirty="0">
                <a:solidFill>
                  <a:schemeClr val="bg2"/>
                </a:solidFill>
                <a:cs typeface="Arial" charset="0"/>
              </a:rPr>
              <a:t>Riparian/woodland</a:t>
            </a:r>
          </a:p>
        </p:txBody>
      </p:sp>
    </p:spTree>
    <p:extLst>
      <p:ext uri="{BB962C8B-B14F-4D97-AF65-F5344CB8AC3E}">
        <p14:creationId xmlns:p14="http://schemas.microsoft.com/office/powerpoint/2010/main" val="153769307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own Arrow 7"/>
          <p:cNvSpPr/>
          <p:nvPr/>
        </p:nvSpPr>
        <p:spPr>
          <a:xfrm rot="5241056">
            <a:off x="3580390" y="5119897"/>
            <a:ext cx="228600" cy="36880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own Arrow 8"/>
          <p:cNvSpPr/>
          <p:nvPr/>
        </p:nvSpPr>
        <p:spPr>
          <a:xfrm rot="5241056">
            <a:off x="8002010" y="5043696"/>
            <a:ext cx="228600" cy="368808"/>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Box 3"/>
          <p:cNvSpPr txBox="1">
            <a:spLocks noChangeArrowheads="1"/>
          </p:cNvSpPr>
          <p:nvPr/>
        </p:nvSpPr>
        <p:spPr bwMode="auto">
          <a:xfrm>
            <a:off x="0" y="0"/>
            <a:ext cx="9144000" cy="461665"/>
          </a:xfrm>
          <a:prstGeom prst="rect">
            <a:avLst/>
          </a:prstGeom>
          <a:solidFill>
            <a:schemeClr val="bg1">
              <a:lumMod val="20000"/>
              <a:lumOff val="80000"/>
              <a:alpha val="80000"/>
            </a:schemeClr>
          </a:solidFill>
          <a:ln w="9525">
            <a:noFill/>
            <a:miter lim="800000"/>
            <a:headEnd/>
            <a:tailEnd/>
          </a:ln>
          <a:effectLst/>
        </p:spPr>
        <p:txBody>
          <a:bodyPr wrap="square">
            <a:spAutoFit/>
          </a:bodyPr>
          <a:lstStyle/>
          <a:p>
            <a:pPr eaLnBrk="0" hangingPunct="0"/>
            <a:r>
              <a:rPr lang="en-US" sz="2400" b="1" dirty="0">
                <a:solidFill>
                  <a:schemeClr val="bg2"/>
                </a:solidFill>
                <a:cs typeface="Arial" charset="0"/>
              </a:rPr>
              <a:t>South Wetlands Opportunity Area</a:t>
            </a:r>
          </a:p>
        </p:txBody>
      </p:sp>
      <p:sp>
        <p:nvSpPr>
          <p:cNvPr id="12" name="Rectangle 11"/>
          <p:cNvSpPr/>
          <p:nvPr/>
        </p:nvSpPr>
        <p:spPr>
          <a:xfrm>
            <a:off x="0" y="5802324"/>
            <a:ext cx="9144000" cy="1046440"/>
          </a:xfrm>
          <a:prstGeom prst="rect">
            <a:avLst/>
          </a:prstGeom>
          <a:solidFill>
            <a:schemeClr val="bg1">
              <a:lumMod val="20000"/>
              <a:lumOff val="80000"/>
            </a:schemeClr>
          </a:solidFill>
        </p:spPr>
        <p:txBody>
          <a:bodyPr wrap="square">
            <a:spAutoFit/>
          </a:bodyPr>
          <a:lstStyle/>
          <a:p>
            <a:pPr marL="285750" indent="-285750" algn="l">
              <a:buFont typeface="Arial" panose="020B0604020202020204" pitchFamily="34" charset="0"/>
              <a:buChar char="•"/>
              <a:defRPr/>
            </a:pPr>
            <a:r>
              <a:rPr lang="en-US" sz="1400" dirty="0">
                <a:solidFill>
                  <a:schemeClr val="bg2"/>
                </a:solidFill>
              </a:rPr>
              <a:t>Restored over 75% of historic wetlands and increased channel conveyance by reconnecting flood and marshplain terraces</a:t>
            </a:r>
          </a:p>
          <a:p>
            <a:pPr algn="l">
              <a:defRPr/>
            </a:pPr>
            <a:endParaRPr lang="en-US" sz="1000" dirty="0">
              <a:solidFill>
                <a:schemeClr val="bg2"/>
              </a:solidFill>
            </a:endParaRPr>
          </a:p>
          <a:p>
            <a:pPr marL="285750" indent="-285750" algn="l">
              <a:buFont typeface="Arial" panose="020B0604020202020204" pitchFamily="34" charset="0"/>
              <a:buChar char="•"/>
              <a:defRPr/>
            </a:pPr>
            <a:r>
              <a:rPr lang="en-US" sz="1400" dirty="0">
                <a:solidFill>
                  <a:schemeClr val="bg2"/>
                </a:solidFill>
              </a:rPr>
              <a:t>Created/restored over 1,200 acres of wildlife habitat</a:t>
            </a:r>
          </a:p>
          <a:p>
            <a:pPr algn="l">
              <a:defRPr/>
            </a:pPr>
            <a:endParaRPr lang="en-US" sz="1000" dirty="0">
              <a:solidFill>
                <a:schemeClr val="bg2"/>
              </a:solidFill>
            </a:endParaRPr>
          </a:p>
          <a:p>
            <a:pPr marL="285750" indent="-285750" algn="l">
              <a:buFont typeface="Arial" panose="020B0604020202020204" pitchFamily="34" charset="0"/>
              <a:buChar char="•"/>
              <a:defRPr/>
            </a:pPr>
            <a:r>
              <a:rPr lang="en-US" sz="1400" dirty="0">
                <a:solidFill>
                  <a:schemeClr val="bg2"/>
                </a:solidFill>
              </a:rPr>
              <a:t>Native flora and fauna returning (birds in particular; CA Ridgway’s Rail documented)</a:t>
            </a:r>
            <a:endParaRPr lang="en-US" sz="800" dirty="0">
              <a:solidFill>
                <a:schemeClr val="bg2"/>
              </a:solidFill>
            </a:endParaRPr>
          </a:p>
        </p:txBody>
      </p:sp>
      <p:pic>
        <p:nvPicPr>
          <p:cNvPr id="18" name="Picture 17">
            <a:extLst>
              <a:ext uri="{FF2B5EF4-FFF2-40B4-BE49-F238E27FC236}">
                <a16:creationId xmlns:a16="http://schemas.microsoft.com/office/drawing/2014/main" id="{D36308E6-3B52-8EB3-F397-BC28AF85783F}"/>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0" y="685800"/>
            <a:ext cx="9144000" cy="4973052"/>
          </a:xfrm>
          <a:prstGeom prst="rect">
            <a:avLst/>
          </a:prstGeom>
        </p:spPr>
      </p:pic>
    </p:spTree>
    <p:extLst>
      <p:ext uri="{BB962C8B-B14F-4D97-AF65-F5344CB8AC3E}">
        <p14:creationId xmlns:p14="http://schemas.microsoft.com/office/powerpoint/2010/main" val="334448175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A4F4D9BD-3F24-9AFF-57B7-82BF3C52383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880" y="2133600"/>
            <a:ext cx="9122120" cy="4724400"/>
          </a:xfrm>
          <a:prstGeom prst="rect">
            <a:avLst/>
          </a:prstGeom>
        </p:spPr>
      </p:pic>
      <p:sp>
        <p:nvSpPr>
          <p:cNvPr id="3" name="Content Placeholder 2">
            <a:extLst>
              <a:ext uri="{FF2B5EF4-FFF2-40B4-BE49-F238E27FC236}">
                <a16:creationId xmlns:a16="http://schemas.microsoft.com/office/drawing/2014/main" id="{36BD8B1C-AC88-E946-9BD9-18020CE45BB0}"/>
              </a:ext>
            </a:extLst>
          </p:cNvPr>
          <p:cNvSpPr>
            <a:spLocks noGrp="1"/>
          </p:cNvSpPr>
          <p:nvPr>
            <p:ph idx="1"/>
          </p:nvPr>
        </p:nvSpPr>
        <p:spPr>
          <a:xfrm>
            <a:off x="21878" y="502850"/>
            <a:ext cx="9100241" cy="1630750"/>
          </a:xfrm>
        </p:spPr>
        <p:txBody>
          <a:bodyPr/>
          <a:lstStyle/>
          <a:p>
            <a:pPr marL="0" indent="0">
              <a:buClrTx/>
              <a:buNone/>
            </a:pPr>
            <a:r>
              <a:rPr lang="en-US" sz="2000" b="1" dirty="0">
                <a:solidFill>
                  <a:schemeClr val="bg2"/>
                </a:solidFill>
                <a:effectLst/>
                <a:cs typeface="Calibri" panose="020F0502020204030204" pitchFamily="34" charset="0"/>
              </a:rPr>
              <a:t>Completion of Floodwalls North of the Bypass include:</a:t>
            </a:r>
          </a:p>
          <a:p>
            <a:pPr marL="0" indent="0">
              <a:buClrTx/>
              <a:buNone/>
            </a:pPr>
            <a:endParaRPr lang="en-US" sz="600" b="1" dirty="0">
              <a:solidFill>
                <a:schemeClr val="bg2"/>
              </a:solidFill>
              <a:effectLst/>
              <a:cs typeface="Calibri" panose="020F0502020204030204" pitchFamily="34" charset="0"/>
            </a:endParaRPr>
          </a:p>
          <a:p>
            <a:pPr>
              <a:buClrTx/>
              <a:buFont typeface="Arial" panose="020B0604020202020204" pitchFamily="34" charset="0"/>
              <a:buChar char="•"/>
            </a:pPr>
            <a:r>
              <a:rPr lang="en-US" sz="1800" dirty="0">
                <a:solidFill>
                  <a:schemeClr val="bg2"/>
                </a:solidFill>
                <a:effectLst/>
                <a:cs typeface="Calibri" panose="020F0502020204030204" pitchFamily="34" charset="0"/>
              </a:rPr>
              <a:t>Construction of 6,000 linear feet of floodwalls resulting in approx. 400 properties being removed from the 100-year floodplain</a:t>
            </a:r>
          </a:p>
          <a:p>
            <a:pPr>
              <a:buClrTx/>
              <a:buFont typeface="Arial" panose="020B0604020202020204" pitchFamily="34" charset="0"/>
              <a:buChar char="•"/>
            </a:pPr>
            <a:r>
              <a:rPr lang="en-US" sz="1800" dirty="0">
                <a:solidFill>
                  <a:schemeClr val="bg2"/>
                </a:solidFill>
                <a:effectLst/>
                <a:cs typeface="Calibri" panose="020F0502020204030204" pitchFamily="34" charset="0"/>
              </a:rPr>
              <a:t>Building over 2,000 linear feet of new public trails </a:t>
            </a:r>
          </a:p>
          <a:p>
            <a:pPr>
              <a:buFont typeface="Wingdings" panose="05000000000000000000" pitchFamily="2" charset="2"/>
              <a:buChar char="§"/>
            </a:pPr>
            <a:endParaRPr lang="en-US" sz="2000" b="1" dirty="0">
              <a:solidFill>
                <a:schemeClr val="bg2"/>
              </a:solidFill>
              <a:effectLst/>
              <a:cs typeface="Calibri" panose="020F0502020204030204" pitchFamily="34" charset="0"/>
            </a:endParaRPr>
          </a:p>
        </p:txBody>
      </p:sp>
      <p:sp>
        <p:nvSpPr>
          <p:cNvPr id="7" name="Text Box 3">
            <a:extLst>
              <a:ext uri="{FF2B5EF4-FFF2-40B4-BE49-F238E27FC236}">
                <a16:creationId xmlns:a16="http://schemas.microsoft.com/office/drawing/2014/main" id="{4A552550-DA50-5BEA-D48F-18E498263952}"/>
              </a:ext>
            </a:extLst>
          </p:cNvPr>
          <p:cNvSpPr txBox="1">
            <a:spLocks noChangeArrowheads="1"/>
          </p:cNvSpPr>
          <p:nvPr/>
        </p:nvSpPr>
        <p:spPr bwMode="auto">
          <a:xfrm>
            <a:off x="0" y="0"/>
            <a:ext cx="9144000" cy="461665"/>
          </a:xfrm>
          <a:prstGeom prst="rect">
            <a:avLst/>
          </a:prstGeom>
          <a:solidFill>
            <a:schemeClr val="bg1">
              <a:lumMod val="20000"/>
              <a:lumOff val="80000"/>
              <a:alpha val="90000"/>
            </a:schemeClr>
          </a:solidFill>
          <a:ln w="9525">
            <a:noFill/>
            <a:miter lim="800000"/>
            <a:headEnd/>
            <a:tailEnd/>
          </a:ln>
          <a:effectLst/>
        </p:spPr>
        <p:txBody>
          <a:bodyPr wrap="square">
            <a:spAutoFit/>
          </a:bodyPr>
          <a:lstStyle/>
          <a:p>
            <a:pPr eaLnBrk="0" hangingPunct="0"/>
            <a:r>
              <a:rPr lang="en-US" sz="2400" b="1" dirty="0">
                <a:solidFill>
                  <a:schemeClr val="bg2"/>
                </a:solidFill>
                <a:latin typeface="+mn-lt"/>
                <a:cs typeface="Calibri" panose="020F0502020204030204" pitchFamily="34" charset="0"/>
              </a:rPr>
              <a:t>Project Update</a:t>
            </a:r>
          </a:p>
        </p:txBody>
      </p:sp>
    </p:spTree>
    <p:extLst>
      <p:ext uri="{BB962C8B-B14F-4D97-AF65-F5344CB8AC3E}">
        <p14:creationId xmlns:p14="http://schemas.microsoft.com/office/powerpoint/2010/main" val="3906952214"/>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19D53-AE0D-EF18-AA04-894B395BDE25}"/>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5D5A8E6D-334C-3D85-5270-0E50C732B520}"/>
              </a:ext>
            </a:extLst>
          </p:cNvPr>
          <p:cNvSpPr txBox="1">
            <a:spLocks/>
          </p:cNvSpPr>
          <p:nvPr/>
        </p:nvSpPr>
        <p:spPr>
          <a:xfrm>
            <a:off x="0" y="0"/>
            <a:ext cx="9144000" cy="533400"/>
          </a:xfrm>
          <a:prstGeom prst="rect">
            <a:avLst/>
          </a:prstGeom>
          <a:solidFill>
            <a:schemeClr val="bg1">
              <a:lumMod val="20000"/>
              <a:lumOff val="80000"/>
              <a:alpha val="70000"/>
            </a:schemeClr>
          </a:solidFill>
          <a:ln>
            <a:noFill/>
          </a:ln>
          <a:effectLst/>
        </p:spPr>
        <p:txBody>
          <a:bodyPr/>
          <a:lstStyle>
            <a:lvl1pPr marL="342900" indent="-342900" algn="l" rtl="0" eaLnBrk="0" fontAlgn="base" hangingPunct="0">
              <a:spcBef>
                <a:spcPct val="20000"/>
              </a:spcBef>
              <a:spcAft>
                <a:spcPct val="0"/>
              </a:spcAft>
              <a:buClr>
                <a:schemeClr val="tx1"/>
              </a:buClr>
              <a:buSzPct val="75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000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lgn="ctr">
              <a:buFontTx/>
              <a:buNone/>
            </a:pPr>
            <a:r>
              <a:rPr lang="en-US" sz="2400" b="1" kern="0" dirty="0">
                <a:solidFill>
                  <a:schemeClr val="bg2"/>
                </a:solidFill>
                <a:effectLst/>
              </a:rPr>
              <a:t>The Numbers</a:t>
            </a:r>
          </a:p>
        </p:txBody>
      </p:sp>
      <p:sp>
        <p:nvSpPr>
          <p:cNvPr id="3" name="TextBox 2">
            <a:extLst>
              <a:ext uri="{FF2B5EF4-FFF2-40B4-BE49-F238E27FC236}">
                <a16:creationId xmlns:a16="http://schemas.microsoft.com/office/drawing/2014/main" id="{D6CF9E16-5CF8-6526-B661-B86969DA967F}"/>
              </a:ext>
            </a:extLst>
          </p:cNvPr>
          <p:cNvSpPr txBox="1"/>
          <p:nvPr/>
        </p:nvSpPr>
        <p:spPr>
          <a:xfrm>
            <a:off x="-1" y="533400"/>
            <a:ext cx="9143999" cy="3046988"/>
          </a:xfrm>
          <a:prstGeom prst="rect">
            <a:avLst/>
          </a:prstGeom>
          <a:noFill/>
        </p:spPr>
        <p:txBody>
          <a:bodyPr wrap="square">
            <a:spAutoFit/>
          </a:bodyPr>
          <a:lstStyle/>
          <a:p>
            <a:pPr marL="0" marR="0" algn="l">
              <a:buNone/>
            </a:pPr>
            <a:endParaRPr lang="en-US" sz="1200" dirty="0">
              <a:solidFill>
                <a:schemeClr val="bg2"/>
              </a:solidFill>
              <a:latin typeface="+mn-lt"/>
              <a:ea typeface="Aptos" panose="020B0004020202020204" pitchFamily="34" charset="0"/>
              <a:cs typeface="Aptos" panose="020B0004020202020204" pitchFamily="34" charset="0"/>
            </a:endParaRPr>
          </a:p>
          <a:p>
            <a:pPr marL="457200" marR="0" indent="-457200" algn="l">
              <a:buFont typeface="Arial" panose="020B0604020202020204" pitchFamily="34" charset="0"/>
              <a:buChar char="•"/>
            </a:pPr>
            <a:r>
              <a:rPr lang="en-US" sz="2400" dirty="0">
                <a:solidFill>
                  <a:schemeClr val="bg2"/>
                </a:solidFill>
                <a:effectLst/>
                <a:latin typeface="+mn-lt"/>
                <a:ea typeface="Aptos" panose="020B0004020202020204" pitchFamily="34" charset="0"/>
                <a:cs typeface="Aptos" panose="020B0004020202020204" pitchFamily="34" charset="0"/>
              </a:rPr>
              <a:t>Federal share: $292.8M estimated after completion of project</a:t>
            </a:r>
          </a:p>
          <a:p>
            <a:pPr marR="0" algn="l"/>
            <a:endParaRPr lang="en-US" sz="2000" dirty="0">
              <a:solidFill>
                <a:schemeClr val="bg2"/>
              </a:solidFill>
              <a:latin typeface="+mn-lt"/>
              <a:ea typeface="Aptos" panose="020B0004020202020204" pitchFamily="34" charset="0"/>
              <a:cs typeface="Aptos" panose="020B0004020202020204" pitchFamily="34" charset="0"/>
            </a:endParaRPr>
          </a:p>
          <a:p>
            <a:pPr marL="457200" marR="0" indent="-457200" algn="l">
              <a:buFont typeface="Arial" panose="020B0604020202020204" pitchFamily="34" charset="0"/>
              <a:buChar char="•"/>
            </a:pPr>
            <a:r>
              <a:rPr lang="en-US" sz="2400" dirty="0">
                <a:solidFill>
                  <a:schemeClr val="bg2"/>
                </a:solidFill>
                <a:effectLst/>
                <a:latin typeface="+mn-lt"/>
                <a:ea typeface="Aptos" panose="020B0004020202020204" pitchFamily="34" charset="0"/>
                <a:cs typeface="Aptos" panose="020B0004020202020204" pitchFamily="34" charset="0"/>
              </a:rPr>
              <a:t>State: $1</a:t>
            </a:r>
            <a:r>
              <a:rPr lang="en-US" sz="2400" dirty="0">
                <a:solidFill>
                  <a:schemeClr val="bg2"/>
                </a:solidFill>
                <a:latin typeface="+mn-lt"/>
                <a:ea typeface="Aptos" panose="020B0004020202020204" pitchFamily="34" charset="0"/>
                <a:cs typeface="Aptos" panose="020B0004020202020204" pitchFamily="34" charset="0"/>
              </a:rPr>
              <a:t>6</a:t>
            </a:r>
            <a:r>
              <a:rPr lang="en-US" sz="2400" dirty="0">
                <a:solidFill>
                  <a:schemeClr val="bg2"/>
                </a:solidFill>
                <a:effectLst/>
                <a:latin typeface="+mn-lt"/>
                <a:ea typeface="Aptos" panose="020B0004020202020204" pitchFamily="34" charset="0"/>
                <a:cs typeface="Aptos" panose="020B0004020202020204" pitchFamily="34" charset="0"/>
              </a:rPr>
              <a:t>5M </a:t>
            </a:r>
            <a:r>
              <a:rPr lang="en-US" sz="2400" dirty="0">
                <a:solidFill>
                  <a:schemeClr val="bg2"/>
                </a:solidFill>
                <a:latin typeface="+mn-lt"/>
                <a:ea typeface="Aptos" panose="020B0004020202020204" pitchFamily="34" charset="0"/>
                <a:cs typeface="Aptos" panose="020B0004020202020204" pitchFamily="34" charset="0"/>
              </a:rPr>
              <a:t>to date (subventions)</a:t>
            </a:r>
          </a:p>
          <a:p>
            <a:pPr marR="0" algn="l"/>
            <a:endParaRPr lang="en-US" sz="2000" dirty="0">
              <a:solidFill>
                <a:schemeClr val="bg2"/>
              </a:solidFill>
              <a:latin typeface="+mn-lt"/>
              <a:ea typeface="Aptos" panose="020B0004020202020204" pitchFamily="34" charset="0"/>
              <a:cs typeface="Aptos" panose="020B0004020202020204" pitchFamily="34" charset="0"/>
            </a:endParaRPr>
          </a:p>
          <a:p>
            <a:pPr marL="457200" marR="0" indent="-457200" algn="l">
              <a:buFont typeface="Arial" panose="020B0604020202020204" pitchFamily="34" charset="0"/>
              <a:buChar char="•"/>
            </a:pPr>
            <a:r>
              <a:rPr lang="en-US" sz="2400" dirty="0">
                <a:solidFill>
                  <a:schemeClr val="bg2"/>
                </a:solidFill>
                <a:effectLst/>
                <a:latin typeface="+mn-lt"/>
                <a:ea typeface="Aptos" panose="020B0004020202020204" pitchFamily="34" charset="0"/>
                <a:cs typeface="Aptos" panose="020B0004020202020204" pitchFamily="34" charset="0"/>
              </a:rPr>
              <a:t>Local Share: $</a:t>
            </a:r>
            <a:r>
              <a:rPr lang="en-US" sz="2400" dirty="0">
                <a:solidFill>
                  <a:schemeClr val="bg2"/>
                </a:solidFill>
                <a:latin typeface="+mn-lt"/>
                <a:ea typeface="Aptos" panose="020B0004020202020204" pitchFamily="34" charset="0"/>
                <a:cs typeface="Aptos" panose="020B0004020202020204" pitchFamily="34" charset="0"/>
              </a:rPr>
              <a:t>6</a:t>
            </a:r>
            <a:r>
              <a:rPr lang="en-US" sz="2400" dirty="0">
                <a:solidFill>
                  <a:schemeClr val="bg2"/>
                </a:solidFill>
                <a:effectLst/>
                <a:latin typeface="+mn-lt"/>
                <a:ea typeface="Aptos" panose="020B0004020202020204" pitchFamily="34" charset="0"/>
                <a:cs typeface="Aptos" panose="020B0004020202020204" pitchFamily="34" charset="0"/>
              </a:rPr>
              <a:t>0M </a:t>
            </a:r>
            <a:r>
              <a:rPr lang="en-US" sz="2400" dirty="0">
                <a:solidFill>
                  <a:schemeClr val="bg2"/>
                </a:solidFill>
                <a:latin typeface="+mn-lt"/>
                <a:ea typeface="Aptos" panose="020B0004020202020204" pitchFamily="34" charset="0"/>
                <a:cs typeface="Aptos" panose="020B0004020202020204" pitchFamily="34" charset="0"/>
              </a:rPr>
              <a:t>(Measure A)</a:t>
            </a:r>
          </a:p>
          <a:p>
            <a:pPr marR="0" algn="l"/>
            <a:endParaRPr lang="en-US" sz="2000" dirty="0">
              <a:solidFill>
                <a:schemeClr val="bg2"/>
              </a:solidFill>
              <a:latin typeface="+mn-lt"/>
              <a:ea typeface="Aptos" panose="020B0004020202020204" pitchFamily="34" charset="0"/>
              <a:cs typeface="Aptos" panose="020B0004020202020204" pitchFamily="34" charset="0"/>
            </a:endParaRPr>
          </a:p>
          <a:p>
            <a:pPr marL="457200" marR="0" indent="-457200" algn="l">
              <a:buFont typeface="Arial" panose="020B0604020202020204" pitchFamily="34" charset="0"/>
              <a:buChar char="•"/>
            </a:pPr>
            <a:r>
              <a:rPr lang="en-US" sz="2400" dirty="0">
                <a:solidFill>
                  <a:schemeClr val="bg2"/>
                </a:solidFill>
                <a:latin typeface="+mn-lt"/>
                <a:ea typeface="Aptos" panose="020B0004020202020204" pitchFamily="34" charset="0"/>
                <a:cs typeface="Aptos" panose="020B0004020202020204" pitchFamily="34" charset="0"/>
              </a:rPr>
              <a:t>Estimated reinvestment in Napa as a result of flood protection provided by Project: $2.5Billion</a:t>
            </a:r>
          </a:p>
        </p:txBody>
      </p:sp>
      <p:pic>
        <p:nvPicPr>
          <p:cNvPr id="2" name="Picture 1">
            <a:extLst>
              <a:ext uri="{FF2B5EF4-FFF2-40B4-BE49-F238E27FC236}">
                <a16:creationId xmlns:a16="http://schemas.microsoft.com/office/drawing/2014/main" id="{6D9271A7-501D-26A6-C002-A8E3D096537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71240"/>
            <a:ext cx="4381500" cy="3286760"/>
          </a:xfrm>
          <a:prstGeom prst="rect">
            <a:avLst/>
          </a:prstGeom>
          <a:noFill/>
          <a:ln>
            <a:noFill/>
          </a:ln>
        </p:spPr>
      </p:pic>
      <p:pic>
        <p:nvPicPr>
          <p:cNvPr id="6" name="Picture 5">
            <a:extLst>
              <a:ext uri="{FF2B5EF4-FFF2-40B4-BE49-F238E27FC236}">
                <a16:creationId xmlns:a16="http://schemas.microsoft.com/office/drawing/2014/main" id="{9247C668-2D3C-9D4F-6A4B-AA55E542FF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1652" y="3571240"/>
            <a:ext cx="4382347" cy="3286760"/>
          </a:xfrm>
          <a:prstGeom prst="rect">
            <a:avLst/>
          </a:prstGeom>
        </p:spPr>
      </p:pic>
    </p:spTree>
    <p:extLst>
      <p:ext uri="{BB962C8B-B14F-4D97-AF65-F5344CB8AC3E}">
        <p14:creationId xmlns:p14="http://schemas.microsoft.com/office/powerpoint/2010/main" val="259297411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6781800"/>
          </a:xfrm>
          <a:prstGeom prst="rect">
            <a:avLst/>
          </a:prstGeom>
        </p:spPr>
      </p:pic>
      <p:sp>
        <p:nvSpPr>
          <p:cNvPr id="5" name="Rectangle 4"/>
          <p:cNvSpPr/>
          <p:nvPr/>
        </p:nvSpPr>
        <p:spPr>
          <a:xfrm>
            <a:off x="0" y="0"/>
            <a:ext cx="9144000" cy="2523768"/>
          </a:xfrm>
          <a:prstGeom prst="rect">
            <a:avLst/>
          </a:prstGeom>
          <a:solidFill>
            <a:schemeClr val="bg1">
              <a:lumMod val="20000"/>
              <a:lumOff val="80000"/>
              <a:alpha val="70000"/>
            </a:schemeClr>
          </a:solidFill>
        </p:spPr>
        <p:txBody>
          <a:bodyPr wrap="square">
            <a:spAutoFit/>
          </a:bodyPr>
          <a:lstStyle/>
          <a:p>
            <a:pPr>
              <a:defRPr/>
            </a:pPr>
            <a:r>
              <a:rPr lang="en-US" sz="2800" b="1" dirty="0">
                <a:solidFill>
                  <a:schemeClr val="bg2"/>
                </a:solidFill>
                <a:latin typeface="+mn-lt"/>
              </a:rPr>
              <a:t>In Summary..</a:t>
            </a:r>
          </a:p>
          <a:p>
            <a:pPr algn="l">
              <a:defRPr/>
            </a:pPr>
            <a:endParaRPr lang="en-US" sz="1000" dirty="0">
              <a:solidFill>
                <a:schemeClr val="bg2"/>
              </a:solidFill>
              <a:latin typeface="+mn-lt"/>
            </a:endParaRPr>
          </a:p>
          <a:p>
            <a:pPr marL="800100" lvl="1" indent="-342900" algn="l">
              <a:buFont typeface="Arial" panose="020B0604020202020204" pitchFamily="34" charset="0"/>
              <a:buChar char="•"/>
              <a:defRPr/>
            </a:pPr>
            <a:r>
              <a:rPr lang="en-US" dirty="0">
                <a:solidFill>
                  <a:schemeClr val="bg2"/>
                </a:solidFill>
                <a:latin typeface="+mn-lt"/>
              </a:rPr>
              <a:t>Living River design principals and goals are being realized as evidence by Project monitoring </a:t>
            </a:r>
          </a:p>
          <a:p>
            <a:pPr lvl="1" algn="l">
              <a:defRPr/>
            </a:pPr>
            <a:endParaRPr lang="en-US" sz="1200" dirty="0">
              <a:solidFill>
                <a:schemeClr val="bg2"/>
              </a:solidFill>
              <a:latin typeface="+mn-lt"/>
            </a:endParaRPr>
          </a:p>
          <a:p>
            <a:pPr marL="800100" lvl="1" indent="-342900" algn="l">
              <a:buFont typeface="Arial" panose="020B0604020202020204" pitchFamily="34" charset="0"/>
              <a:buChar char="•"/>
              <a:defRPr/>
            </a:pPr>
            <a:r>
              <a:rPr lang="en-US" dirty="0">
                <a:solidFill>
                  <a:schemeClr val="bg2"/>
                </a:solidFill>
                <a:latin typeface="+mn-lt"/>
              </a:rPr>
              <a:t>In addition to providing 100-year flood protection the Napa River Flood Project provides multiple benefits to the community including new recreational areas and features, reinvestment in downtown Napa, </a:t>
            </a:r>
            <a:r>
              <a:rPr lang="en-US" dirty="0">
                <a:solidFill>
                  <a:schemeClr val="bg2"/>
                </a:solidFill>
              </a:rPr>
              <a:t>restored wetlands and riverine habitat </a:t>
            </a:r>
            <a:r>
              <a:rPr lang="en-US" dirty="0">
                <a:solidFill>
                  <a:schemeClr val="bg2"/>
                </a:solidFill>
                <a:latin typeface="+mn-lt"/>
              </a:rPr>
              <a:t>and serves as an example of a climate resilient approach to flood management</a:t>
            </a:r>
          </a:p>
        </p:txBody>
      </p:sp>
    </p:spTree>
    <p:extLst>
      <p:ext uri="{BB962C8B-B14F-4D97-AF65-F5344CB8AC3E}">
        <p14:creationId xmlns:p14="http://schemas.microsoft.com/office/powerpoint/2010/main" val="1078252605"/>
      </p:ext>
    </p:extLst>
  </p:cSld>
  <p:clrMapOvr>
    <a:masterClrMapping/>
  </p:clrMapOvr>
  <p:transition spd="slow"/>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1658</TotalTime>
  <Words>1612</Words>
  <Application>Microsoft Office PowerPoint</Application>
  <PresentationFormat>On-screen Show (4:3)</PresentationFormat>
  <Paragraphs>171</Paragraphs>
  <Slides>22</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Monotype Sorts</vt:lpstr>
      <vt:lpstr>Times New Roman</vt:lpstr>
      <vt:lpstr>Wingdings</vt:lpstr>
      <vt:lpstr>Stream</vt:lpstr>
      <vt:lpstr>The Napa River Flood  Protection Project    A Living River Approach in an Era of Climate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Oxbow Bypass Inlet  Looking South/Downstream</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Sarrow, Jeremy</dc:creator>
  <cp:lastModifiedBy>Sarrow, Jeremy</cp:lastModifiedBy>
  <cp:revision>92</cp:revision>
  <dcterms:created xsi:type="dcterms:W3CDTF">2014-06-23T22:48:39Z</dcterms:created>
  <dcterms:modified xsi:type="dcterms:W3CDTF">2026-09-29T17:10:02Z</dcterms:modified>
</cp:coreProperties>
</file>