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6" r:id="rId2"/>
    <p:sldMasterId id="2147483679" r:id="rId3"/>
  </p:sldMasterIdLst>
  <p:notesMasterIdLst>
    <p:notesMasterId r:id="rId21"/>
  </p:notesMasterIdLst>
  <p:sldIdLst>
    <p:sldId id="276" r:id="rId4"/>
    <p:sldId id="283" r:id="rId5"/>
    <p:sldId id="299" r:id="rId6"/>
    <p:sldId id="435" r:id="rId7"/>
    <p:sldId id="294" r:id="rId8"/>
    <p:sldId id="286" r:id="rId9"/>
    <p:sldId id="304" r:id="rId10"/>
    <p:sldId id="305" r:id="rId11"/>
    <p:sldId id="437" r:id="rId12"/>
    <p:sldId id="431" r:id="rId13"/>
    <p:sldId id="432" r:id="rId14"/>
    <p:sldId id="439" r:id="rId15"/>
    <p:sldId id="440" r:id="rId16"/>
    <p:sldId id="441" r:id="rId17"/>
    <p:sldId id="303" r:id="rId18"/>
    <p:sldId id="434" r:id="rId19"/>
    <p:sldId id="43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84" userDrawn="1">
          <p15:clr>
            <a:srgbClr val="A4A3A4"/>
          </p15:clr>
        </p15:guide>
        <p15:guide id="3" pos="72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B0B0A4"/>
    <a:srgbClr val="61CBF4"/>
    <a:srgbClr val="A8ADA7"/>
    <a:srgbClr val="B8B4AB"/>
    <a:srgbClr val="4EA72E"/>
    <a:srgbClr val="004562"/>
    <a:srgbClr val="007AA5"/>
    <a:srgbClr val="7F7B7A"/>
    <a:srgbClr val="119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47" autoAdjust="0"/>
    <p:restoredTop sz="94712" autoAdjust="0"/>
  </p:normalViewPr>
  <p:slideViewPr>
    <p:cSldViewPr snapToGrid="0">
      <p:cViewPr varScale="1">
        <p:scale>
          <a:sx n="68" d="100"/>
          <a:sy n="68" d="100"/>
        </p:scale>
        <p:origin x="84" y="780"/>
      </p:cViewPr>
      <p:guideLst>
        <p:guide orient="horz" pos="4032"/>
        <p:guide pos="384"/>
        <p:guide pos="72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fo-file01\esapwa\Data\marketing\Conferences\NorthBayIncisedChannels2013\NothBay2013xsec_analyzer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sfo-file01\esapwa\Data\marketing\Conferences\NorthBayIncisedChannels2013\NothBay2013xsec_analyzer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297334462656311E-2"/>
          <c:y val="5.1184180145418097E-2"/>
          <c:w val="0.69811624543196804"/>
          <c:h val="0.84319284645859349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Sheet1!$D$2</c:f>
              <c:strCache>
                <c:ptCount val="1"/>
                <c:pt idx="0">
                  <c:v>Q</c:v>
                </c:pt>
              </c:strCache>
            </c:strRef>
          </c:tx>
          <c:xVal>
            <c:numRef>
              <c:f>Sheet1!$C$3:$C$14</c:f>
              <c:numCache>
                <c:formatCode>General</c:formatCode>
                <c:ptCount val="12"/>
                <c:pt idx="0">
                  <c:v>0</c:v>
                </c:pt>
                <c:pt idx="1">
                  <c:v>0.4</c:v>
                </c:pt>
                <c:pt idx="2">
                  <c:v>0.8</c:v>
                </c:pt>
                <c:pt idx="3">
                  <c:v>1.2</c:v>
                </c:pt>
                <c:pt idx="4">
                  <c:v>1.6</c:v>
                </c:pt>
                <c:pt idx="5">
                  <c:v>2</c:v>
                </c:pt>
                <c:pt idx="6">
                  <c:v>2.4</c:v>
                </c:pt>
                <c:pt idx="7">
                  <c:v>2.8</c:v>
                </c:pt>
                <c:pt idx="8">
                  <c:v>3.2</c:v>
                </c:pt>
                <c:pt idx="9">
                  <c:v>3.6</c:v>
                </c:pt>
                <c:pt idx="10">
                  <c:v>4</c:v>
                </c:pt>
                <c:pt idx="11">
                  <c:v>4.4000000000000004</c:v>
                </c:pt>
              </c:numCache>
            </c:numRef>
          </c:xVal>
          <c:yVal>
            <c:numRef>
              <c:f>Sheet1!$D$3:$D$14</c:f>
              <c:numCache>
                <c:formatCode>General</c:formatCode>
                <c:ptCount val="12"/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150-4DD3-9E82-2E5FF592A00E}"/>
            </c:ext>
          </c:extLst>
        </c:ser>
        <c:ser>
          <c:idx val="1"/>
          <c:order val="1"/>
          <c:tx>
            <c:strRef>
              <c:f>Sheet1!$E$2</c:f>
              <c:strCache>
                <c:ptCount val="1"/>
                <c:pt idx="0">
                  <c:v>WS Elevation</c:v>
                </c:pt>
              </c:strCache>
            </c:strRef>
          </c:tx>
          <c:xVal>
            <c:numRef>
              <c:f>Sheet1!$C$3:$C$14</c:f>
              <c:numCache>
                <c:formatCode>General</c:formatCode>
                <c:ptCount val="12"/>
                <c:pt idx="0">
                  <c:v>0</c:v>
                </c:pt>
                <c:pt idx="1">
                  <c:v>0.4</c:v>
                </c:pt>
                <c:pt idx="2">
                  <c:v>0.8</c:v>
                </c:pt>
                <c:pt idx="3">
                  <c:v>1.2</c:v>
                </c:pt>
                <c:pt idx="4">
                  <c:v>1.6</c:v>
                </c:pt>
                <c:pt idx="5">
                  <c:v>2</c:v>
                </c:pt>
                <c:pt idx="6">
                  <c:v>2.4</c:v>
                </c:pt>
                <c:pt idx="7">
                  <c:v>2.8</c:v>
                </c:pt>
                <c:pt idx="8">
                  <c:v>3.2</c:v>
                </c:pt>
                <c:pt idx="9">
                  <c:v>3.6</c:v>
                </c:pt>
                <c:pt idx="10">
                  <c:v>4</c:v>
                </c:pt>
                <c:pt idx="11">
                  <c:v>4.4000000000000004</c:v>
                </c:pt>
              </c:numCache>
            </c:numRef>
          </c:xVal>
          <c:yVal>
            <c:numRef>
              <c:f>Sheet1!$E$3:$E$14</c:f>
              <c:numCache>
                <c:formatCode>General</c:formatCode>
                <c:ptCount val="12"/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150-4DD3-9E82-2E5FF592A00E}"/>
            </c:ext>
          </c:extLst>
        </c:ser>
        <c:ser>
          <c:idx val="2"/>
          <c:order val="2"/>
          <c:tx>
            <c:strRef>
              <c:f>Sheet1!$F$2</c:f>
              <c:strCache>
                <c:ptCount val="1"/>
                <c:pt idx="0">
                  <c:v>Velocity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</c:spPr>
          </c:marker>
          <c:xVal>
            <c:numRef>
              <c:f>Sheet1!$C$3:$C$20</c:f>
              <c:numCache>
                <c:formatCode>General</c:formatCode>
                <c:ptCount val="18"/>
                <c:pt idx="0">
                  <c:v>0</c:v>
                </c:pt>
                <c:pt idx="1">
                  <c:v>0.4</c:v>
                </c:pt>
                <c:pt idx="2">
                  <c:v>0.8</c:v>
                </c:pt>
                <c:pt idx="3">
                  <c:v>1.2</c:v>
                </c:pt>
                <c:pt idx="4">
                  <c:v>1.6</c:v>
                </c:pt>
                <c:pt idx="5">
                  <c:v>2</c:v>
                </c:pt>
                <c:pt idx="6">
                  <c:v>2.4</c:v>
                </c:pt>
                <c:pt idx="7">
                  <c:v>2.8</c:v>
                </c:pt>
                <c:pt idx="8">
                  <c:v>3.2</c:v>
                </c:pt>
                <c:pt idx="9">
                  <c:v>3.6</c:v>
                </c:pt>
                <c:pt idx="10">
                  <c:v>4</c:v>
                </c:pt>
                <c:pt idx="11">
                  <c:v>4.4000000000000004</c:v>
                </c:pt>
                <c:pt idx="12">
                  <c:v>5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10</c:v>
                </c:pt>
                <c:pt idx="17">
                  <c:v>12</c:v>
                </c:pt>
              </c:numCache>
            </c:numRef>
          </c:xVal>
          <c:yVal>
            <c:numRef>
              <c:f>Sheet1!$F$3:$F$20</c:f>
              <c:numCache>
                <c:formatCode>General</c:formatCode>
                <c:ptCount val="18"/>
                <c:pt idx="0">
                  <c:v>8.0300000000000011</c:v>
                </c:pt>
                <c:pt idx="1">
                  <c:v>7.85</c:v>
                </c:pt>
                <c:pt idx="2">
                  <c:v>7.53</c:v>
                </c:pt>
                <c:pt idx="3">
                  <c:v>7.29</c:v>
                </c:pt>
                <c:pt idx="4">
                  <c:v>7.01</c:v>
                </c:pt>
                <c:pt idx="5">
                  <c:v>6.68</c:v>
                </c:pt>
                <c:pt idx="6">
                  <c:v>6.48</c:v>
                </c:pt>
                <c:pt idx="7">
                  <c:v>6.1</c:v>
                </c:pt>
                <c:pt idx="8">
                  <c:v>5.88</c:v>
                </c:pt>
                <c:pt idx="9">
                  <c:v>5.85</c:v>
                </c:pt>
                <c:pt idx="10">
                  <c:v>5.6199999999999966</c:v>
                </c:pt>
                <c:pt idx="11">
                  <c:v>5.3599999999999985</c:v>
                </c:pt>
                <c:pt idx="12">
                  <c:v>5.35</c:v>
                </c:pt>
                <c:pt idx="13">
                  <c:v>5.08</c:v>
                </c:pt>
                <c:pt idx="14">
                  <c:v>4.8099999999999996</c:v>
                </c:pt>
                <c:pt idx="15">
                  <c:v>4.54</c:v>
                </c:pt>
                <c:pt idx="16">
                  <c:v>4.24</c:v>
                </c:pt>
                <c:pt idx="17">
                  <c:v>3.94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150-4DD3-9E82-2E5FF592A0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8291712"/>
        <c:axId val="98293632"/>
      </c:scatterChart>
      <c:scatterChart>
        <c:scatterStyle val="lineMarker"/>
        <c:varyColors val="0"/>
        <c:ser>
          <c:idx val="3"/>
          <c:order val="3"/>
          <c:tx>
            <c:strRef>
              <c:f>Sheet1!$G$2</c:f>
              <c:strCache>
                <c:ptCount val="1"/>
                <c:pt idx="0">
                  <c:v>Erosive Stress</c:v>
                </c:pt>
              </c:strCache>
            </c:strRef>
          </c:tx>
          <c:spPr>
            <a:ln>
              <a:solidFill>
                <a:schemeClr val="accent5">
                  <a:lumMod val="75000"/>
                </a:schemeClr>
              </a:solidFill>
            </a:ln>
          </c:spPr>
          <c:marker>
            <c:symbol val="circle"/>
            <c:size val="7"/>
            <c:spPr>
              <a:solidFill>
                <a:srgbClr val="FFC000"/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marker>
          <c:trendline>
            <c:trendlineType val="log"/>
            <c:dispRSqr val="0"/>
            <c:dispEq val="0"/>
          </c:trendline>
          <c:trendline>
            <c:trendlineType val="power"/>
            <c:dispRSqr val="0"/>
            <c:dispEq val="0"/>
          </c:trendline>
          <c:trendline>
            <c:trendlineType val="power"/>
            <c:dispRSqr val="0"/>
            <c:dispEq val="0"/>
          </c:trendline>
          <c:xVal>
            <c:numRef>
              <c:f>Sheet1!$C$3:$C$20</c:f>
              <c:numCache>
                <c:formatCode>General</c:formatCode>
                <c:ptCount val="18"/>
                <c:pt idx="0">
                  <c:v>0</c:v>
                </c:pt>
                <c:pt idx="1">
                  <c:v>0.4</c:v>
                </c:pt>
                <c:pt idx="2">
                  <c:v>0.8</c:v>
                </c:pt>
                <c:pt idx="3">
                  <c:v>1.2</c:v>
                </c:pt>
                <c:pt idx="4">
                  <c:v>1.6</c:v>
                </c:pt>
                <c:pt idx="5">
                  <c:v>2</c:v>
                </c:pt>
                <c:pt idx="6">
                  <c:v>2.4</c:v>
                </c:pt>
                <c:pt idx="7">
                  <c:v>2.8</c:v>
                </c:pt>
                <c:pt idx="8">
                  <c:v>3.2</c:v>
                </c:pt>
                <c:pt idx="9">
                  <c:v>3.6</c:v>
                </c:pt>
                <c:pt idx="10">
                  <c:v>4</c:v>
                </c:pt>
                <c:pt idx="11">
                  <c:v>4.4000000000000004</c:v>
                </c:pt>
                <c:pt idx="12">
                  <c:v>5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10</c:v>
                </c:pt>
                <c:pt idx="17">
                  <c:v>12</c:v>
                </c:pt>
              </c:numCache>
            </c:numRef>
          </c:xVal>
          <c:yVal>
            <c:numRef>
              <c:f>Sheet1!$G$3:$G$20</c:f>
              <c:numCache>
                <c:formatCode>General</c:formatCode>
                <c:ptCount val="18"/>
                <c:pt idx="0">
                  <c:v>1.7749999999999999</c:v>
                </c:pt>
                <c:pt idx="1">
                  <c:v>1.663</c:v>
                </c:pt>
                <c:pt idx="2">
                  <c:v>1.544</c:v>
                </c:pt>
                <c:pt idx="3">
                  <c:v>1.472</c:v>
                </c:pt>
                <c:pt idx="4">
                  <c:v>1.385</c:v>
                </c:pt>
                <c:pt idx="5">
                  <c:v>1.2889999999999988</c:v>
                </c:pt>
                <c:pt idx="6">
                  <c:v>1.236</c:v>
                </c:pt>
                <c:pt idx="7">
                  <c:v>1.129</c:v>
                </c:pt>
                <c:pt idx="8">
                  <c:v>1.07</c:v>
                </c:pt>
                <c:pt idx="9">
                  <c:v>1.0649999999999988</c:v>
                </c:pt>
                <c:pt idx="10">
                  <c:v>1.0049999999999988</c:v>
                </c:pt>
                <c:pt idx="11">
                  <c:v>0.94499999999999995</c:v>
                </c:pt>
                <c:pt idx="12">
                  <c:v>0.93899999999999995</c:v>
                </c:pt>
                <c:pt idx="13">
                  <c:v>0.87300000000000055</c:v>
                </c:pt>
                <c:pt idx="14">
                  <c:v>0.80800000000000005</c:v>
                </c:pt>
                <c:pt idx="15">
                  <c:v>0.74300000000000055</c:v>
                </c:pt>
                <c:pt idx="16">
                  <c:v>0.67300000000000082</c:v>
                </c:pt>
                <c:pt idx="17">
                  <c:v>0.60600000000000054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B150-4DD3-9E82-2E5FF592A0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146176"/>
        <c:axId val="98342400"/>
      </c:scatterChart>
      <c:valAx>
        <c:axId val="98291712"/>
        <c:scaling>
          <c:orientation val="minMax"/>
          <c:max val="12"/>
          <c:min val="1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Floodplain width/channel width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19050">
            <a:solidFill>
              <a:schemeClr val="bg2"/>
            </a:solidFill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98293632"/>
        <c:crosses val="autoZero"/>
        <c:crossBetween val="midCat"/>
        <c:majorUnit val="1"/>
      </c:valAx>
      <c:valAx>
        <c:axId val="98293632"/>
        <c:scaling>
          <c:orientation val="minMax"/>
          <c:max val="8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Velocity at Ten Year Flow (ft/sec)</a:t>
                </a:r>
              </a:p>
            </c:rich>
          </c:tx>
          <c:layout>
            <c:manualLayout>
              <c:xMode val="edge"/>
              <c:yMode val="edge"/>
              <c:x val="7.9598120264330104E-3"/>
              <c:y val="0.2003439944305663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22225">
            <a:solidFill>
              <a:schemeClr val="bg2"/>
            </a:solidFill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98291712"/>
        <c:crosses val="autoZero"/>
        <c:crossBetween val="midCat"/>
      </c:valAx>
      <c:valAx>
        <c:axId val="98342400"/>
        <c:scaling>
          <c:orientation val="minMax"/>
          <c:max val="1.6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dirty="0"/>
                  <a:t>Erosive Stress (</a:t>
                </a:r>
                <a:r>
                  <a:rPr lang="en-US" sz="1400" dirty="0" err="1"/>
                  <a:t>lb</a:t>
                </a:r>
                <a:r>
                  <a:rPr lang="en-US" sz="1400" dirty="0"/>
                  <a:t>/sq ft)</a:t>
                </a:r>
              </a:p>
            </c:rich>
          </c:tx>
          <c:layout>
            <c:manualLayout>
              <c:xMode val="edge"/>
              <c:yMode val="edge"/>
              <c:x val="0.84628697276056342"/>
              <c:y val="0.2580533458029727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100146176"/>
        <c:crosses val="max"/>
        <c:crossBetween val="midCat"/>
      </c:valAx>
      <c:valAx>
        <c:axId val="1001461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98342400"/>
        <c:crosses val="autoZero"/>
        <c:crossBetween val="midCat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ayout>
        <c:manualLayout>
          <c:xMode val="edge"/>
          <c:yMode val="edge"/>
          <c:x val="0.17397896161417323"/>
          <c:y val="7.9038674426436278E-2"/>
          <c:w val="0.17857657157105031"/>
          <c:h val="0.13631639396735176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297334462656311E-2"/>
          <c:y val="5.1184180145418097E-2"/>
          <c:w val="0.69811624543196804"/>
          <c:h val="0.84319284645859349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Sheet1!$D$2</c:f>
              <c:strCache>
                <c:ptCount val="1"/>
                <c:pt idx="0">
                  <c:v>Q</c:v>
                </c:pt>
              </c:strCache>
            </c:strRef>
          </c:tx>
          <c:xVal>
            <c:numRef>
              <c:f>Sheet1!$C$3:$C$14</c:f>
              <c:numCache>
                <c:formatCode>General</c:formatCode>
                <c:ptCount val="12"/>
                <c:pt idx="0">
                  <c:v>0</c:v>
                </c:pt>
                <c:pt idx="1">
                  <c:v>0.4</c:v>
                </c:pt>
                <c:pt idx="2">
                  <c:v>0.8</c:v>
                </c:pt>
                <c:pt idx="3">
                  <c:v>1.2</c:v>
                </c:pt>
                <c:pt idx="4">
                  <c:v>1.6</c:v>
                </c:pt>
                <c:pt idx="5">
                  <c:v>2</c:v>
                </c:pt>
                <c:pt idx="6">
                  <c:v>2.4</c:v>
                </c:pt>
                <c:pt idx="7">
                  <c:v>2.8</c:v>
                </c:pt>
                <c:pt idx="8">
                  <c:v>3.2</c:v>
                </c:pt>
                <c:pt idx="9">
                  <c:v>3.6</c:v>
                </c:pt>
                <c:pt idx="10">
                  <c:v>4</c:v>
                </c:pt>
                <c:pt idx="11">
                  <c:v>4.4000000000000004</c:v>
                </c:pt>
              </c:numCache>
            </c:numRef>
          </c:xVal>
          <c:yVal>
            <c:numRef>
              <c:f>Sheet1!$D$3:$D$14</c:f>
              <c:numCache>
                <c:formatCode>General</c:formatCode>
                <c:ptCount val="12"/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150-4DD3-9E82-2E5FF592A00E}"/>
            </c:ext>
          </c:extLst>
        </c:ser>
        <c:ser>
          <c:idx val="1"/>
          <c:order val="1"/>
          <c:tx>
            <c:strRef>
              <c:f>Sheet1!$E$2</c:f>
              <c:strCache>
                <c:ptCount val="1"/>
                <c:pt idx="0">
                  <c:v>WS Elevation</c:v>
                </c:pt>
              </c:strCache>
            </c:strRef>
          </c:tx>
          <c:xVal>
            <c:numRef>
              <c:f>Sheet1!$C$3:$C$14</c:f>
              <c:numCache>
                <c:formatCode>General</c:formatCode>
                <c:ptCount val="12"/>
                <c:pt idx="0">
                  <c:v>0</c:v>
                </c:pt>
                <c:pt idx="1">
                  <c:v>0.4</c:v>
                </c:pt>
                <c:pt idx="2">
                  <c:v>0.8</c:v>
                </c:pt>
                <c:pt idx="3">
                  <c:v>1.2</c:v>
                </c:pt>
                <c:pt idx="4">
                  <c:v>1.6</c:v>
                </c:pt>
                <c:pt idx="5">
                  <c:v>2</c:v>
                </c:pt>
                <c:pt idx="6">
                  <c:v>2.4</c:v>
                </c:pt>
                <c:pt idx="7">
                  <c:v>2.8</c:v>
                </c:pt>
                <c:pt idx="8">
                  <c:v>3.2</c:v>
                </c:pt>
                <c:pt idx="9">
                  <c:v>3.6</c:v>
                </c:pt>
                <c:pt idx="10">
                  <c:v>4</c:v>
                </c:pt>
                <c:pt idx="11">
                  <c:v>4.4000000000000004</c:v>
                </c:pt>
              </c:numCache>
            </c:numRef>
          </c:xVal>
          <c:yVal>
            <c:numRef>
              <c:f>Sheet1!$E$3:$E$14</c:f>
              <c:numCache>
                <c:formatCode>General</c:formatCode>
                <c:ptCount val="12"/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150-4DD3-9E82-2E5FF592A00E}"/>
            </c:ext>
          </c:extLst>
        </c:ser>
        <c:ser>
          <c:idx val="2"/>
          <c:order val="2"/>
          <c:tx>
            <c:strRef>
              <c:f>Sheet1!$F$2</c:f>
              <c:strCache>
                <c:ptCount val="1"/>
                <c:pt idx="0">
                  <c:v>Velocity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</c:spPr>
          </c:marker>
          <c:xVal>
            <c:numRef>
              <c:f>Sheet1!$C$3:$C$20</c:f>
              <c:numCache>
                <c:formatCode>General</c:formatCode>
                <c:ptCount val="18"/>
                <c:pt idx="0">
                  <c:v>0</c:v>
                </c:pt>
                <c:pt idx="1">
                  <c:v>0.4</c:v>
                </c:pt>
                <c:pt idx="2">
                  <c:v>0.8</c:v>
                </c:pt>
                <c:pt idx="3">
                  <c:v>1.2</c:v>
                </c:pt>
                <c:pt idx="4">
                  <c:v>1.6</c:v>
                </c:pt>
                <c:pt idx="5">
                  <c:v>2</c:v>
                </c:pt>
                <c:pt idx="6">
                  <c:v>2.4</c:v>
                </c:pt>
                <c:pt idx="7">
                  <c:v>2.8</c:v>
                </c:pt>
                <c:pt idx="8">
                  <c:v>3.2</c:v>
                </c:pt>
                <c:pt idx="9">
                  <c:v>3.6</c:v>
                </c:pt>
                <c:pt idx="10">
                  <c:v>4</c:v>
                </c:pt>
                <c:pt idx="11">
                  <c:v>4.4000000000000004</c:v>
                </c:pt>
                <c:pt idx="12">
                  <c:v>5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10</c:v>
                </c:pt>
                <c:pt idx="17">
                  <c:v>12</c:v>
                </c:pt>
              </c:numCache>
            </c:numRef>
          </c:xVal>
          <c:yVal>
            <c:numRef>
              <c:f>Sheet1!$F$3:$F$20</c:f>
              <c:numCache>
                <c:formatCode>General</c:formatCode>
                <c:ptCount val="18"/>
                <c:pt idx="0">
                  <c:v>8.0300000000000011</c:v>
                </c:pt>
                <c:pt idx="1">
                  <c:v>7.85</c:v>
                </c:pt>
                <c:pt idx="2">
                  <c:v>7.53</c:v>
                </c:pt>
                <c:pt idx="3">
                  <c:v>7.29</c:v>
                </c:pt>
                <c:pt idx="4">
                  <c:v>7.01</c:v>
                </c:pt>
                <c:pt idx="5">
                  <c:v>6.68</c:v>
                </c:pt>
                <c:pt idx="6">
                  <c:v>6.48</c:v>
                </c:pt>
                <c:pt idx="7">
                  <c:v>6.1</c:v>
                </c:pt>
                <c:pt idx="8">
                  <c:v>5.88</c:v>
                </c:pt>
                <c:pt idx="9">
                  <c:v>5.85</c:v>
                </c:pt>
                <c:pt idx="10">
                  <c:v>5.6199999999999966</c:v>
                </c:pt>
                <c:pt idx="11">
                  <c:v>5.3599999999999985</c:v>
                </c:pt>
                <c:pt idx="12">
                  <c:v>5.35</c:v>
                </c:pt>
                <c:pt idx="13">
                  <c:v>5.08</c:v>
                </c:pt>
                <c:pt idx="14">
                  <c:v>4.8099999999999996</c:v>
                </c:pt>
                <c:pt idx="15">
                  <c:v>4.54</c:v>
                </c:pt>
                <c:pt idx="16">
                  <c:v>4.24</c:v>
                </c:pt>
                <c:pt idx="17">
                  <c:v>3.94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150-4DD3-9E82-2E5FF592A0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8291712"/>
        <c:axId val="98293632"/>
      </c:scatterChart>
      <c:scatterChart>
        <c:scatterStyle val="lineMarker"/>
        <c:varyColors val="0"/>
        <c:ser>
          <c:idx val="3"/>
          <c:order val="3"/>
          <c:tx>
            <c:strRef>
              <c:f>Sheet1!$G$2</c:f>
              <c:strCache>
                <c:ptCount val="1"/>
                <c:pt idx="0">
                  <c:v>Erosive Stress</c:v>
                </c:pt>
              </c:strCache>
            </c:strRef>
          </c:tx>
          <c:spPr>
            <a:ln>
              <a:solidFill>
                <a:schemeClr val="accent5">
                  <a:lumMod val="75000"/>
                </a:schemeClr>
              </a:solidFill>
            </a:ln>
          </c:spPr>
          <c:marker>
            <c:symbol val="circle"/>
            <c:size val="7"/>
            <c:spPr>
              <a:solidFill>
                <a:srgbClr val="FFC000"/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marker>
          <c:trendline>
            <c:trendlineType val="log"/>
            <c:dispRSqr val="0"/>
            <c:dispEq val="0"/>
          </c:trendline>
          <c:trendline>
            <c:trendlineType val="power"/>
            <c:dispRSqr val="0"/>
            <c:dispEq val="0"/>
          </c:trendline>
          <c:trendline>
            <c:trendlineType val="power"/>
            <c:dispRSqr val="0"/>
            <c:dispEq val="0"/>
          </c:trendline>
          <c:xVal>
            <c:numRef>
              <c:f>Sheet1!$C$3:$C$20</c:f>
              <c:numCache>
                <c:formatCode>General</c:formatCode>
                <c:ptCount val="18"/>
                <c:pt idx="0">
                  <c:v>0</c:v>
                </c:pt>
                <c:pt idx="1">
                  <c:v>0.4</c:v>
                </c:pt>
                <c:pt idx="2">
                  <c:v>0.8</c:v>
                </c:pt>
                <c:pt idx="3">
                  <c:v>1.2</c:v>
                </c:pt>
                <c:pt idx="4">
                  <c:v>1.6</c:v>
                </c:pt>
                <c:pt idx="5">
                  <c:v>2</c:v>
                </c:pt>
                <c:pt idx="6">
                  <c:v>2.4</c:v>
                </c:pt>
                <c:pt idx="7">
                  <c:v>2.8</c:v>
                </c:pt>
                <c:pt idx="8">
                  <c:v>3.2</c:v>
                </c:pt>
                <c:pt idx="9">
                  <c:v>3.6</c:v>
                </c:pt>
                <c:pt idx="10">
                  <c:v>4</c:v>
                </c:pt>
                <c:pt idx="11">
                  <c:v>4.4000000000000004</c:v>
                </c:pt>
                <c:pt idx="12">
                  <c:v>5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10</c:v>
                </c:pt>
                <c:pt idx="17">
                  <c:v>12</c:v>
                </c:pt>
              </c:numCache>
            </c:numRef>
          </c:xVal>
          <c:yVal>
            <c:numRef>
              <c:f>Sheet1!$G$3:$G$20</c:f>
              <c:numCache>
                <c:formatCode>General</c:formatCode>
                <c:ptCount val="18"/>
                <c:pt idx="0">
                  <c:v>1.7749999999999999</c:v>
                </c:pt>
                <c:pt idx="1">
                  <c:v>1.663</c:v>
                </c:pt>
                <c:pt idx="2">
                  <c:v>1.544</c:v>
                </c:pt>
                <c:pt idx="3">
                  <c:v>1.472</c:v>
                </c:pt>
                <c:pt idx="4">
                  <c:v>1.385</c:v>
                </c:pt>
                <c:pt idx="5">
                  <c:v>1.2889999999999988</c:v>
                </c:pt>
                <c:pt idx="6">
                  <c:v>1.236</c:v>
                </c:pt>
                <c:pt idx="7">
                  <c:v>1.129</c:v>
                </c:pt>
                <c:pt idx="8">
                  <c:v>1.07</c:v>
                </c:pt>
                <c:pt idx="9">
                  <c:v>1.0649999999999988</c:v>
                </c:pt>
                <c:pt idx="10">
                  <c:v>1.0049999999999988</c:v>
                </c:pt>
                <c:pt idx="11">
                  <c:v>0.94499999999999995</c:v>
                </c:pt>
                <c:pt idx="12">
                  <c:v>0.93899999999999995</c:v>
                </c:pt>
                <c:pt idx="13">
                  <c:v>0.87300000000000055</c:v>
                </c:pt>
                <c:pt idx="14">
                  <c:v>0.80800000000000005</c:v>
                </c:pt>
                <c:pt idx="15">
                  <c:v>0.74300000000000055</c:v>
                </c:pt>
                <c:pt idx="16">
                  <c:v>0.67300000000000082</c:v>
                </c:pt>
                <c:pt idx="17">
                  <c:v>0.60600000000000054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B150-4DD3-9E82-2E5FF592A0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146176"/>
        <c:axId val="98342400"/>
      </c:scatterChart>
      <c:valAx>
        <c:axId val="98291712"/>
        <c:scaling>
          <c:orientation val="minMax"/>
          <c:max val="12"/>
          <c:min val="1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Floodplain width/channel width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19050">
            <a:solidFill>
              <a:schemeClr val="bg2"/>
            </a:solidFill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98293632"/>
        <c:crosses val="autoZero"/>
        <c:crossBetween val="midCat"/>
        <c:majorUnit val="1"/>
      </c:valAx>
      <c:valAx>
        <c:axId val="98293632"/>
        <c:scaling>
          <c:orientation val="minMax"/>
          <c:max val="8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Velocity at Ten Year Flow (ft/sec)</a:t>
                </a:r>
              </a:p>
            </c:rich>
          </c:tx>
          <c:layout>
            <c:manualLayout>
              <c:xMode val="edge"/>
              <c:yMode val="edge"/>
              <c:x val="7.9598120264330104E-3"/>
              <c:y val="0.2003439944305663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22225">
            <a:solidFill>
              <a:schemeClr val="bg2"/>
            </a:solidFill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98291712"/>
        <c:crosses val="autoZero"/>
        <c:crossBetween val="midCat"/>
      </c:valAx>
      <c:valAx>
        <c:axId val="98342400"/>
        <c:scaling>
          <c:orientation val="minMax"/>
          <c:max val="1.6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dirty="0"/>
                  <a:t>Erosive Stress (</a:t>
                </a:r>
                <a:r>
                  <a:rPr lang="en-US" sz="1400" dirty="0" err="1"/>
                  <a:t>lb</a:t>
                </a:r>
                <a:r>
                  <a:rPr lang="en-US" sz="1400" dirty="0"/>
                  <a:t>/sq ft)</a:t>
                </a:r>
              </a:p>
            </c:rich>
          </c:tx>
          <c:layout>
            <c:manualLayout>
              <c:xMode val="edge"/>
              <c:yMode val="edge"/>
              <c:x val="0.84628697276056342"/>
              <c:y val="0.2580533458029727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100146176"/>
        <c:crosses val="max"/>
        <c:crossBetween val="midCat"/>
      </c:valAx>
      <c:valAx>
        <c:axId val="1001461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98342400"/>
        <c:crosses val="autoZero"/>
        <c:crossBetween val="midCat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ayout>
        <c:manualLayout>
          <c:xMode val="edge"/>
          <c:yMode val="edge"/>
          <c:x val="0.17397896161417323"/>
          <c:y val="7.9038674426436278E-2"/>
          <c:w val="0.17857657157105031"/>
          <c:h val="0.13631639396735176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A94DE-1589-4F09-A22C-EEF6B90C5FE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32A58C-A757-48A6-8891-FFB1548C8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233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Accommodation space allows for more dynamic geomorphic processes and flood conveyance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2A58C-A757-48A6-8891-FFB1548C8A2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158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2A58C-A757-48A6-8891-FFB1548C8A2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634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hasis Subtitl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9448800" cy="100584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812373"/>
            <a:ext cx="12191999" cy="665356"/>
          </a:xfrm>
          <a:solidFill>
            <a:srgbClr val="1193BA"/>
          </a:solidFill>
        </p:spPr>
        <p:txBody>
          <a:bodyPr anchor="ctr"/>
          <a:lstStyle>
            <a:lvl1pPr marL="640080" indent="0" algn="l">
              <a:buNone/>
              <a:defRPr sz="2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105" y="2812026"/>
            <a:ext cx="10560005" cy="3588774"/>
          </a:xfrm>
        </p:spPr>
        <p:txBody>
          <a:bodyPr/>
          <a:lstStyle>
            <a:lvl1pPr marL="274320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BFC1CB4-8146-4BC3-ACA9-4069F36B14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636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9448800" cy="100584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5625"/>
            <a:ext cx="10973744" cy="4351338"/>
          </a:xfrm>
        </p:spPr>
        <p:txBody>
          <a:bodyPr/>
          <a:lstStyle>
            <a:lvl1pPr marL="274320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0BB24BB-C6A0-4D9B-B260-9B9FC63B4A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05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hasis Subtitle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9448800" cy="100584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812373"/>
            <a:ext cx="12191999" cy="665356"/>
          </a:xfrm>
          <a:solidFill>
            <a:srgbClr val="004562"/>
          </a:solidFill>
        </p:spPr>
        <p:txBody>
          <a:bodyPr anchor="ctr"/>
          <a:lstStyle>
            <a:lvl1pPr marL="640080" indent="0" algn="l">
              <a:buNone/>
              <a:defRPr sz="2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105" y="2812026"/>
            <a:ext cx="10560005" cy="3588774"/>
          </a:xfrm>
        </p:spPr>
        <p:txBody>
          <a:bodyPr/>
          <a:lstStyle>
            <a:lvl1pPr marL="274320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BFC1CB4-8146-4BC3-ACA9-4069F36B14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hasis Subtitl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9448800" cy="100584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812373"/>
            <a:ext cx="12191999" cy="665356"/>
          </a:xfrm>
          <a:solidFill>
            <a:srgbClr val="00A79D"/>
          </a:solidFill>
        </p:spPr>
        <p:txBody>
          <a:bodyPr anchor="ctr"/>
          <a:lstStyle>
            <a:lvl1pPr marL="640080" indent="0" algn="l">
              <a:buNone/>
              <a:defRPr sz="2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105" y="2812026"/>
            <a:ext cx="10560005" cy="3588774"/>
          </a:xfrm>
        </p:spPr>
        <p:txBody>
          <a:bodyPr/>
          <a:lstStyle>
            <a:lvl1pPr marL="274320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BFC1CB4-8146-4BC3-ACA9-4069F36B14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40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9448800" cy="5607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0629" y="1440611"/>
            <a:ext cx="9448800" cy="741873"/>
          </a:xfrm>
        </p:spPr>
        <p:txBody>
          <a:bodyPr anchor="t">
            <a:normAutofit/>
          </a:bodyPr>
          <a:lstStyle>
            <a:lvl1pPr marL="0" indent="0">
              <a:lnSpc>
                <a:spcPts val="2200"/>
              </a:lnSpc>
              <a:buNone/>
              <a:defRPr sz="1600" b="0">
                <a:solidFill>
                  <a:srgbClr val="7F7B7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355010"/>
            <a:ext cx="10972800" cy="3684588"/>
          </a:xfrm>
        </p:spPr>
        <p:txBody>
          <a:bodyPr/>
          <a:lstStyle>
            <a:lvl1pPr marL="274320">
              <a:defRPr/>
            </a:lvl1pPr>
            <a:lvl4pPr marL="1371600" indent="0">
              <a:buNone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853C9D-B712-4C48-99E9-AE84E7E4DC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530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Arrow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9448800" cy="100584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5625"/>
            <a:ext cx="10973744" cy="4351338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è"/>
              <a:defRPr/>
            </a:lvl1pPr>
            <a:lvl2pPr marL="914400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0BB24BB-C6A0-4D9B-B260-9B9FC63B4A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929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shots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9448800" cy="100584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54B7528-CE70-B47D-DD4E-A079B35777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4373" y="6523068"/>
            <a:ext cx="597627" cy="1984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EC83226-2A6D-4B6E-9481-848EDDF373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C2FAF25-D8B0-58AD-3AF9-63AC881D51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7299" y="1950513"/>
            <a:ext cx="2559900" cy="25599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F7EC3-832B-DC70-BE73-AE96801C34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8449" y="4634892"/>
            <a:ext cx="3657600" cy="1227726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2600" b="0"/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600">
                <a:solidFill>
                  <a:srgbClr val="6D6D6D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100" b="1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43730D2-326D-337A-2E5B-FF405E282C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815839" y="1950513"/>
            <a:ext cx="2560320" cy="256032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77D4BAF-4882-1616-5E9B-9680947C3F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67199" y="4634892"/>
            <a:ext cx="3657600" cy="1227726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en-US" sz="26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600">
                <a:solidFill>
                  <a:srgbClr val="6D6D6D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100" b="1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Second level</a:t>
            </a:r>
          </a:p>
          <a:p>
            <a:pPr marL="0" lvl="2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Third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99BE246-5135-DCD2-4C21-38019399C1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778240" y="1950513"/>
            <a:ext cx="2560320" cy="2560320"/>
          </a:xfrm>
          <a:prstGeom prst="ellipse">
            <a:avLst/>
          </a:prstGeom>
          <a:solidFill>
            <a:srgbClr val="F2F2F2"/>
          </a:solidFill>
        </p:spPr>
        <p:txBody>
          <a:bodyPr wrap="square"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F21F89-1AA3-12CE-A79C-A963F23CB9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35948" y="4634892"/>
            <a:ext cx="3657600" cy="1227726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lang="en-US" sz="26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600">
                <a:solidFill>
                  <a:srgbClr val="6D6D6D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100" b="1" cap="all"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Second level</a:t>
            </a:r>
          </a:p>
          <a:p>
            <a:pPr marL="0" lvl="2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71411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shots -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9448800" cy="100584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54B7528-CE70-B47D-DD4E-A079B35777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4373" y="6523068"/>
            <a:ext cx="597627" cy="1984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EC83226-2A6D-4B6E-9481-848EDDF373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C2FAF25-D8B0-58AD-3AF9-63AC881D51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26094" y="1775525"/>
            <a:ext cx="1463040" cy="146304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F7EC3-832B-DC70-BE73-AE96801C34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31019" y="3290396"/>
            <a:ext cx="2242621" cy="69183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  <a:defRPr sz="1800" b="0"/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  <a:defRPr sz="1300">
                <a:solidFill>
                  <a:srgbClr val="6D6D6D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300"/>
              </a:spcBef>
              <a:spcAft>
                <a:spcPts val="100"/>
              </a:spcAft>
              <a:buNone/>
              <a:defRPr lang="en-US" sz="1000" b="1" i="0" kern="1200" cap="all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43730D2-326D-337A-2E5B-FF405E282C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87032" y="1775525"/>
            <a:ext cx="1463040" cy="146304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77D4BAF-4882-1616-5E9B-9680947C3F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93467" y="3290396"/>
            <a:ext cx="2242621" cy="69183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  <a:defRPr lang="en-US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  <a:defRPr lang="en-US" sz="1300" kern="1200" baseline="0" dirty="0">
                <a:solidFill>
                  <a:srgbClr val="6D6D6D"/>
                </a:solidFill>
                <a:latin typeface="+mn-lt"/>
                <a:ea typeface="+mn-ea"/>
                <a:cs typeface="+mn-cs"/>
              </a:defRPr>
            </a:lvl2pPr>
            <a:lvl3pPr marL="0" indent="0" algn="ctr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None/>
              <a:defRPr lang="en-US" sz="1000" b="1" i="0" kern="1200" cap="all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Second level</a:t>
            </a:r>
          </a:p>
          <a:p>
            <a:pPr marL="0" lvl="2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Third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99BE246-5135-DCD2-4C21-38019399C1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47970" y="1775525"/>
            <a:ext cx="1463040" cy="1463040"/>
          </a:xfrm>
          <a:prstGeom prst="ellipse">
            <a:avLst/>
          </a:prstGeom>
          <a:solidFill>
            <a:srgbClr val="F2F2F2"/>
          </a:solidFill>
        </p:spPr>
        <p:txBody>
          <a:bodyPr wrap="square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F21F89-1AA3-12CE-A79C-A963F23CB9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55915" y="3290396"/>
            <a:ext cx="2242621" cy="69183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  <a:defRPr lang="en-US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  <a:defRPr lang="en-US" sz="1300" kern="1200" baseline="0" dirty="0">
                <a:solidFill>
                  <a:srgbClr val="6D6D6D"/>
                </a:solidFill>
                <a:latin typeface="+mn-lt"/>
                <a:ea typeface="+mn-ea"/>
                <a:cs typeface="+mn-cs"/>
              </a:defRPr>
            </a:lvl2pPr>
            <a:lvl3pPr marL="0" indent="0" algn="ctr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None/>
              <a:defRPr lang="en-US" sz="1000" b="1" i="0" kern="1200" cap="all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Second level</a:t>
            </a:r>
          </a:p>
          <a:p>
            <a:pPr marL="0" lvl="2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Third level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9EA93E25-090E-F803-90BE-63221E8ECCC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08908" y="1775525"/>
            <a:ext cx="1463040" cy="1463040"/>
          </a:xfrm>
          <a:prstGeom prst="ellipse">
            <a:avLst/>
          </a:prstGeom>
          <a:solidFill>
            <a:srgbClr val="F2F2F2"/>
          </a:solidFill>
        </p:spPr>
        <p:txBody>
          <a:bodyPr wrap="square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4C6AE618-CDF4-92C6-73BF-24EFB5A1B11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18363" y="3284744"/>
            <a:ext cx="2242621" cy="69183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  <a:defRPr lang="en-US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  <a:defRPr lang="en-US" sz="1300" kern="1200" baseline="0" dirty="0">
                <a:solidFill>
                  <a:srgbClr val="6D6D6D"/>
                </a:solidFill>
                <a:latin typeface="+mn-lt"/>
                <a:ea typeface="+mn-ea"/>
                <a:cs typeface="+mn-cs"/>
              </a:defRPr>
            </a:lvl2pPr>
            <a:lvl3pPr marL="0" indent="0" algn="ctr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None/>
              <a:defRPr lang="en-US" sz="1000" b="1" i="0" kern="1200" cap="all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Second level</a:t>
            </a:r>
          </a:p>
          <a:p>
            <a:pPr marL="0" lvl="2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Third level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E67E5CEB-6E5E-9140-553F-65FF4B72B61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9795" y="5708963"/>
            <a:ext cx="2242621" cy="69183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  <a:defRPr lang="en-US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  <a:defRPr lang="en-US" sz="1300" kern="1200" baseline="0" dirty="0">
                <a:solidFill>
                  <a:srgbClr val="6D6D6D"/>
                </a:solidFill>
                <a:latin typeface="+mn-lt"/>
                <a:ea typeface="+mn-ea"/>
                <a:cs typeface="+mn-cs"/>
              </a:defRPr>
            </a:lvl2pPr>
            <a:lvl3pPr marL="0" indent="0" algn="ctr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None/>
              <a:defRPr lang="en-US" sz="1000" b="1" i="0" kern="1200" cap="all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Second level</a:t>
            </a:r>
          </a:p>
          <a:p>
            <a:pPr marL="0" lvl="2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Third level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0987E353-2D80-B688-C20F-3DFE52998E7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612243" y="5708963"/>
            <a:ext cx="2242621" cy="69183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  <a:defRPr lang="en-US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  <a:defRPr lang="en-US" sz="1300" kern="1200" baseline="0" dirty="0">
                <a:solidFill>
                  <a:srgbClr val="6D6D6D"/>
                </a:solidFill>
                <a:latin typeface="+mn-lt"/>
                <a:ea typeface="+mn-ea"/>
                <a:cs typeface="+mn-cs"/>
              </a:defRPr>
            </a:lvl2pPr>
            <a:lvl3pPr marL="0" indent="0" algn="ctr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None/>
              <a:defRPr lang="en-US" sz="1000" b="1" i="0" kern="1200" cap="all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Second level</a:t>
            </a:r>
          </a:p>
          <a:p>
            <a:pPr marL="0" lvl="2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Third level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F7CAB868-12FE-1D83-EFAE-6D14BE0CF90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74691" y="5708963"/>
            <a:ext cx="2242621" cy="69183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  <a:defRPr lang="en-US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  <a:defRPr lang="en-US" sz="1300" kern="1200" baseline="0" dirty="0">
                <a:solidFill>
                  <a:srgbClr val="6D6D6D"/>
                </a:solidFill>
                <a:latin typeface="+mn-lt"/>
                <a:ea typeface="+mn-ea"/>
                <a:cs typeface="+mn-cs"/>
              </a:defRPr>
            </a:lvl2pPr>
            <a:lvl3pPr marL="0" indent="0" algn="ctr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None/>
              <a:defRPr lang="en-US" sz="1000" b="1" i="0" kern="1200" cap="all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Second level</a:t>
            </a:r>
          </a:p>
          <a:p>
            <a:pPr marL="0" lvl="2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Third level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32B69736-7141-92DE-E570-C91C19D43DD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337139" y="5703311"/>
            <a:ext cx="2242621" cy="69183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  <a:defRPr lang="en-US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  <a:defRPr lang="en-US" sz="1300" kern="1200" baseline="0" dirty="0">
                <a:solidFill>
                  <a:srgbClr val="6D6D6D"/>
                </a:solidFill>
                <a:latin typeface="+mn-lt"/>
                <a:ea typeface="+mn-ea"/>
                <a:cs typeface="+mn-cs"/>
              </a:defRPr>
            </a:lvl2pPr>
            <a:lvl3pPr marL="0" indent="0" algn="ctr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None/>
              <a:defRPr lang="en-US" sz="1000" b="1" i="0" kern="1200" cap="all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Second level</a:t>
            </a:r>
          </a:p>
          <a:p>
            <a:pPr marL="0" lvl="2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Third level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3C05A886-C91A-E4CB-5961-28DD89214B8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699584" y="5703311"/>
            <a:ext cx="2242621" cy="69183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  <a:defRPr lang="en-US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  <a:defRPr lang="en-US" sz="1300" kern="1200" baseline="0" dirty="0">
                <a:solidFill>
                  <a:srgbClr val="6D6D6D"/>
                </a:solidFill>
                <a:latin typeface="+mn-lt"/>
                <a:ea typeface="+mn-ea"/>
                <a:cs typeface="+mn-cs"/>
              </a:defRPr>
            </a:lvl2pPr>
            <a:lvl3pPr marL="0" indent="0" algn="ctr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None/>
              <a:defRPr lang="en-US" sz="1000" b="1" i="0" kern="1200" cap="all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Second level</a:t>
            </a:r>
          </a:p>
          <a:p>
            <a:pPr marL="0" lvl="2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>
                <a:srgbClr val="66CAD8"/>
              </a:buClr>
              <a:buFont typeface="Georgia" panose="02040502050405020303" pitchFamily="18" charset="0"/>
              <a:buNone/>
            </a:pPr>
            <a:r>
              <a:rPr lang="en-US"/>
              <a:t>Third level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4B8A0909-53B6-A3EA-EF00-CC7820F4120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45625" y="4181169"/>
            <a:ext cx="1463040" cy="146304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882741A7-1742-ADEE-F657-8E1A59D07CCD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006563" y="4181169"/>
            <a:ext cx="1463040" cy="146304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34336121-72D0-A5D2-8ECA-94D1BEC07271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728439" y="4181169"/>
            <a:ext cx="1463040" cy="1463040"/>
          </a:xfrm>
          <a:prstGeom prst="ellipse">
            <a:avLst/>
          </a:prstGeom>
          <a:solidFill>
            <a:srgbClr val="F2F2F2"/>
          </a:solidFill>
        </p:spPr>
        <p:txBody>
          <a:bodyPr wrap="square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CEE8CF88-3E8B-BB80-2ECE-9A5F1F31B922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0089374" y="4181169"/>
            <a:ext cx="1463040" cy="1463040"/>
          </a:xfrm>
          <a:prstGeom prst="ellipse">
            <a:avLst/>
          </a:prstGeom>
          <a:solidFill>
            <a:srgbClr val="F2F2F2"/>
          </a:solidFill>
        </p:spPr>
        <p:txBody>
          <a:bodyPr wrap="square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CB8E9718-554F-978D-0EED-357FC69B478B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5367501" y="4181169"/>
            <a:ext cx="1463040" cy="146304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659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Groups - Blu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9448800" cy="100584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105" y="1812373"/>
            <a:ext cx="5157787" cy="823912"/>
          </a:xfrm>
          <a:solidFill>
            <a:srgbClr val="1193BA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105" y="2848458"/>
            <a:ext cx="5157787" cy="3552342"/>
          </a:xfrm>
        </p:spPr>
        <p:txBody>
          <a:bodyPr/>
          <a:lstStyle>
            <a:lvl1pPr marL="274320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5111" y="1812373"/>
            <a:ext cx="5183188" cy="823912"/>
          </a:xfrm>
          <a:solidFill>
            <a:srgbClr val="00A79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05111" y="2848458"/>
            <a:ext cx="5183188" cy="3552342"/>
          </a:xfrm>
        </p:spPr>
        <p:txBody>
          <a:bodyPr/>
          <a:lstStyle>
            <a:lvl1pPr marL="274320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BFC1CB4-8146-4BC3-ACA9-4069F36B14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83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Groups -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9448800" cy="10058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0693" y="1825625"/>
            <a:ext cx="5181600" cy="435133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9707" y="1825625"/>
            <a:ext cx="5181600" cy="435133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3DFA77-880D-4072-8422-0D836D2155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309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Groups -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9448800" cy="10058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0692" y="1825625"/>
            <a:ext cx="3381959" cy="4351338"/>
          </a:xfrm>
        </p:spPr>
        <p:txBody>
          <a:bodyPr/>
          <a:lstStyle>
            <a:lvl1pPr marL="230188" indent="-230188">
              <a:buFont typeface="Arial" panose="020B0604020202020204" pitchFamily="34" charset="0"/>
              <a:buChar char="•"/>
              <a:defRPr/>
            </a:lvl1pPr>
            <a:lvl2pPr marL="574675" indent="-287338">
              <a:defRPr/>
            </a:lvl2pPr>
            <a:lvl3pPr marL="801688" indent="-174625">
              <a:tabLst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05020" y="1825625"/>
            <a:ext cx="3381959" cy="435133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>
              <a:defRPr lang="en-US" sz="1800" kern="1200" baseline="0" dirty="0" smtClean="0">
                <a:solidFill>
                  <a:srgbClr val="7F7B7A"/>
                </a:solidFill>
                <a:latin typeface="+mn-lt"/>
                <a:ea typeface="+mn-ea"/>
                <a:cs typeface="+mn-cs"/>
              </a:defRPr>
            </a:lvl2pPr>
            <a:lvl3pPr marL="912813" indent="-285750">
              <a:defRPr lang="en-US" sz="1600" kern="1200" dirty="0">
                <a:solidFill>
                  <a:srgbClr val="7F7B7A"/>
                </a:solidFill>
                <a:latin typeface="+mn-lt"/>
                <a:ea typeface="+mn-ea"/>
                <a:cs typeface="+mn-cs"/>
              </a:defRPr>
            </a:lvl3pPr>
          </a:lstStyle>
          <a:p>
            <a:pPr marL="230188" lvl="0" indent="-230188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rgbClr val="66CAD8"/>
              </a:buClr>
              <a:buFont typeface="Arial" panose="020B0604020202020204" pitchFamily="34" charset="0"/>
              <a:buChar char="•"/>
            </a:pPr>
            <a:r>
              <a:rPr lang="en-US"/>
              <a:t>Click to edit Master text styles</a:t>
            </a:r>
          </a:p>
          <a:p>
            <a:pPr marL="230188" lvl="1" indent="-230188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rgbClr val="66CAD8"/>
              </a:buClr>
              <a:buFont typeface="Arial" panose="020B0604020202020204" pitchFamily="34" charset="0"/>
              <a:buChar char="•"/>
            </a:pPr>
            <a:r>
              <a:rPr lang="en-US"/>
              <a:t>Second level</a:t>
            </a:r>
          </a:p>
          <a:p>
            <a:pPr marL="230188" lvl="2" indent="-230188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rgbClr val="66CAD8"/>
              </a:buClr>
              <a:buFont typeface="Arial" panose="020B0604020202020204" pitchFamily="34" charset="0"/>
              <a:buChar char="•"/>
            </a:pPr>
            <a:r>
              <a:rPr lang="en-US"/>
              <a:t>Third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3DFA77-880D-4072-8422-0D836D2155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DF6C0AA8-347F-7DF8-64AB-F9E0A487C06D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179349" y="1825625"/>
            <a:ext cx="3381959" cy="435133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>
              <a:defRPr lang="en-US" sz="1800" kern="1200" baseline="0" dirty="0">
                <a:solidFill>
                  <a:srgbClr val="7F7B7A"/>
                </a:solidFill>
                <a:latin typeface="+mn-lt"/>
                <a:ea typeface="+mn-ea"/>
                <a:cs typeface="+mn-cs"/>
              </a:defRPr>
            </a:lvl2pPr>
            <a:lvl3pPr marL="912813" indent="-285750">
              <a:defRPr lang="en-US" sz="1600" kern="1200" dirty="0">
                <a:solidFill>
                  <a:srgbClr val="7F7B7A"/>
                </a:solidFill>
                <a:latin typeface="+mn-lt"/>
                <a:ea typeface="+mn-ea"/>
                <a:cs typeface="+mn-cs"/>
              </a:defRPr>
            </a:lvl3pPr>
          </a:lstStyle>
          <a:p>
            <a:pPr marL="230188" lvl="0" indent="-230188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rgbClr val="66CAD8"/>
              </a:buClr>
              <a:buFont typeface="Arial" panose="020B0604020202020204" pitchFamily="34" charset="0"/>
              <a:buChar char="•"/>
            </a:pPr>
            <a:r>
              <a:rPr lang="en-US"/>
              <a:t>Click to edit Master text styles</a:t>
            </a:r>
          </a:p>
          <a:p>
            <a:pPr marL="230188" lvl="1" indent="-230188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rgbClr val="66CAD8"/>
              </a:buClr>
              <a:buFont typeface="Arial" panose="020B0604020202020204" pitchFamily="34" charset="0"/>
              <a:buChar char="•"/>
            </a:pPr>
            <a:r>
              <a:rPr lang="en-US"/>
              <a:t>Second level</a:t>
            </a:r>
          </a:p>
          <a:p>
            <a:pPr marL="230188" lvl="2" indent="-230188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rgbClr val="66CAD8"/>
              </a:buClr>
              <a:buFont typeface="Arial" panose="020B0604020202020204" pitchFamily="34" charset="0"/>
              <a:buChar char="•"/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30559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 -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DEEEB9F5-59D8-8A76-462D-EA73BFB47E1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09601" y="1845015"/>
            <a:ext cx="6095998" cy="2102291"/>
          </a:xfrm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84D1025B-BF0D-4BE4-23AC-7A3D78CD9A7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947848" y="1845015"/>
            <a:ext cx="4632958" cy="2102291"/>
          </a:xfrm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Picture Placeholder 14">
            <a:extLst>
              <a:ext uri="{FF2B5EF4-FFF2-40B4-BE49-F238E27FC236}">
                <a16:creationId xmlns:a16="http://schemas.microsoft.com/office/drawing/2014/main" id="{4E449EFE-7592-D72E-6E2D-08617BC258B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5498375" y="4192787"/>
            <a:ext cx="6095998" cy="1570851"/>
          </a:xfrm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Picture Placeholder 14">
            <a:extLst>
              <a:ext uri="{FF2B5EF4-FFF2-40B4-BE49-F238E27FC236}">
                <a16:creationId xmlns:a16="http://schemas.microsoft.com/office/drawing/2014/main" id="{64E7D63C-61FD-DEE0-A81E-3C3E8A9AE81A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09601" y="4192787"/>
            <a:ext cx="4632958" cy="1570851"/>
          </a:xfrm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9448800" cy="100584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984C99E7-1C8C-4FD6-8676-2A48755C2F4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EC83226-2A6D-4B6E-9481-848EDDF373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A233E87-7064-50EB-B1CE-0DB55A58F919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609600" y="3407241"/>
            <a:ext cx="6095999" cy="540065"/>
          </a:xfrm>
          <a:solidFill>
            <a:srgbClr val="262626">
              <a:alpha val="89804"/>
            </a:srgbClr>
          </a:solidFill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36AAFBB-055A-9E72-731E-1BCF14A6BCA3}"/>
              </a:ext>
            </a:extLst>
          </p:cNvPr>
          <p:cNvSpPr>
            <a:spLocks noGrp="1"/>
          </p:cNvSpPr>
          <p:nvPr>
            <p:ph type="body" idx="23"/>
          </p:nvPr>
        </p:nvSpPr>
        <p:spPr>
          <a:xfrm>
            <a:off x="6947847" y="3407241"/>
            <a:ext cx="4632959" cy="540065"/>
          </a:xfrm>
          <a:solidFill>
            <a:srgbClr val="262626">
              <a:alpha val="89804"/>
            </a:srgbClr>
          </a:solidFill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7F773F8-E64C-521C-5F50-61D50FCBB7D3}"/>
              </a:ext>
            </a:extLst>
          </p:cNvPr>
          <p:cNvSpPr>
            <a:spLocks noGrp="1"/>
          </p:cNvSpPr>
          <p:nvPr>
            <p:ph type="body" idx="25"/>
          </p:nvPr>
        </p:nvSpPr>
        <p:spPr>
          <a:xfrm>
            <a:off x="5498374" y="5763638"/>
            <a:ext cx="6095999" cy="540065"/>
          </a:xfrm>
          <a:solidFill>
            <a:srgbClr val="262626">
              <a:alpha val="89804"/>
            </a:srgbClr>
          </a:solidFill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597CBBF-E7D8-A819-096A-D8D2453FF145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609600" y="5763638"/>
            <a:ext cx="4632959" cy="540065"/>
          </a:xfrm>
          <a:solidFill>
            <a:srgbClr val="262626">
              <a:alpha val="89804"/>
            </a:srgbClr>
          </a:solidFill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8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 -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4">
            <a:extLst>
              <a:ext uri="{FF2B5EF4-FFF2-40B4-BE49-F238E27FC236}">
                <a16:creationId xmlns:a16="http://schemas.microsoft.com/office/drawing/2014/main" id="{014C0174-30C8-E69C-D3F5-63DACFFCD5A7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09596" y="1831005"/>
            <a:ext cx="3557092" cy="2143461"/>
          </a:xfrm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Picture Placeholder 14">
            <a:extLst>
              <a:ext uri="{FF2B5EF4-FFF2-40B4-BE49-F238E27FC236}">
                <a16:creationId xmlns:a16="http://schemas.microsoft.com/office/drawing/2014/main" id="{19FC30BB-7DC0-27E6-B2B3-09842F783845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4317454" y="1831005"/>
            <a:ext cx="3557092" cy="2143461"/>
          </a:xfrm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Picture Placeholder 14">
            <a:extLst>
              <a:ext uri="{FF2B5EF4-FFF2-40B4-BE49-F238E27FC236}">
                <a16:creationId xmlns:a16="http://schemas.microsoft.com/office/drawing/2014/main" id="{9A82109C-E439-F223-C101-0EF2AA458D90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8025305" y="1831005"/>
            <a:ext cx="3557092" cy="2143461"/>
          </a:xfrm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Picture Placeholder 14">
            <a:extLst>
              <a:ext uri="{FF2B5EF4-FFF2-40B4-BE49-F238E27FC236}">
                <a16:creationId xmlns:a16="http://schemas.microsoft.com/office/drawing/2014/main" id="{3D180AFB-94FE-CD0E-2D26-FB7D84F0B7C4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609596" y="4150871"/>
            <a:ext cx="3557092" cy="2143461"/>
          </a:xfrm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Picture Placeholder 14">
            <a:extLst>
              <a:ext uri="{FF2B5EF4-FFF2-40B4-BE49-F238E27FC236}">
                <a16:creationId xmlns:a16="http://schemas.microsoft.com/office/drawing/2014/main" id="{8C204EBD-59AC-6871-F925-36231ABDD136}"/>
              </a:ext>
            </a:extLst>
          </p:cNvPr>
          <p:cNvSpPr>
            <a:spLocks noGrp="1" noChangeAspect="1"/>
          </p:cNvSpPr>
          <p:nvPr>
            <p:ph type="pic" sz="quarter" idx="36"/>
          </p:nvPr>
        </p:nvSpPr>
        <p:spPr>
          <a:xfrm>
            <a:off x="4317454" y="4150871"/>
            <a:ext cx="3557092" cy="2143461"/>
          </a:xfrm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Picture Placeholder 14">
            <a:extLst>
              <a:ext uri="{FF2B5EF4-FFF2-40B4-BE49-F238E27FC236}">
                <a16:creationId xmlns:a16="http://schemas.microsoft.com/office/drawing/2014/main" id="{1688D202-DF96-D97E-F36F-104AB25DCE61}"/>
              </a:ext>
            </a:extLst>
          </p:cNvPr>
          <p:cNvSpPr>
            <a:spLocks noGrp="1" noChangeAspect="1"/>
          </p:cNvSpPr>
          <p:nvPr>
            <p:ph type="pic" sz="quarter" idx="38"/>
          </p:nvPr>
        </p:nvSpPr>
        <p:spPr>
          <a:xfrm>
            <a:off x="8025305" y="4150871"/>
            <a:ext cx="3557092" cy="2143461"/>
          </a:xfrm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9448800" cy="100584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984C99E7-1C8C-4FD6-8676-2A48755C2F4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EC83226-2A6D-4B6E-9481-848EDDF373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14A88956-C97F-22A5-5C65-C0D6F8BF045C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609596" y="3434401"/>
            <a:ext cx="3557092" cy="540065"/>
          </a:xfrm>
          <a:solidFill>
            <a:srgbClr val="262626">
              <a:alpha val="89804"/>
            </a:srgbClr>
          </a:solidFill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A3CEA6D-12BD-0F69-C5CC-6BA5CB658EA6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4317454" y="3434401"/>
            <a:ext cx="3557092" cy="540065"/>
          </a:xfrm>
          <a:solidFill>
            <a:srgbClr val="262626">
              <a:alpha val="89804"/>
            </a:srgbClr>
          </a:solidFill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2B31B31-E43A-DC80-98FB-3547EE9F8872}"/>
              </a:ext>
            </a:extLst>
          </p:cNvPr>
          <p:cNvSpPr>
            <a:spLocks noGrp="1"/>
          </p:cNvSpPr>
          <p:nvPr>
            <p:ph type="body" idx="31"/>
          </p:nvPr>
        </p:nvSpPr>
        <p:spPr>
          <a:xfrm>
            <a:off x="8025305" y="3434401"/>
            <a:ext cx="3557092" cy="540065"/>
          </a:xfrm>
          <a:solidFill>
            <a:srgbClr val="262626">
              <a:alpha val="89804"/>
            </a:srgbClr>
          </a:solidFill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38AC096C-1640-C328-1131-512214D99ABA}"/>
              </a:ext>
            </a:extLst>
          </p:cNvPr>
          <p:cNvSpPr>
            <a:spLocks noGrp="1"/>
          </p:cNvSpPr>
          <p:nvPr>
            <p:ph type="body" idx="33"/>
          </p:nvPr>
        </p:nvSpPr>
        <p:spPr>
          <a:xfrm>
            <a:off x="609596" y="5754267"/>
            <a:ext cx="3557092" cy="540065"/>
          </a:xfrm>
          <a:solidFill>
            <a:srgbClr val="262626">
              <a:alpha val="89804"/>
            </a:srgbClr>
          </a:solidFill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857E9E2A-38F2-7EB7-F1F4-E8FAD0A96616}"/>
              </a:ext>
            </a:extLst>
          </p:cNvPr>
          <p:cNvSpPr>
            <a:spLocks noGrp="1"/>
          </p:cNvSpPr>
          <p:nvPr>
            <p:ph type="body" idx="35"/>
          </p:nvPr>
        </p:nvSpPr>
        <p:spPr>
          <a:xfrm>
            <a:off x="4317454" y="5754267"/>
            <a:ext cx="3557092" cy="540065"/>
          </a:xfrm>
          <a:solidFill>
            <a:srgbClr val="262626">
              <a:alpha val="89804"/>
            </a:srgbClr>
          </a:solidFill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734B43B-8C97-3C3B-D906-B519D3052D9F}"/>
              </a:ext>
            </a:extLst>
          </p:cNvPr>
          <p:cNvSpPr>
            <a:spLocks noGrp="1"/>
          </p:cNvSpPr>
          <p:nvPr>
            <p:ph type="body" idx="37"/>
          </p:nvPr>
        </p:nvSpPr>
        <p:spPr>
          <a:xfrm>
            <a:off x="8025305" y="5754267"/>
            <a:ext cx="3557092" cy="540065"/>
          </a:xfrm>
          <a:solidFill>
            <a:srgbClr val="262626">
              <a:alpha val="89804"/>
            </a:srgbClr>
          </a:solidFill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58489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L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216990"/>
            <a:ext cx="3473572" cy="2606040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9448800" cy="100584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823030"/>
            <a:ext cx="3473572" cy="828328"/>
          </a:xfr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5D37C0D9-3098-4D4E-941F-B7675BC05086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359214" y="2216990"/>
            <a:ext cx="3473572" cy="2606040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9A3CE59-7334-4F2C-A069-FDF56ED9441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359214" y="4823030"/>
            <a:ext cx="3473572" cy="828328"/>
          </a:xfr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96D6CBC-2827-474A-A03C-B49C3E231C93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108829" y="2216990"/>
            <a:ext cx="3473572" cy="2606040"/>
          </a:xfr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925D795-E22C-487D-A86E-1252A6395999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8108829" y="4823030"/>
            <a:ext cx="3473572" cy="828328"/>
          </a:xfr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8CC62-762E-4B0A-9F9B-3D4A1851EAC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EC83226-2A6D-4B6E-9481-848EDDF373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027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s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9448800" cy="100584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5625"/>
            <a:ext cx="10973744" cy="4351338"/>
          </a:xfrm>
        </p:spPr>
        <p:txBody>
          <a:bodyPr/>
          <a:lstStyle>
            <a:lvl1pPr marL="274320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0BB24BB-C6A0-4D9B-B260-9B9FC63B4A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B19719-7C85-92E8-6AAF-878B438E5173}"/>
              </a:ext>
            </a:extLst>
          </p:cNvPr>
          <p:cNvSpPr/>
          <p:nvPr userDrawn="1"/>
        </p:nvSpPr>
        <p:spPr>
          <a:xfrm>
            <a:off x="10816046" y="313509"/>
            <a:ext cx="896983" cy="5834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112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0D454C-EEBE-4894-BF7F-4EDD467309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4B1042F-D827-4A1C-9D5D-252F9F19A872}"/>
              </a:ext>
            </a:extLst>
          </p:cNvPr>
          <p:cNvSpPr/>
          <p:nvPr userDrawn="1"/>
        </p:nvSpPr>
        <p:spPr>
          <a:xfrm>
            <a:off x="0" y="3648974"/>
            <a:ext cx="12192000" cy="2751826"/>
          </a:xfrm>
          <a:prstGeom prst="rect">
            <a:avLst/>
          </a:prstGeom>
          <a:solidFill>
            <a:srgbClr val="034362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140680"/>
            <a:ext cx="10515600" cy="1889403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306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0D454C-EEBE-4894-BF7F-4EDD467309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4B1042F-D827-4A1C-9D5D-252F9F19A872}"/>
              </a:ext>
            </a:extLst>
          </p:cNvPr>
          <p:cNvSpPr/>
          <p:nvPr userDrawn="1"/>
        </p:nvSpPr>
        <p:spPr>
          <a:xfrm>
            <a:off x="0" y="3648974"/>
            <a:ext cx="12192000" cy="2751826"/>
          </a:xfrm>
          <a:prstGeom prst="rect">
            <a:avLst/>
          </a:prstGeom>
          <a:solidFill>
            <a:srgbClr val="005862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140680"/>
            <a:ext cx="10515600" cy="1889403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2312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9DD08B4-F30D-4C82-A68C-975700DA201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B1042F-D827-4A1C-9D5D-252F9F19A872}"/>
              </a:ext>
            </a:extLst>
          </p:cNvPr>
          <p:cNvSpPr/>
          <p:nvPr userDrawn="1"/>
        </p:nvSpPr>
        <p:spPr>
          <a:xfrm>
            <a:off x="0" y="3648974"/>
            <a:ext cx="12192000" cy="2751826"/>
          </a:xfrm>
          <a:prstGeom prst="rect">
            <a:avLst/>
          </a:prstGeom>
          <a:solidFill>
            <a:srgbClr val="0D0D0D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132055"/>
            <a:ext cx="10515600" cy="1889403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2749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Full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98CEA6F-AC10-9EF8-8502-24D1CB52DD5C}"/>
              </a:ext>
            </a:extLst>
          </p:cNvPr>
          <p:cNvSpPr/>
          <p:nvPr userDrawn="1"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rgbClr val="007A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B1042F-D827-4A1C-9D5D-252F9F19A872}"/>
              </a:ext>
            </a:extLst>
          </p:cNvPr>
          <p:cNvSpPr/>
          <p:nvPr userDrawn="1"/>
        </p:nvSpPr>
        <p:spPr>
          <a:xfrm>
            <a:off x="0" y="3648974"/>
            <a:ext cx="12192000" cy="2751826"/>
          </a:xfrm>
          <a:prstGeom prst="rect">
            <a:avLst/>
          </a:prstGeom>
          <a:solidFill>
            <a:srgbClr val="004562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132055"/>
            <a:ext cx="10515600" cy="1889403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7543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A3161D-FF1F-49CB-9DA5-E732498B7D4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0880176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 descr="Insert picture">
            <a:extLst>
              <a:ext uri="{FF2B5EF4-FFF2-40B4-BE49-F238E27FC236}">
                <a16:creationId xmlns:a16="http://schemas.microsoft.com/office/drawing/2014/main" id="{82479A93-5400-401B-95C6-11A429B8B8C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0" y="2438400"/>
            <a:ext cx="12192000" cy="4419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642670"/>
            <a:ext cx="9448800" cy="124651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3800">
                <a:latin typeface="+mj-lt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39FC637-CA3A-4BFE-AA9D-D2636223FF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599" y="1889185"/>
            <a:ext cx="9448800" cy="422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7F7B7A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3346DFF-877A-464C-9A61-19AC739B4D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599" y="345838"/>
            <a:ext cx="9456738" cy="155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rgbClr val="898989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508406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36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642670"/>
            <a:ext cx="9448800" cy="124651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3800">
                <a:latin typeface="+mj-lt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39FC637-CA3A-4BFE-AA9D-D2636223FF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599" y="1889185"/>
            <a:ext cx="9448800" cy="422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7F7B7A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3346DFF-877A-464C-9A61-19AC739B4D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599" y="345838"/>
            <a:ext cx="9456738" cy="155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rgbClr val="898989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7" name="Picture Placeholder 5" descr="Insert picture">
            <a:extLst>
              <a:ext uri="{FF2B5EF4-FFF2-40B4-BE49-F238E27FC236}">
                <a16:creationId xmlns:a16="http://schemas.microsoft.com/office/drawing/2014/main" id="{22771C03-8494-41D9-89B8-04E23AE7F4C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438400"/>
            <a:ext cx="6035040" cy="44243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5" descr="Insert picture">
            <a:extLst>
              <a:ext uri="{FF2B5EF4-FFF2-40B4-BE49-F238E27FC236}">
                <a16:creationId xmlns:a16="http://schemas.microsoft.com/office/drawing/2014/main" id="{F2A9E073-7F3E-4F05-ABC7-752D7022AC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56960" y="2433666"/>
            <a:ext cx="6035040" cy="44243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766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36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642670"/>
            <a:ext cx="9448800" cy="124651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3800">
                <a:latin typeface="+mj-lt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39FC637-CA3A-4BFE-AA9D-D2636223FF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599" y="1889185"/>
            <a:ext cx="9448800" cy="422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7F7B7A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3346DFF-877A-464C-9A61-19AC739B4D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599" y="345838"/>
            <a:ext cx="9456738" cy="155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rgbClr val="898989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1" name="Picture Placeholder 5" descr="Insert picture">
            <a:extLst>
              <a:ext uri="{FF2B5EF4-FFF2-40B4-BE49-F238E27FC236}">
                <a16:creationId xmlns:a16="http://schemas.microsoft.com/office/drawing/2014/main" id="{087A922E-B6F8-4174-B52E-7757E38F455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438400"/>
            <a:ext cx="4005072" cy="44243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5" descr="Insert picture">
            <a:extLst>
              <a:ext uri="{FF2B5EF4-FFF2-40B4-BE49-F238E27FC236}">
                <a16:creationId xmlns:a16="http://schemas.microsoft.com/office/drawing/2014/main" id="{C4368055-CE1D-4D18-8560-7B2C446FC3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093464" y="2433666"/>
            <a:ext cx="4005072" cy="44243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5" descr="Insert picture">
            <a:extLst>
              <a:ext uri="{FF2B5EF4-FFF2-40B4-BE49-F238E27FC236}">
                <a16:creationId xmlns:a16="http://schemas.microsoft.com/office/drawing/2014/main" id="{B9DD4610-87AD-46E9-927C-952F1D1EDC5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86928" y="2433666"/>
            <a:ext cx="4005072" cy="44243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2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36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Full Color - Blue">
    <p:bg>
      <p:bgPr>
        <a:solidFill>
          <a:srgbClr val="0045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B64F76-CF06-4610-BEC8-BD8A9CF084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7EC83226-2A6D-4B6E-9481-848EDDF373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E05612A-128B-72C0-A74F-88390DB9DB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1227245"/>
            <a:ext cx="109728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7AA807-B93B-A035-F2F0-96AC5305A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80093"/>
            <a:ext cx="10972800" cy="3730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48640" indent="-548640" algn="l">
              <a:lnSpc>
                <a:spcPct val="110000"/>
              </a:lnSpc>
              <a:spcBef>
                <a:spcPts val="1800"/>
              </a:spcBef>
              <a:buClr>
                <a:srgbClr val="8CD7E2"/>
              </a:buClr>
              <a:buFont typeface="Wingdings" panose="05000000000000000000" pitchFamily="2" charset="2"/>
              <a:buChar char="è"/>
              <a:defRPr sz="2800">
                <a:solidFill>
                  <a:schemeClr val="bg1"/>
                </a:solidFill>
              </a:defRPr>
            </a:lvl1pPr>
            <a:lvl2pPr marL="1027113" indent="-338138" algn="l">
              <a:lnSpc>
                <a:spcPct val="100000"/>
              </a:lnSpc>
              <a:spcBef>
                <a:spcPts val="900"/>
              </a:spcBef>
              <a:buClr>
                <a:schemeClr val="bg1"/>
              </a:buClr>
              <a:buFont typeface="Calibri" panose="020F0502020204030204" pitchFamily="34" charset="0"/>
              <a:buChar char="—"/>
              <a:defRPr>
                <a:solidFill>
                  <a:schemeClr val="bg1"/>
                </a:solidFill>
              </a:defRPr>
            </a:lvl2pPr>
            <a:lvl3pPr marL="1371600" indent="-285750" algn="l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755698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Full Color - Gray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B64F76-CF06-4610-BEC8-BD8A9CF084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7EC83226-2A6D-4B6E-9481-848EDDF373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E05612A-128B-72C0-A74F-88390DB9DB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1227245"/>
            <a:ext cx="109728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7AA807-B93B-A035-F2F0-96AC5305A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80093"/>
            <a:ext cx="10972800" cy="3730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48640" indent="-548640" algn="l">
              <a:lnSpc>
                <a:spcPct val="110000"/>
              </a:lnSpc>
              <a:spcBef>
                <a:spcPts val="1800"/>
              </a:spcBef>
              <a:buClr>
                <a:srgbClr val="8CD7E2"/>
              </a:buClr>
              <a:buFont typeface="Wingdings" panose="05000000000000000000" pitchFamily="2" charset="2"/>
              <a:buChar char="è"/>
              <a:defRPr sz="2800">
                <a:solidFill>
                  <a:schemeClr val="bg1"/>
                </a:solidFill>
              </a:defRPr>
            </a:lvl1pPr>
            <a:lvl2pPr marL="1027113" indent="-338138" algn="l">
              <a:lnSpc>
                <a:spcPct val="100000"/>
              </a:lnSpc>
              <a:spcBef>
                <a:spcPts val="900"/>
              </a:spcBef>
              <a:buClr>
                <a:schemeClr val="bg1"/>
              </a:buClr>
              <a:buFont typeface="Calibri" panose="020F0502020204030204" pitchFamily="34" charset="0"/>
              <a:buChar char="—"/>
              <a:defRPr>
                <a:solidFill>
                  <a:schemeClr val="bg1"/>
                </a:solidFill>
              </a:defRPr>
            </a:lvl2pPr>
            <a:lvl3pPr marL="1371600" indent="-285750" algn="l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464316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Color Text - Blue">
    <p:bg>
      <p:bgPr>
        <a:solidFill>
          <a:srgbClr val="66C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B64F76-CF06-4610-BEC8-BD8A9CF084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7EC83226-2A6D-4B6E-9481-848EDDF373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E05612A-128B-72C0-A74F-88390DB9D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934611"/>
            <a:ext cx="109728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7AA807-B93B-A035-F2F0-96AC5305A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429000"/>
            <a:ext cx="10972800" cy="10524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lnSpc>
                <a:spcPct val="110000"/>
              </a:lnSpc>
              <a:spcBef>
                <a:spcPts val="1800"/>
              </a:spcBef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24031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Full Color - Blue">
    <p:bg>
      <p:bgPr>
        <a:solidFill>
          <a:srgbClr val="66C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B64F76-CF06-4610-BEC8-BD8A9CF084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7EC83226-2A6D-4B6E-9481-848EDDF373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E05612A-128B-72C0-A74F-88390DB9D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27245"/>
            <a:ext cx="109728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7AA807-B93B-A035-F2F0-96AC5305A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80093"/>
            <a:ext cx="10972800" cy="3730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48640" indent="-548640" algn="l">
              <a:lnSpc>
                <a:spcPct val="110000"/>
              </a:lnSpc>
              <a:spcBef>
                <a:spcPts val="1800"/>
              </a:spcBef>
              <a:buClr>
                <a:schemeClr val="bg1"/>
              </a:buClr>
              <a:buFont typeface="Wingdings" panose="05000000000000000000" pitchFamily="2" charset="2"/>
              <a:buChar char="è"/>
              <a:defRPr sz="2800">
                <a:solidFill>
                  <a:schemeClr val="bg1"/>
                </a:solidFill>
              </a:defRPr>
            </a:lvl1pPr>
            <a:lvl2pPr marL="1027113" indent="-338138" algn="l">
              <a:lnSpc>
                <a:spcPct val="110000"/>
              </a:lnSpc>
              <a:spcBef>
                <a:spcPts val="1200"/>
              </a:spcBef>
              <a:buClr>
                <a:schemeClr val="bg1"/>
              </a:buClr>
              <a:buFont typeface="Calibri" panose="020F0502020204030204" pitchFamily="34" charset="0"/>
              <a:buChar char="—"/>
              <a:defRPr>
                <a:solidFill>
                  <a:schemeClr val="bg1"/>
                </a:solidFill>
              </a:defRPr>
            </a:lvl2pPr>
            <a:lvl3pPr marL="1371600" indent="-285750" algn="l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883398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ong Statemen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3830B66-4FBD-4E17-9113-B6406B2757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67466" y="360238"/>
            <a:ext cx="830306" cy="492800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3B89102-4621-410D-BE48-8FFF3A3B52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CB4488A-D2CA-D36E-D158-70E2B5301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934611"/>
            <a:ext cx="109728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DA53975-ED88-DA27-39C7-7F5720352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429000"/>
            <a:ext cx="10972800" cy="10524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lnSpc>
                <a:spcPct val="110000"/>
              </a:lnSpc>
              <a:spcBef>
                <a:spcPts val="1800"/>
              </a:spcBef>
              <a:defRPr>
                <a:solidFill>
                  <a:srgbClr val="7F7B7A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80967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A004A6F-7DE5-65F4-560A-C319FBE73E32}"/>
              </a:ext>
            </a:extLst>
          </p:cNvPr>
          <p:cNvCxnSpPr/>
          <p:nvPr userDrawn="1"/>
        </p:nvCxnSpPr>
        <p:spPr>
          <a:xfrm>
            <a:off x="5923790" y="2743027"/>
            <a:ext cx="379608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EB5FAED-55CA-8926-9AF8-2BB50D05581A}"/>
              </a:ext>
            </a:extLst>
          </p:cNvPr>
          <p:cNvSpPr/>
          <p:nvPr userDrawn="1"/>
        </p:nvSpPr>
        <p:spPr>
          <a:xfrm>
            <a:off x="10438677" y="4421040"/>
            <a:ext cx="603504" cy="603504"/>
          </a:xfrm>
          <a:custGeom>
            <a:avLst/>
            <a:gdLst>
              <a:gd name="connsiteX0" fmla="*/ 575881 w 576452"/>
              <a:gd name="connsiteY0" fmla="*/ 0 h 211740"/>
              <a:gd name="connsiteX1" fmla="*/ 0 w 576452"/>
              <a:gd name="connsiteY1" fmla="*/ 0 h 211740"/>
              <a:gd name="connsiteX2" fmla="*/ 286 w 576452"/>
              <a:gd name="connsiteY2" fmla="*/ 0 h 211740"/>
              <a:gd name="connsiteX3" fmla="*/ 286 w 576452"/>
              <a:gd name="connsiteY3" fmla="*/ 211741 h 211740"/>
              <a:gd name="connsiteX4" fmla="*/ 576453 w 576452"/>
              <a:gd name="connsiteY4" fmla="*/ 211741 h 211740"/>
              <a:gd name="connsiteX5" fmla="*/ 576453 w 576452"/>
              <a:gd name="connsiteY5" fmla="*/ 0 h 211740"/>
              <a:gd name="connsiteX6" fmla="*/ 575881 w 576452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452" h="211740">
                <a:moveTo>
                  <a:pt x="575881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6453" y="211741"/>
                </a:lnTo>
                <a:lnTo>
                  <a:pt x="576453" y="0"/>
                </a:lnTo>
                <a:lnTo>
                  <a:pt x="575881" y="0"/>
                </a:lnTo>
                <a:close/>
              </a:path>
            </a:pathLst>
          </a:custGeom>
          <a:solidFill>
            <a:srgbClr val="FFE17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1812D2E-B2EC-26D2-926F-ADE9C8D9E1DB}"/>
              </a:ext>
            </a:extLst>
          </p:cNvPr>
          <p:cNvSpPr/>
          <p:nvPr userDrawn="1"/>
        </p:nvSpPr>
        <p:spPr>
          <a:xfrm>
            <a:off x="5923789" y="1203384"/>
            <a:ext cx="600075" cy="603504"/>
          </a:xfrm>
          <a:custGeom>
            <a:avLst/>
            <a:gdLst>
              <a:gd name="connsiteX0" fmla="*/ 599504 w 600075"/>
              <a:gd name="connsiteY0" fmla="*/ 0 h 402431"/>
              <a:gd name="connsiteX1" fmla="*/ 0 w 600075"/>
              <a:gd name="connsiteY1" fmla="*/ 0 h 402431"/>
              <a:gd name="connsiteX2" fmla="*/ 286 w 600075"/>
              <a:gd name="connsiteY2" fmla="*/ 0 h 402431"/>
              <a:gd name="connsiteX3" fmla="*/ 286 w 600075"/>
              <a:gd name="connsiteY3" fmla="*/ 402431 h 402431"/>
              <a:gd name="connsiteX4" fmla="*/ 600075 w 600075"/>
              <a:gd name="connsiteY4" fmla="*/ 402431 h 402431"/>
              <a:gd name="connsiteX5" fmla="*/ 600075 w 600075"/>
              <a:gd name="connsiteY5" fmla="*/ 0 h 402431"/>
              <a:gd name="connsiteX6" fmla="*/ 599504 w 600075"/>
              <a:gd name="connsiteY6" fmla="*/ 0 h 40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075" h="402431">
                <a:moveTo>
                  <a:pt x="599504" y="0"/>
                </a:moveTo>
                <a:lnTo>
                  <a:pt x="0" y="0"/>
                </a:lnTo>
                <a:lnTo>
                  <a:pt x="286" y="0"/>
                </a:lnTo>
                <a:lnTo>
                  <a:pt x="286" y="402431"/>
                </a:lnTo>
                <a:lnTo>
                  <a:pt x="600075" y="402431"/>
                </a:lnTo>
                <a:lnTo>
                  <a:pt x="600075" y="0"/>
                </a:lnTo>
                <a:lnTo>
                  <a:pt x="599504" y="0"/>
                </a:lnTo>
                <a:close/>
              </a:path>
            </a:pathLst>
          </a:custGeom>
          <a:solidFill>
            <a:srgbClr val="F9A13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6F9849F-0745-932B-0072-67543D5CC750}"/>
              </a:ext>
            </a:extLst>
          </p:cNvPr>
          <p:cNvSpPr/>
          <p:nvPr userDrawn="1"/>
        </p:nvSpPr>
        <p:spPr>
          <a:xfrm>
            <a:off x="5923789" y="1945256"/>
            <a:ext cx="600075" cy="603504"/>
          </a:xfrm>
          <a:custGeom>
            <a:avLst/>
            <a:gdLst>
              <a:gd name="connsiteX0" fmla="*/ 599504 w 600075"/>
              <a:gd name="connsiteY0" fmla="*/ 0 h 402431"/>
              <a:gd name="connsiteX1" fmla="*/ 0 w 600075"/>
              <a:gd name="connsiteY1" fmla="*/ 0 h 402431"/>
              <a:gd name="connsiteX2" fmla="*/ 286 w 600075"/>
              <a:gd name="connsiteY2" fmla="*/ 0 h 402431"/>
              <a:gd name="connsiteX3" fmla="*/ 286 w 600075"/>
              <a:gd name="connsiteY3" fmla="*/ 402431 h 402431"/>
              <a:gd name="connsiteX4" fmla="*/ 600075 w 600075"/>
              <a:gd name="connsiteY4" fmla="*/ 402431 h 402431"/>
              <a:gd name="connsiteX5" fmla="*/ 600075 w 600075"/>
              <a:gd name="connsiteY5" fmla="*/ 0 h 402431"/>
              <a:gd name="connsiteX6" fmla="*/ 599504 w 600075"/>
              <a:gd name="connsiteY6" fmla="*/ 0 h 40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075" h="402431">
                <a:moveTo>
                  <a:pt x="599504" y="0"/>
                </a:moveTo>
                <a:lnTo>
                  <a:pt x="0" y="0"/>
                </a:lnTo>
                <a:lnTo>
                  <a:pt x="286" y="0"/>
                </a:lnTo>
                <a:lnTo>
                  <a:pt x="286" y="402431"/>
                </a:lnTo>
                <a:lnTo>
                  <a:pt x="600075" y="402431"/>
                </a:lnTo>
                <a:lnTo>
                  <a:pt x="600075" y="0"/>
                </a:lnTo>
                <a:lnTo>
                  <a:pt x="599504" y="0"/>
                </a:lnTo>
                <a:close/>
              </a:path>
            </a:pathLst>
          </a:custGeom>
          <a:solidFill>
            <a:srgbClr val="1193B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0499BA5-0A4B-2237-F9ED-88F732EE0FA1}"/>
              </a:ext>
            </a:extLst>
          </p:cNvPr>
          <p:cNvSpPr/>
          <p:nvPr userDrawn="1"/>
        </p:nvSpPr>
        <p:spPr>
          <a:xfrm>
            <a:off x="5923789" y="2937294"/>
            <a:ext cx="603504" cy="603504"/>
          </a:xfrm>
          <a:custGeom>
            <a:avLst/>
            <a:gdLst>
              <a:gd name="connsiteX0" fmla="*/ 576263 w 576834"/>
              <a:gd name="connsiteY0" fmla="*/ 0 h 211740"/>
              <a:gd name="connsiteX1" fmla="*/ 0 w 576834"/>
              <a:gd name="connsiteY1" fmla="*/ 0 h 211740"/>
              <a:gd name="connsiteX2" fmla="*/ 286 w 576834"/>
              <a:gd name="connsiteY2" fmla="*/ 0 h 211740"/>
              <a:gd name="connsiteX3" fmla="*/ 286 w 576834"/>
              <a:gd name="connsiteY3" fmla="*/ 211741 h 211740"/>
              <a:gd name="connsiteX4" fmla="*/ 576834 w 576834"/>
              <a:gd name="connsiteY4" fmla="*/ 211741 h 211740"/>
              <a:gd name="connsiteX5" fmla="*/ 576834 w 576834"/>
              <a:gd name="connsiteY5" fmla="*/ 0 h 211740"/>
              <a:gd name="connsiteX6" fmla="*/ 576263 w 576834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834" h="211740">
                <a:moveTo>
                  <a:pt x="576263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6834" y="211741"/>
                </a:lnTo>
                <a:lnTo>
                  <a:pt x="576834" y="0"/>
                </a:lnTo>
                <a:lnTo>
                  <a:pt x="576263" y="0"/>
                </a:lnTo>
                <a:close/>
              </a:path>
            </a:pathLst>
          </a:custGeom>
          <a:solidFill>
            <a:srgbClr val="66CAD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6DE221E-61D7-C6BA-9154-C66ABCF51819}"/>
              </a:ext>
            </a:extLst>
          </p:cNvPr>
          <p:cNvSpPr/>
          <p:nvPr userDrawn="1"/>
        </p:nvSpPr>
        <p:spPr>
          <a:xfrm>
            <a:off x="5923789" y="3679167"/>
            <a:ext cx="603504" cy="603504"/>
          </a:xfrm>
          <a:custGeom>
            <a:avLst/>
            <a:gdLst>
              <a:gd name="connsiteX0" fmla="*/ 576263 w 576834"/>
              <a:gd name="connsiteY0" fmla="*/ 0 h 211740"/>
              <a:gd name="connsiteX1" fmla="*/ 0 w 576834"/>
              <a:gd name="connsiteY1" fmla="*/ 0 h 211740"/>
              <a:gd name="connsiteX2" fmla="*/ 286 w 576834"/>
              <a:gd name="connsiteY2" fmla="*/ 0 h 211740"/>
              <a:gd name="connsiteX3" fmla="*/ 286 w 576834"/>
              <a:gd name="connsiteY3" fmla="*/ 211741 h 211740"/>
              <a:gd name="connsiteX4" fmla="*/ 576834 w 576834"/>
              <a:gd name="connsiteY4" fmla="*/ 211741 h 211740"/>
              <a:gd name="connsiteX5" fmla="*/ 576834 w 576834"/>
              <a:gd name="connsiteY5" fmla="*/ 0 h 211740"/>
              <a:gd name="connsiteX6" fmla="*/ 576263 w 576834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834" h="211740">
                <a:moveTo>
                  <a:pt x="576263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6834" y="211741"/>
                </a:lnTo>
                <a:lnTo>
                  <a:pt x="576834" y="0"/>
                </a:lnTo>
                <a:lnTo>
                  <a:pt x="576263" y="0"/>
                </a:lnTo>
                <a:close/>
              </a:path>
            </a:pathLst>
          </a:custGeom>
          <a:solidFill>
            <a:srgbClr val="8FCEA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E0DEBAD-4F94-1D5E-1BC0-AF76B3CE4753}"/>
              </a:ext>
            </a:extLst>
          </p:cNvPr>
          <p:cNvSpPr/>
          <p:nvPr userDrawn="1"/>
        </p:nvSpPr>
        <p:spPr>
          <a:xfrm>
            <a:off x="5923789" y="4421040"/>
            <a:ext cx="603504" cy="603504"/>
          </a:xfrm>
          <a:custGeom>
            <a:avLst/>
            <a:gdLst>
              <a:gd name="connsiteX0" fmla="*/ 575882 w 576453"/>
              <a:gd name="connsiteY0" fmla="*/ 0 h 211740"/>
              <a:gd name="connsiteX1" fmla="*/ 0 w 576453"/>
              <a:gd name="connsiteY1" fmla="*/ 0 h 211740"/>
              <a:gd name="connsiteX2" fmla="*/ 286 w 576453"/>
              <a:gd name="connsiteY2" fmla="*/ 0 h 211740"/>
              <a:gd name="connsiteX3" fmla="*/ 286 w 576453"/>
              <a:gd name="connsiteY3" fmla="*/ 211741 h 211740"/>
              <a:gd name="connsiteX4" fmla="*/ 576453 w 576453"/>
              <a:gd name="connsiteY4" fmla="*/ 211741 h 211740"/>
              <a:gd name="connsiteX5" fmla="*/ 576453 w 576453"/>
              <a:gd name="connsiteY5" fmla="*/ 0 h 211740"/>
              <a:gd name="connsiteX6" fmla="*/ 575882 w 576453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453" h="211740">
                <a:moveTo>
                  <a:pt x="575882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6453" y="211741"/>
                </a:lnTo>
                <a:lnTo>
                  <a:pt x="576453" y="0"/>
                </a:lnTo>
                <a:lnTo>
                  <a:pt x="575882" y="0"/>
                </a:lnTo>
                <a:close/>
              </a:path>
            </a:pathLst>
          </a:custGeom>
          <a:solidFill>
            <a:srgbClr val="E5659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9BB5340-FA60-EE69-D9A8-2C3244A253AA}"/>
              </a:ext>
            </a:extLst>
          </p:cNvPr>
          <p:cNvSpPr/>
          <p:nvPr userDrawn="1"/>
        </p:nvSpPr>
        <p:spPr>
          <a:xfrm>
            <a:off x="5923789" y="5162913"/>
            <a:ext cx="603504" cy="603504"/>
          </a:xfrm>
          <a:custGeom>
            <a:avLst/>
            <a:gdLst>
              <a:gd name="connsiteX0" fmla="*/ 571310 w 571881"/>
              <a:gd name="connsiteY0" fmla="*/ 0 h 211740"/>
              <a:gd name="connsiteX1" fmla="*/ 0 w 571881"/>
              <a:gd name="connsiteY1" fmla="*/ 0 h 211740"/>
              <a:gd name="connsiteX2" fmla="*/ 286 w 571881"/>
              <a:gd name="connsiteY2" fmla="*/ 0 h 211740"/>
              <a:gd name="connsiteX3" fmla="*/ 286 w 571881"/>
              <a:gd name="connsiteY3" fmla="*/ 211741 h 211740"/>
              <a:gd name="connsiteX4" fmla="*/ 571881 w 571881"/>
              <a:gd name="connsiteY4" fmla="*/ 211741 h 211740"/>
              <a:gd name="connsiteX5" fmla="*/ 571881 w 571881"/>
              <a:gd name="connsiteY5" fmla="*/ 0 h 211740"/>
              <a:gd name="connsiteX6" fmla="*/ 571310 w 571881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1881" h="211740">
                <a:moveTo>
                  <a:pt x="571310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1881" y="211741"/>
                </a:lnTo>
                <a:lnTo>
                  <a:pt x="571881" y="0"/>
                </a:lnTo>
                <a:lnTo>
                  <a:pt x="571310" y="0"/>
                </a:lnTo>
                <a:close/>
              </a:path>
            </a:pathLst>
          </a:custGeom>
          <a:solidFill>
            <a:srgbClr val="E0DFD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04BA202-360F-2977-DB46-208250E4B0E7}"/>
              </a:ext>
            </a:extLst>
          </p:cNvPr>
          <p:cNvSpPr/>
          <p:nvPr userDrawn="1"/>
        </p:nvSpPr>
        <p:spPr>
          <a:xfrm>
            <a:off x="6568773" y="1203384"/>
            <a:ext cx="600075" cy="603504"/>
          </a:xfrm>
          <a:custGeom>
            <a:avLst/>
            <a:gdLst>
              <a:gd name="connsiteX0" fmla="*/ 599503 w 600075"/>
              <a:gd name="connsiteY0" fmla="*/ 0 h 402431"/>
              <a:gd name="connsiteX1" fmla="*/ 0 w 600075"/>
              <a:gd name="connsiteY1" fmla="*/ 0 h 402431"/>
              <a:gd name="connsiteX2" fmla="*/ 286 w 600075"/>
              <a:gd name="connsiteY2" fmla="*/ 0 h 402431"/>
              <a:gd name="connsiteX3" fmla="*/ 286 w 600075"/>
              <a:gd name="connsiteY3" fmla="*/ 402431 h 402431"/>
              <a:gd name="connsiteX4" fmla="*/ 600075 w 600075"/>
              <a:gd name="connsiteY4" fmla="*/ 402431 h 402431"/>
              <a:gd name="connsiteX5" fmla="*/ 600075 w 600075"/>
              <a:gd name="connsiteY5" fmla="*/ 0 h 402431"/>
              <a:gd name="connsiteX6" fmla="*/ 599503 w 600075"/>
              <a:gd name="connsiteY6" fmla="*/ 0 h 40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075" h="402431">
                <a:moveTo>
                  <a:pt x="599503" y="0"/>
                </a:moveTo>
                <a:lnTo>
                  <a:pt x="0" y="0"/>
                </a:lnTo>
                <a:lnTo>
                  <a:pt x="286" y="0"/>
                </a:lnTo>
                <a:lnTo>
                  <a:pt x="286" y="402431"/>
                </a:lnTo>
                <a:lnTo>
                  <a:pt x="600075" y="402431"/>
                </a:lnTo>
                <a:lnTo>
                  <a:pt x="600075" y="0"/>
                </a:lnTo>
                <a:lnTo>
                  <a:pt x="599503" y="0"/>
                </a:lnTo>
                <a:close/>
              </a:path>
            </a:pathLst>
          </a:custGeom>
          <a:solidFill>
            <a:srgbClr val="ADAFB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4D14A63-A034-143B-818C-DFD0113E4CF7}"/>
              </a:ext>
            </a:extLst>
          </p:cNvPr>
          <p:cNvSpPr/>
          <p:nvPr userDrawn="1"/>
        </p:nvSpPr>
        <p:spPr>
          <a:xfrm>
            <a:off x="6568773" y="1945256"/>
            <a:ext cx="600074" cy="603504"/>
          </a:xfrm>
          <a:custGeom>
            <a:avLst/>
            <a:gdLst>
              <a:gd name="connsiteX0" fmla="*/ 599503 w 600074"/>
              <a:gd name="connsiteY0" fmla="*/ 0 h 402431"/>
              <a:gd name="connsiteX1" fmla="*/ 0 w 600074"/>
              <a:gd name="connsiteY1" fmla="*/ 0 h 402431"/>
              <a:gd name="connsiteX2" fmla="*/ 286 w 600074"/>
              <a:gd name="connsiteY2" fmla="*/ 0 h 402431"/>
              <a:gd name="connsiteX3" fmla="*/ 286 w 600074"/>
              <a:gd name="connsiteY3" fmla="*/ 402431 h 402431"/>
              <a:gd name="connsiteX4" fmla="*/ 600075 w 600074"/>
              <a:gd name="connsiteY4" fmla="*/ 402431 h 402431"/>
              <a:gd name="connsiteX5" fmla="*/ 600075 w 600074"/>
              <a:gd name="connsiteY5" fmla="*/ 0 h 402431"/>
              <a:gd name="connsiteX6" fmla="*/ 599503 w 600074"/>
              <a:gd name="connsiteY6" fmla="*/ 0 h 40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074" h="402431">
                <a:moveTo>
                  <a:pt x="599503" y="0"/>
                </a:moveTo>
                <a:lnTo>
                  <a:pt x="0" y="0"/>
                </a:lnTo>
                <a:lnTo>
                  <a:pt x="286" y="0"/>
                </a:lnTo>
                <a:lnTo>
                  <a:pt x="286" y="402431"/>
                </a:lnTo>
                <a:lnTo>
                  <a:pt x="600075" y="402431"/>
                </a:lnTo>
                <a:lnTo>
                  <a:pt x="600075" y="0"/>
                </a:lnTo>
                <a:lnTo>
                  <a:pt x="599503" y="0"/>
                </a:lnTo>
                <a:close/>
              </a:path>
            </a:pathLst>
          </a:custGeom>
          <a:solidFill>
            <a:srgbClr val="66CAD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EB98BF1-9A32-0F7F-044E-E0148E12DFDF}"/>
              </a:ext>
            </a:extLst>
          </p:cNvPr>
          <p:cNvSpPr/>
          <p:nvPr userDrawn="1"/>
        </p:nvSpPr>
        <p:spPr>
          <a:xfrm>
            <a:off x="6568773" y="2937294"/>
            <a:ext cx="603504" cy="603504"/>
          </a:xfrm>
          <a:custGeom>
            <a:avLst/>
            <a:gdLst>
              <a:gd name="connsiteX0" fmla="*/ 576167 w 576738"/>
              <a:gd name="connsiteY0" fmla="*/ 0 h 211740"/>
              <a:gd name="connsiteX1" fmla="*/ 0 w 576738"/>
              <a:gd name="connsiteY1" fmla="*/ 0 h 211740"/>
              <a:gd name="connsiteX2" fmla="*/ 286 w 576738"/>
              <a:gd name="connsiteY2" fmla="*/ 0 h 211740"/>
              <a:gd name="connsiteX3" fmla="*/ 286 w 576738"/>
              <a:gd name="connsiteY3" fmla="*/ 211741 h 211740"/>
              <a:gd name="connsiteX4" fmla="*/ 576739 w 576738"/>
              <a:gd name="connsiteY4" fmla="*/ 211741 h 211740"/>
              <a:gd name="connsiteX5" fmla="*/ 576739 w 576738"/>
              <a:gd name="connsiteY5" fmla="*/ 0 h 211740"/>
              <a:gd name="connsiteX6" fmla="*/ 576167 w 576738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738" h="211740">
                <a:moveTo>
                  <a:pt x="576167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6739" y="211741"/>
                </a:lnTo>
                <a:lnTo>
                  <a:pt x="576739" y="0"/>
                </a:lnTo>
                <a:lnTo>
                  <a:pt x="576167" y="0"/>
                </a:lnTo>
                <a:close/>
              </a:path>
            </a:pathLst>
          </a:custGeom>
          <a:solidFill>
            <a:srgbClr val="50ACC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A3DED52-AB6C-3E54-B71C-21254AF090F1}"/>
              </a:ext>
            </a:extLst>
          </p:cNvPr>
          <p:cNvSpPr/>
          <p:nvPr userDrawn="1"/>
        </p:nvSpPr>
        <p:spPr>
          <a:xfrm>
            <a:off x="6568773" y="3679167"/>
            <a:ext cx="603504" cy="603504"/>
          </a:xfrm>
          <a:custGeom>
            <a:avLst/>
            <a:gdLst>
              <a:gd name="connsiteX0" fmla="*/ 576167 w 576738"/>
              <a:gd name="connsiteY0" fmla="*/ 0 h 211740"/>
              <a:gd name="connsiteX1" fmla="*/ 0 w 576738"/>
              <a:gd name="connsiteY1" fmla="*/ 0 h 211740"/>
              <a:gd name="connsiteX2" fmla="*/ 286 w 576738"/>
              <a:gd name="connsiteY2" fmla="*/ 0 h 211740"/>
              <a:gd name="connsiteX3" fmla="*/ 286 w 576738"/>
              <a:gd name="connsiteY3" fmla="*/ 211741 h 211740"/>
              <a:gd name="connsiteX4" fmla="*/ 576739 w 576738"/>
              <a:gd name="connsiteY4" fmla="*/ 211741 h 211740"/>
              <a:gd name="connsiteX5" fmla="*/ 576739 w 576738"/>
              <a:gd name="connsiteY5" fmla="*/ 0 h 211740"/>
              <a:gd name="connsiteX6" fmla="*/ 576167 w 576738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738" h="211740">
                <a:moveTo>
                  <a:pt x="576167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6739" y="211741"/>
                </a:lnTo>
                <a:lnTo>
                  <a:pt x="576739" y="0"/>
                </a:lnTo>
                <a:lnTo>
                  <a:pt x="576167" y="0"/>
                </a:lnTo>
                <a:close/>
              </a:path>
            </a:pathLst>
          </a:custGeom>
          <a:solidFill>
            <a:srgbClr val="55B99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5DB921E-1B20-C47B-EC6E-EC384E932FAC}"/>
              </a:ext>
            </a:extLst>
          </p:cNvPr>
          <p:cNvSpPr/>
          <p:nvPr userDrawn="1"/>
        </p:nvSpPr>
        <p:spPr>
          <a:xfrm>
            <a:off x="6568773" y="4421040"/>
            <a:ext cx="603504" cy="603504"/>
          </a:xfrm>
          <a:custGeom>
            <a:avLst/>
            <a:gdLst>
              <a:gd name="connsiteX0" fmla="*/ 575882 w 576452"/>
              <a:gd name="connsiteY0" fmla="*/ 0 h 211740"/>
              <a:gd name="connsiteX1" fmla="*/ 0 w 576452"/>
              <a:gd name="connsiteY1" fmla="*/ 0 h 211740"/>
              <a:gd name="connsiteX2" fmla="*/ 286 w 576452"/>
              <a:gd name="connsiteY2" fmla="*/ 0 h 211740"/>
              <a:gd name="connsiteX3" fmla="*/ 286 w 576452"/>
              <a:gd name="connsiteY3" fmla="*/ 211741 h 211740"/>
              <a:gd name="connsiteX4" fmla="*/ 576453 w 576452"/>
              <a:gd name="connsiteY4" fmla="*/ 211741 h 211740"/>
              <a:gd name="connsiteX5" fmla="*/ 576453 w 576452"/>
              <a:gd name="connsiteY5" fmla="*/ 0 h 211740"/>
              <a:gd name="connsiteX6" fmla="*/ 575882 w 576452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452" h="211740">
                <a:moveTo>
                  <a:pt x="575882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6453" y="211741"/>
                </a:lnTo>
                <a:lnTo>
                  <a:pt x="576453" y="0"/>
                </a:lnTo>
                <a:lnTo>
                  <a:pt x="575882" y="0"/>
                </a:lnTo>
                <a:close/>
              </a:path>
            </a:pathLst>
          </a:custGeom>
          <a:solidFill>
            <a:srgbClr val="DA1B6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CA34B10-282F-E78F-6F70-1A9E0B40C802}"/>
              </a:ext>
            </a:extLst>
          </p:cNvPr>
          <p:cNvSpPr/>
          <p:nvPr userDrawn="1"/>
        </p:nvSpPr>
        <p:spPr>
          <a:xfrm>
            <a:off x="6568773" y="5162913"/>
            <a:ext cx="603504" cy="603504"/>
          </a:xfrm>
          <a:custGeom>
            <a:avLst/>
            <a:gdLst>
              <a:gd name="connsiteX0" fmla="*/ 571310 w 571881"/>
              <a:gd name="connsiteY0" fmla="*/ 0 h 211740"/>
              <a:gd name="connsiteX1" fmla="*/ 0 w 571881"/>
              <a:gd name="connsiteY1" fmla="*/ 0 h 211740"/>
              <a:gd name="connsiteX2" fmla="*/ 286 w 571881"/>
              <a:gd name="connsiteY2" fmla="*/ 0 h 211740"/>
              <a:gd name="connsiteX3" fmla="*/ 286 w 571881"/>
              <a:gd name="connsiteY3" fmla="*/ 211741 h 211740"/>
              <a:gd name="connsiteX4" fmla="*/ 571881 w 571881"/>
              <a:gd name="connsiteY4" fmla="*/ 211741 h 211740"/>
              <a:gd name="connsiteX5" fmla="*/ 571881 w 571881"/>
              <a:gd name="connsiteY5" fmla="*/ 0 h 211740"/>
              <a:gd name="connsiteX6" fmla="*/ 571310 w 571881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1881" h="211740">
                <a:moveTo>
                  <a:pt x="571310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1881" y="211741"/>
                </a:lnTo>
                <a:lnTo>
                  <a:pt x="571881" y="0"/>
                </a:lnTo>
                <a:lnTo>
                  <a:pt x="571310" y="0"/>
                </a:lnTo>
                <a:close/>
              </a:path>
            </a:pathLst>
          </a:custGeom>
          <a:solidFill>
            <a:srgbClr val="CFCDC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E3EB8DC-BFDE-767A-AB57-66CF633D1703}"/>
              </a:ext>
            </a:extLst>
          </p:cNvPr>
          <p:cNvSpPr/>
          <p:nvPr userDrawn="1"/>
        </p:nvSpPr>
        <p:spPr>
          <a:xfrm>
            <a:off x="7213757" y="1945256"/>
            <a:ext cx="600075" cy="603504"/>
          </a:xfrm>
          <a:custGeom>
            <a:avLst/>
            <a:gdLst>
              <a:gd name="connsiteX0" fmla="*/ 599504 w 600075"/>
              <a:gd name="connsiteY0" fmla="*/ 0 h 402431"/>
              <a:gd name="connsiteX1" fmla="*/ 0 w 600075"/>
              <a:gd name="connsiteY1" fmla="*/ 0 h 402431"/>
              <a:gd name="connsiteX2" fmla="*/ 286 w 600075"/>
              <a:gd name="connsiteY2" fmla="*/ 0 h 402431"/>
              <a:gd name="connsiteX3" fmla="*/ 286 w 600075"/>
              <a:gd name="connsiteY3" fmla="*/ 402431 h 402431"/>
              <a:gd name="connsiteX4" fmla="*/ 600075 w 600075"/>
              <a:gd name="connsiteY4" fmla="*/ 402431 h 402431"/>
              <a:gd name="connsiteX5" fmla="*/ 600075 w 600075"/>
              <a:gd name="connsiteY5" fmla="*/ 0 h 402431"/>
              <a:gd name="connsiteX6" fmla="*/ 599504 w 600075"/>
              <a:gd name="connsiteY6" fmla="*/ 0 h 40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075" h="402431">
                <a:moveTo>
                  <a:pt x="599504" y="0"/>
                </a:moveTo>
                <a:lnTo>
                  <a:pt x="0" y="0"/>
                </a:lnTo>
                <a:lnTo>
                  <a:pt x="286" y="0"/>
                </a:lnTo>
                <a:lnTo>
                  <a:pt x="286" y="402431"/>
                </a:lnTo>
                <a:lnTo>
                  <a:pt x="600075" y="402431"/>
                </a:lnTo>
                <a:lnTo>
                  <a:pt x="600075" y="0"/>
                </a:lnTo>
                <a:lnTo>
                  <a:pt x="599504" y="0"/>
                </a:lnTo>
                <a:close/>
              </a:path>
            </a:pathLst>
          </a:custGeom>
          <a:solidFill>
            <a:srgbClr val="8FCEA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B2A48AC-905A-BD27-845E-51CBCA470B31}"/>
              </a:ext>
            </a:extLst>
          </p:cNvPr>
          <p:cNvSpPr/>
          <p:nvPr userDrawn="1"/>
        </p:nvSpPr>
        <p:spPr>
          <a:xfrm>
            <a:off x="7213757" y="2937294"/>
            <a:ext cx="603504" cy="603504"/>
          </a:xfrm>
          <a:custGeom>
            <a:avLst/>
            <a:gdLst>
              <a:gd name="connsiteX0" fmla="*/ 576263 w 576833"/>
              <a:gd name="connsiteY0" fmla="*/ 0 h 211740"/>
              <a:gd name="connsiteX1" fmla="*/ 0 w 576833"/>
              <a:gd name="connsiteY1" fmla="*/ 0 h 211740"/>
              <a:gd name="connsiteX2" fmla="*/ 286 w 576833"/>
              <a:gd name="connsiteY2" fmla="*/ 0 h 211740"/>
              <a:gd name="connsiteX3" fmla="*/ 286 w 576833"/>
              <a:gd name="connsiteY3" fmla="*/ 211741 h 211740"/>
              <a:gd name="connsiteX4" fmla="*/ 576834 w 576833"/>
              <a:gd name="connsiteY4" fmla="*/ 211741 h 211740"/>
              <a:gd name="connsiteX5" fmla="*/ 576834 w 576833"/>
              <a:gd name="connsiteY5" fmla="*/ 0 h 211740"/>
              <a:gd name="connsiteX6" fmla="*/ 576263 w 576833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833" h="211740">
                <a:moveTo>
                  <a:pt x="576263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6834" y="211741"/>
                </a:lnTo>
                <a:lnTo>
                  <a:pt x="576834" y="0"/>
                </a:lnTo>
                <a:lnTo>
                  <a:pt x="576263" y="0"/>
                </a:lnTo>
                <a:close/>
              </a:path>
            </a:pathLst>
          </a:custGeom>
          <a:solidFill>
            <a:srgbClr val="1193B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556EACC-ACA0-C5E7-62B7-315D3DEF8993}"/>
              </a:ext>
            </a:extLst>
          </p:cNvPr>
          <p:cNvSpPr/>
          <p:nvPr userDrawn="1"/>
        </p:nvSpPr>
        <p:spPr>
          <a:xfrm>
            <a:off x="7213757" y="3679167"/>
            <a:ext cx="603504" cy="603504"/>
          </a:xfrm>
          <a:custGeom>
            <a:avLst/>
            <a:gdLst>
              <a:gd name="connsiteX0" fmla="*/ 576263 w 576833"/>
              <a:gd name="connsiteY0" fmla="*/ 0 h 211740"/>
              <a:gd name="connsiteX1" fmla="*/ 0 w 576833"/>
              <a:gd name="connsiteY1" fmla="*/ 0 h 211740"/>
              <a:gd name="connsiteX2" fmla="*/ 286 w 576833"/>
              <a:gd name="connsiteY2" fmla="*/ 0 h 211740"/>
              <a:gd name="connsiteX3" fmla="*/ 286 w 576833"/>
              <a:gd name="connsiteY3" fmla="*/ 211741 h 211740"/>
              <a:gd name="connsiteX4" fmla="*/ 576834 w 576833"/>
              <a:gd name="connsiteY4" fmla="*/ 211741 h 211740"/>
              <a:gd name="connsiteX5" fmla="*/ 576834 w 576833"/>
              <a:gd name="connsiteY5" fmla="*/ 0 h 211740"/>
              <a:gd name="connsiteX6" fmla="*/ 576263 w 576833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833" h="211740">
                <a:moveTo>
                  <a:pt x="576263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6834" y="211741"/>
                </a:lnTo>
                <a:lnTo>
                  <a:pt x="576834" y="0"/>
                </a:lnTo>
                <a:lnTo>
                  <a:pt x="576263" y="0"/>
                </a:lnTo>
                <a:close/>
              </a:path>
            </a:pathLst>
          </a:custGeom>
          <a:solidFill>
            <a:srgbClr val="00A79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4BAA301-F6BB-C7F7-AC48-D3CF9F866EE9}"/>
              </a:ext>
            </a:extLst>
          </p:cNvPr>
          <p:cNvSpPr/>
          <p:nvPr userDrawn="1"/>
        </p:nvSpPr>
        <p:spPr>
          <a:xfrm>
            <a:off x="7213757" y="4421040"/>
            <a:ext cx="603504" cy="603504"/>
          </a:xfrm>
          <a:custGeom>
            <a:avLst/>
            <a:gdLst>
              <a:gd name="connsiteX0" fmla="*/ 575882 w 576453"/>
              <a:gd name="connsiteY0" fmla="*/ 0 h 211740"/>
              <a:gd name="connsiteX1" fmla="*/ 0 w 576453"/>
              <a:gd name="connsiteY1" fmla="*/ 0 h 211740"/>
              <a:gd name="connsiteX2" fmla="*/ 286 w 576453"/>
              <a:gd name="connsiteY2" fmla="*/ 0 h 211740"/>
              <a:gd name="connsiteX3" fmla="*/ 286 w 576453"/>
              <a:gd name="connsiteY3" fmla="*/ 211741 h 211740"/>
              <a:gd name="connsiteX4" fmla="*/ 576453 w 576453"/>
              <a:gd name="connsiteY4" fmla="*/ 211741 h 211740"/>
              <a:gd name="connsiteX5" fmla="*/ 576453 w 576453"/>
              <a:gd name="connsiteY5" fmla="*/ 0 h 211740"/>
              <a:gd name="connsiteX6" fmla="*/ 575882 w 576453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453" h="211740">
                <a:moveTo>
                  <a:pt x="575882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6453" y="211741"/>
                </a:lnTo>
                <a:lnTo>
                  <a:pt x="576453" y="0"/>
                </a:lnTo>
                <a:lnTo>
                  <a:pt x="575882" y="0"/>
                </a:lnTo>
                <a:close/>
              </a:path>
            </a:pathLst>
          </a:custGeom>
          <a:solidFill>
            <a:srgbClr val="9F1E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CF5D4CA-1EB9-7952-468D-314C9D3E92C7}"/>
              </a:ext>
            </a:extLst>
          </p:cNvPr>
          <p:cNvSpPr/>
          <p:nvPr userDrawn="1"/>
        </p:nvSpPr>
        <p:spPr>
          <a:xfrm>
            <a:off x="7213757" y="5162913"/>
            <a:ext cx="603504" cy="603504"/>
          </a:xfrm>
          <a:custGeom>
            <a:avLst/>
            <a:gdLst>
              <a:gd name="connsiteX0" fmla="*/ 571310 w 571881"/>
              <a:gd name="connsiteY0" fmla="*/ 0 h 211740"/>
              <a:gd name="connsiteX1" fmla="*/ 0 w 571881"/>
              <a:gd name="connsiteY1" fmla="*/ 0 h 211740"/>
              <a:gd name="connsiteX2" fmla="*/ 286 w 571881"/>
              <a:gd name="connsiteY2" fmla="*/ 0 h 211740"/>
              <a:gd name="connsiteX3" fmla="*/ 286 w 571881"/>
              <a:gd name="connsiteY3" fmla="*/ 211741 h 211740"/>
              <a:gd name="connsiteX4" fmla="*/ 571881 w 571881"/>
              <a:gd name="connsiteY4" fmla="*/ 211741 h 211740"/>
              <a:gd name="connsiteX5" fmla="*/ 571881 w 571881"/>
              <a:gd name="connsiteY5" fmla="*/ 0 h 211740"/>
              <a:gd name="connsiteX6" fmla="*/ 571310 w 571881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1881" h="211740">
                <a:moveTo>
                  <a:pt x="571310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1881" y="211741"/>
                </a:lnTo>
                <a:lnTo>
                  <a:pt x="571881" y="0"/>
                </a:lnTo>
                <a:lnTo>
                  <a:pt x="571310" y="0"/>
                </a:lnTo>
                <a:close/>
              </a:path>
            </a:pathLst>
          </a:custGeom>
          <a:solidFill>
            <a:srgbClr val="B6B4B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ECA44F4-0677-5408-AC54-0AFEB75718A2}"/>
              </a:ext>
            </a:extLst>
          </p:cNvPr>
          <p:cNvSpPr/>
          <p:nvPr userDrawn="1"/>
        </p:nvSpPr>
        <p:spPr>
          <a:xfrm>
            <a:off x="7858741" y="1945256"/>
            <a:ext cx="600075" cy="603504"/>
          </a:xfrm>
          <a:custGeom>
            <a:avLst/>
            <a:gdLst>
              <a:gd name="connsiteX0" fmla="*/ 599504 w 600075"/>
              <a:gd name="connsiteY0" fmla="*/ 0 h 402431"/>
              <a:gd name="connsiteX1" fmla="*/ 0 w 600075"/>
              <a:gd name="connsiteY1" fmla="*/ 0 h 402431"/>
              <a:gd name="connsiteX2" fmla="*/ 286 w 600075"/>
              <a:gd name="connsiteY2" fmla="*/ 0 h 402431"/>
              <a:gd name="connsiteX3" fmla="*/ 286 w 600075"/>
              <a:gd name="connsiteY3" fmla="*/ 402431 h 402431"/>
              <a:gd name="connsiteX4" fmla="*/ 600075 w 600075"/>
              <a:gd name="connsiteY4" fmla="*/ 402431 h 402431"/>
              <a:gd name="connsiteX5" fmla="*/ 600075 w 600075"/>
              <a:gd name="connsiteY5" fmla="*/ 0 h 402431"/>
              <a:gd name="connsiteX6" fmla="*/ 599504 w 600075"/>
              <a:gd name="connsiteY6" fmla="*/ 0 h 40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0075" h="402431">
                <a:moveTo>
                  <a:pt x="599504" y="0"/>
                </a:moveTo>
                <a:lnTo>
                  <a:pt x="0" y="0"/>
                </a:lnTo>
                <a:lnTo>
                  <a:pt x="286" y="0"/>
                </a:lnTo>
                <a:lnTo>
                  <a:pt x="286" y="402431"/>
                </a:lnTo>
                <a:lnTo>
                  <a:pt x="600075" y="402431"/>
                </a:lnTo>
                <a:lnTo>
                  <a:pt x="600075" y="0"/>
                </a:lnTo>
                <a:lnTo>
                  <a:pt x="599504" y="0"/>
                </a:lnTo>
                <a:close/>
              </a:path>
            </a:pathLst>
          </a:custGeom>
          <a:solidFill>
            <a:srgbClr val="00A79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23BF935-96BB-2492-5ED2-AA12D2D54D66}"/>
              </a:ext>
            </a:extLst>
          </p:cNvPr>
          <p:cNvSpPr/>
          <p:nvPr userDrawn="1"/>
        </p:nvSpPr>
        <p:spPr>
          <a:xfrm>
            <a:off x="7858741" y="2937294"/>
            <a:ext cx="603504" cy="603504"/>
          </a:xfrm>
          <a:custGeom>
            <a:avLst/>
            <a:gdLst>
              <a:gd name="connsiteX0" fmla="*/ 576167 w 576738"/>
              <a:gd name="connsiteY0" fmla="*/ 0 h 211740"/>
              <a:gd name="connsiteX1" fmla="*/ 0 w 576738"/>
              <a:gd name="connsiteY1" fmla="*/ 0 h 211740"/>
              <a:gd name="connsiteX2" fmla="*/ 286 w 576738"/>
              <a:gd name="connsiteY2" fmla="*/ 0 h 211740"/>
              <a:gd name="connsiteX3" fmla="*/ 286 w 576738"/>
              <a:gd name="connsiteY3" fmla="*/ 211741 h 211740"/>
              <a:gd name="connsiteX4" fmla="*/ 576739 w 576738"/>
              <a:gd name="connsiteY4" fmla="*/ 211741 h 211740"/>
              <a:gd name="connsiteX5" fmla="*/ 576739 w 576738"/>
              <a:gd name="connsiteY5" fmla="*/ 0 h 211740"/>
              <a:gd name="connsiteX6" fmla="*/ 576167 w 576738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738" h="211740">
                <a:moveTo>
                  <a:pt x="576167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6739" y="211741"/>
                </a:lnTo>
                <a:lnTo>
                  <a:pt x="576739" y="0"/>
                </a:lnTo>
                <a:lnTo>
                  <a:pt x="576167" y="0"/>
                </a:lnTo>
                <a:close/>
              </a:path>
            </a:pathLst>
          </a:custGeom>
          <a:solidFill>
            <a:srgbClr val="007AA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CB9F56B-A28A-03FE-373E-E4357C59FD2C}"/>
              </a:ext>
            </a:extLst>
          </p:cNvPr>
          <p:cNvSpPr/>
          <p:nvPr userDrawn="1"/>
        </p:nvSpPr>
        <p:spPr>
          <a:xfrm>
            <a:off x="7858741" y="3679167"/>
            <a:ext cx="603504" cy="603504"/>
          </a:xfrm>
          <a:custGeom>
            <a:avLst/>
            <a:gdLst>
              <a:gd name="connsiteX0" fmla="*/ 576167 w 576738"/>
              <a:gd name="connsiteY0" fmla="*/ 0 h 211740"/>
              <a:gd name="connsiteX1" fmla="*/ 0 w 576738"/>
              <a:gd name="connsiteY1" fmla="*/ 0 h 211740"/>
              <a:gd name="connsiteX2" fmla="*/ 286 w 576738"/>
              <a:gd name="connsiteY2" fmla="*/ 0 h 211740"/>
              <a:gd name="connsiteX3" fmla="*/ 286 w 576738"/>
              <a:gd name="connsiteY3" fmla="*/ 211741 h 211740"/>
              <a:gd name="connsiteX4" fmla="*/ 576739 w 576738"/>
              <a:gd name="connsiteY4" fmla="*/ 211741 h 211740"/>
              <a:gd name="connsiteX5" fmla="*/ 576739 w 576738"/>
              <a:gd name="connsiteY5" fmla="*/ 0 h 211740"/>
              <a:gd name="connsiteX6" fmla="*/ 576167 w 576738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738" h="211740">
                <a:moveTo>
                  <a:pt x="576167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6739" y="211741"/>
                </a:lnTo>
                <a:lnTo>
                  <a:pt x="576739" y="0"/>
                </a:lnTo>
                <a:lnTo>
                  <a:pt x="576167" y="0"/>
                </a:lnTo>
                <a:close/>
              </a:path>
            </a:pathLst>
          </a:custGeom>
          <a:solidFill>
            <a:srgbClr val="00918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58FFE6E-E52B-64CE-5DB3-6FD3E109CC24}"/>
              </a:ext>
            </a:extLst>
          </p:cNvPr>
          <p:cNvSpPr/>
          <p:nvPr userDrawn="1"/>
        </p:nvSpPr>
        <p:spPr>
          <a:xfrm>
            <a:off x="7858741" y="4421040"/>
            <a:ext cx="603504" cy="603504"/>
          </a:xfrm>
          <a:custGeom>
            <a:avLst/>
            <a:gdLst>
              <a:gd name="connsiteX0" fmla="*/ 575881 w 576453"/>
              <a:gd name="connsiteY0" fmla="*/ 0 h 211740"/>
              <a:gd name="connsiteX1" fmla="*/ 0 w 576453"/>
              <a:gd name="connsiteY1" fmla="*/ 0 h 211740"/>
              <a:gd name="connsiteX2" fmla="*/ 286 w 576453"/>
              <a:gd name="connsiteY2" fmla="*/ 0 h 211740"/>
              <a:gd name="connsiteX3" fmla="*/ 286 w 576453"/>
              <a:gd name="connsiteY3" fmla="*/ 211741 h 211740"/>
              <a:gd name="connsiteX4" fmla="*/ 576453 w 576453"/>
              <a:gd name="connsiteY4" fmla="*/ 211741 h 211740"/>
              <a:gd name="connsiteX5" fmla="*/ 576453 w 576453"/>
              <a:gd name="connsiteY5" fmla="*/ 0 h 211740"/>
              <a:gd name="connsiteX6" fmla="*/ 575881 w 576453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453" h="211740">
                <a:moveTo>
                  <a:pt x="575881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6453" y="211741"/>
                </a:lnTo>
                <a:lnTo>
                  <a:pt x="576453" y="0"/>
                </a:lnTo>
                <a:lnTo>
                  <a:pt x="575881" y="0"/>
                </a:lnTo>
                <a:close/>
              </a:path>
            </a:pathLst>
          </a:custGeom>
          <a:solidFill>
            <a:srgbClr val="69173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48366C1-853D-7D42-FB9A-BF9A18D7841A}"/>
              </a:ext>
            </a:extLst>
          </p:cNvPr>
          <p:cNvSpPr/>
          <p:nvPr userDrawn="1"/>
        </p:nvSpPr>
        <p:spPr>
          <a:xfrm>
            <a:off x="7858741" y="5162913"/>
            <a:ext cx="603504" cy="603504"/>
          </a:xfrm>
          <a:custGeom>
            <a:avLst/>
            <a:gdLst>
              <a:gd name="connsiteX0" fmla="*/ 571309 w 571880"/>
              <a:gd name="connsiteY0" fmla="*/ 0 h 211740"/>
              <a:gd name="connsiteX1" fmla="*/ 0 w 571880"/>
              <a:gd name="connsiteY1" fmla="*/ 0 h 211740"/>
              <a:gd name="connsiteX2" fmla="*/ 286 w 571880"/>
              <a:gd name="connsiteY2" fmla="*/ 0 h 211740"/>
              <a:gd name="connsiteX3" fmla="*/ 286 w 571880"/>
              <a:gd name="connsiteY3" fmla="*/ 211741 h 211740"/>
              <a:gd name="connsiteX4" fmla="*/ 571881 w 571880"/>
              <a:gd name="connsiteY4" fmla="*/ 211741 h 211740"/>
              <a:gd name="connsiteX5" fmla="*/ 571881 w 571880"/>
              <a:gd name="connsiteY5" fmla="*/ 0 h 211740"/>
              <a:gd name="connsiteX6" fmla="*/ 571309 w 571880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1880" h="211740">
                <a:moveTo>
                  <a:pt x="571309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1881" y="211741"/>
                </a:lnTo>
                <a:lnTo>
                  <a:pt x="571881" y="0"/>
                </a:lnTo>
                <a:lnTo>
                  <a:pt x="571309" y="0"/>
                </a:lnTo>
                <a:close/>
              </a:path>
            </a:pathLst>
          </a:custGeom>
          <a:solidFill>
            <a:srgbClr val="97949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E36C3FF-6368-4A41-DE68-266543223BE6}"/>
              </a:ext>
            </a:extLst>
          </p:cNvPr>
          <p:cNvSpPr/>
          <p:nvPr userDrawn="1"/>
        </p:nvSpPr>
        <p:spPr>
          <a:xfrm>
            <a:off x="8503725" y="2937294"/>
            <a:ext cx="603504" cy="603504"/>
          </a:xfrm>
          <a:custGeom>
            <a:avLst/>
            <a:gdLst>
              <a:gd name="connsiteX0" fmla="*/ 576263 w 576833"/>
              <a:gd name="connsiteY0" fmla="*/ 0 h 211740"/>
              <a:gd name="connsiteX1" fmla="*/ 0 w 576833"/>
              <a:gd name="connsiteY1" fmla="*/ 0 h 211740"/>
              <a:gd name="connsiteX2" fmla="*/ 286 w 576833"/>
              <a:gd name="connsiteY2" fmla="*/ 0 h 211740"/>
              <a:gd name="connsiteX3" fmla="*/ 286 w 576833"/>
              <a:gd name="connsiteY3" fmla="*/ 211741 h 211740"/>
              <a:gd name="connsiteX4" fmla="*/ 576834 w 576833"/>
              <a:gd name="connsiteY4" fmla="*/ 211741 h 211740"/>
              <a:gd name="connsiteX5" fmla="*/ 576834 w 576833"/>
              <a:gd name="connsiteY5" fmla="*/ 0 h 211740"/>
              <a:gd name="connsiteX6" fmla="*/ 576263 w 576833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833" h="211740">
                <a:moveTo>
                  <a:pt x="576263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6834" y="211741"/>
                </a:lnTo>
                <a:lnTo>
                  <a:pt x="576834" y="0"/>
                </a:lnTo>
                <a:lnTo>
                  <a:pt x="576263" y="0"/>
                </a:lnTo>
                <a:close/>
              </a:path>
            </a:pathLst>
          </a:custGeom>
          <a:solidFill>
            <a:srgbClr val="115C8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100C911-2A1A-D896-C854-16D68AB7C30A}"/>
              </a:ext>
            </a:extLst>
          </p:cNvPr>
          <p:cNvSpPr/>
          <p:nvPr userDrawn="1"/>
        </p:nvSpPr>
        <p:spPr>
          <a:xfrm>
            <a:off x="8503725" y="3679167"/>
            <a:ext cx="603504" cy="603504"/>
          </a:xfrm>
          <a:custGeom>
            <a:avLst/>
            <a:gdLst>
              <a:gd name="connsiteX0" fmla="*/ 576263 w 576833"/>
              <a:gd name="connsiteY0" fmla="*/ 0 h 211740"/>
              <a:gd name="connsiteX1" fmla="*/ 0 w 576833"/>
              <a:gd name="connsiteY1" fmla="*/ 0 h 211740"/>
              <a:gd name="connsiteX2" fmla="*/ 286 w 576833"/>
              <a:gd name="connsiteY2" fmla="*/ 0 h 211740"/>
              <a:gd name="connsiteX3" fmla="*/ 286 w 576833"/>
              <a:gd name="connsiteY3" fmla="*/ 211741 h 211740"/>
              <a:gd name="connsiteX4" fmla="*/ 576834 w 576833"/>
              <a:gd name="connsiteY4" fmla="*/ 211741 h 211740"/>
              <a:gd name="connsiteX5" fmla="*/ 576834 w 576833"/>
              <a:gd name="connsiteY5" fmla="*/ 0 h 211740"/>
              <a:gd name="connsiteX6" fmla="*/ 576263 w 576833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833" h="211740">
                <a:moveTo>
                  <a:pt x="576263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6834" y="211741"/>
                </a:lnTo>
                <a:lnTo>
                  <a:pt x="576834" y="0"/>
                </a:lnTo>
                <a:lnTo>
                  <a:pt x="576263" y="0"/>
                </a:lnTo>
                <a:close/>
              </a:path>
            </a:pathLst>
          </a:custGeom>
          <a:solidFill>
            <a:srgbClr val="00757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85145E7-73D9-9FF8-DFB2-C125E74A8A64}"/>
              </a:ext>
            </a:extLst>
          </p:cNvPr>
          <p:cNvSpPr/>
          <p:nvPr userDrawn="1"/>
        </p:nvSpPr>
        <p:spPr>
          <a:xfrm>
            <a:off x="8503725" y="4421040"/>
            <a:ext cx="603504" cy="603504"/>
          </a:xfrm>
          <a:custGeom>
            <a:avLst/>
            <a:gdLst>
              <a:gd name="connsiteX0" fmla="*/ 575881 w 576452"/>
              <a:gd name="connsiteY0" fmla="*/ 0 h 211740"/>
              <a:gd name="connsiteX1" fmla="*/ 0 w 576452"/>
              <a:gd name="connsiteY1" fmla="*/ 0 h 211740"/>
              <a:gd name="connsiteX2" fmla="*/ 286 w 576452"/>
              <a:gd name="connsiteY2" fmla="*/ 0 h 211740"/>
              <a:gd name="connsiteX3" fmla="*/ 286 w 576452"/>
              <a:gd name="connsiteY3" fmla="*/ 211741 h 211740"/>
              <a:gd name="connsiteX4" fmla="*/ 576453 w 576452"/>
              <a:gd name="connsiteY4" fmla="*/ 211741 h 211740"/>
              <a:gd name="connsiteX5" fmla="*/ 576453 w 576452"/>
              <a:gd name="connsiteY5" fmla="*/ 0 h 211740"/>
              <a:gd name="connsiteX6" fmla="*/ 575881 w 576452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452" h="211740">
                <a:moveTo>
                  <a:pt x="575881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6453" y="211741"/>
                </a:lnTo>
                <a:lnTo>
                  <a:pt x="576453" y="0"/>
                </a:lnTo>
                <a:lnTo>
                  <a:pt x="575881" y="0"/>
                </a:lnTo>
                <a:close/>
              </a:path>
            </a:pathLst>
          </a:custGeom>
          <a:solidFill>
            <a:srgbClr val="F15B6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828A8B7-0C73-5C49-C86E-3E220825EDA2}"/>
              </a:ext>
            </a:extLst>
          </p:cNvPr>
          <p:cNvSpPr/>
          <p:nvPr userDrawn="1"/>
        </p:nvSpPr>
        <p:spPr>
          <a:xfrm>
            <a:off x="8503725" y="5162913"/>
            <a:ext cx="603504" cy="603504"/>
          </a:xfrm>
          <a:custGeom>
            <a:avLst/>
            <a:gdLst>
              <a:gd name="connsiteX0" fmla="*/ 571310 w 571881"/>
              <a:gd name="connsiteY0" fmla="*/ 0 h 211740"/>
              <a:gd name="connsiteX1" fmla="*/ 0 w 571881"/>
              <a:gd name="connsiteY1" fmla="*/ 0 h 211740"/>
              <a:gd name="connsiteX2" fmla="*/ 286 w 571881"/>
              <a:gd name="connsiteY2" fmla="*/ 0 h 211740"/>
              <a:gd name="connsiteX3" fmla="*/ 286 w 571881"/>
              <a:gd name="connsiteY3" fmla="*/ 211741 h 211740"/>
              <a:gd name="connsiteX4" fmla="*/ 571881 w 571881"/>
              <a:gd name="connsiteY4" fmla="*/ 211741 h 211740"/>
              <a:gd name="connsiteX5" fmla="*/ 571881 w 571881"/>
              <a:gd name="connsiteY5" fmla="*/ 0 h 211740"/>
              <a:gd name="connsiteX6" fmla="*/ 571310 w 571881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1881" h="211740">
                <a:moveTo>
                  <a:pt x="571310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1881" y="211741"/>
                </a:lnTo>
                <a:lnTo>
                  <a:pt x="571881" y="0"/>
                </a:lnTo>
                <a:lnTo>
                  <a:pt x="571310" y="0"/>
                </a:lnTo>
                <a:close/>
              </a:path>
            </a:pathLst>
          </a:custGeom>
          <a:solidFill>
            <a:srgbClr val="7F7B7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E830835-DD76-2F24-7E00-D9E78BB667DD}"/>
              </a:ext>
            </a:extLst>
          </p:cNvPr>
          <p:cNvSpPr/>
          <p:nvPr userDrawn="1"/>
        </p:nvSpPr>
        <p:spPr>
          <a:xfrm>
            <a:off x="9148709" y="2937294"/>
            <a:ext cx="603504" cy="603504"/>
          </a:xfrm>
          <a:custGeom>
            <a:avLst/>
            <a:gdLst>
              <a:gd name="connsiteX0" fmla="*/ 576263 w 576833"/>
              <a:gd name="connsiteY0" fmla="*/ 0 h 211740"/>
              <a:gd name="connsiteX1" fmla="*/ 0 w 576833"/>
              <a:gd name="connsiteY1" fmla="*/ 0 h 211740"/>
              <a:gd name="connsiteX2" fmla="*/ 286 w 576833"/>
              <a:gd name="connsiteY2" fmla="*/ 0 h 211740"/>
              <a:gd name="connsiteX3" fmla="*/ 286 w 576833"/>
              <a:gd name="connsiteY3" fmla="*/ 211741 h 211740"/>
              <a:gd name="connsiteX4" fmla="*/ 576834 w 576833"/>
              <a:gd name="connsiteY4" fmla="*/ 211741 h 211740"/>
              <a:gd name="connsiteX5" fmla="*/ 576834 w 576833"/>
              <a:gd name="connsiteY5" fmla="*/ 0 h 211740"/>
              <a:gd name="connsiteX6" fmla="*/ 576263 w 576833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833" h="211740">
                <a:moveTo>
                  <a:pt x="576263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6834" y="211741"/>
                </a:lnTo>
                <a:lnTo>
                  <a:pt x="576834" y="0"/>
                </a:lnTo>
                <a:lnTo>
                  <a:pt x="576263" y="0"/>
                </a:lnTo>
                <a:close/>
              </a:path>
            </a:pathLst>
          </a:custGeom>
          <a:solidFill>
            <a:srgbClr val="00456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B23860D-E351-EAE0-58E0-8026C78C8950}"/>
              </a:ext>
            </a:extLst>
          </p:cNvPr>
          <p:cNvSpPr/>
          <p:nvPr userDrawn="1"/>
        </p:nvSpPr>
        <p:spPr>
          <a:xfrm>
            <a:off x="9148709" y="3679167"/>
            <a:ext cx="603504" cy="603504"/>
          </a:xfrm>
          <a:custGeom>
            <a:avLst/>
            <a:gdLst>
              <a:gd name="connsiteX0" fmla="*/ 576263 w 576833"/>
              <a:gd name="connsiteY0" fmla="*/ 0 h 211740"/>
              <a:gd name="connsiteX1" fmla="*/ 0 w 576833"/>
              <a:gd name="connsiteY1" fmla="*/ 0 h 211740"/>
              <a:gd name="connsiteX2" fmla="*/ 286 w 576833"/>
              <a:gd name="connsiteY2" fmla="*/ 0 h 211740"/>
              <a:gd name="connsiteX3" fmla="*/ 286 w 576833"/>
              <a:gd name="connsiteY3" fmla="*/ 211741 h 211740"/>
              <a:gd name="connsiteX4" fmla="*/ 576834 w 576833"/>
              <a:gd name="connsiteY4" fmla="*/ 211741 h 211740"/>
              <a:gd name="connsiteX5" fmla="*/ 576834 w 576833"/>
              <a:gd name="connsiteY5" fmla="*/ 0 h 211740"/>
              <a:gd name="connsiteX6" fmla="*/ 576263 w 576833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833" h="211740">
                <a:moveTo>
                  <a:pt x="576263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6834" y="211741"/>
                </a:lnTo>
                <a:lnTo>
                  <a:pt x="576834" y="0"/>
                </a:lnTo>
                <a:lnTo>
                  <a:pt x="576263" y="0"/>
                </a:lnTo>
                <a:close/>
              </a:path>
            </a:pathLst>
          </a:custGeom>
          <a:solidFill>
            <a:srgbClr val="00586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ACBD211-F4D2-D2CC-7898-585C975C10DE}"/>
              </a:ext>
            </a:extLst>
          </p:cNvPr>
          <p:cNvSpPr/>
          <p:nvPr userDrawn="1"/>
        </p:nvSpPr>
        <p:spPr>
          <a:xfrm>
            <a:off x="9148709" y="4421040"/>
            <a:ext cx="603504" cy="603504"/>
          </a:xfrm>
          <a:custGeom>
            <a:avLst/>
            <a:gdLst>
              <a:gd name="connsiteX0" fmla="*/ 575882 w 576453"/>
              <a:gd name="connsiteY0" fmla="*/ 0 h 211740"/>
              <a:gd name="connsiteX1" fmla="*/ 0 w 576453"/>
              <a:gd name="connsiteY1" fmla="*/ 0 h 211740"/>
              <a:gd name="connsiteX2" fmla="*/ 286 w 576453"/>
              <a:gd name="connsiteY2" fmla="*/ 0 h 211740"/>
              <a:gd name="connsiteX3" fmla="*/ 286 w 576453"/>
              <a:gd name="connsiteY3" fmla="*/ 211741 h 211740"/>
              <a:gd name="connsiteX4" fmla="*/ 576453 w 576453"/>
              <a:gd name="connsiteY4" fmla="*/ 211741 h 211740"/>
              <a:gd name="connsiteX5" fmla="*/ 576453 w 576453"/>
              <a:gd name="connsiteY5" fmla="*/ 0 h 211740"/>
              <a:gd name="connsiteX6" fmla="*/ 575882 w 576453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453" h="211740">
                <a:moveTo>
                  <a:pt x="575882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6453" y="211741"/>
                </a:lnTo>
                <a:lnTo>
                  <a:pt x="576453" y="0"/>
                </a:lnTo>
                <a:lnTo>
                  <a:pt x="575882" y="0"/>
                </a:lnTo>
                <a:close/>
              </a:path>
            </a:pathLst>
          </a:custGeom>
          <a:solidFill>
            <a:srgbClr val="F5835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FCF6974-9A86-75F0-9286-1428B7C968EE}"/>
              </a:ext>
            </a:extLst>
          </p:cNvPr>
          <p:cNvSpPr/>
          <p:nvPr userDrawn="1"/>
        </p:nvSpPr>
        <p:spPr>
          <a:xfrm>
            <a:off x="9148709" y="5162913"/>
            <a:ext cx="603504" cy="603504"/>
          </a:xfrm>
          <a:custGeom>
            <a:avLst/>
            <a:gdLst>
              <a:gd name="connsiteX0" fmla="*/ 571310 w 571881"/>
              <a:gd name="connsiteY0" fmla="*/ 0 h 211740"/>
              <a:gd name="connsiteX1" fmla="*/ 0 w 571881"/>
              <a:gd name="connsiteY1" fmla="*/ 0 h 211740"/>
              <a:gd name="connsiteX2" fmla="*/ 286 w 571881"/>
              <a:gd name="connsiteY2" fmla="*/ 0 h 211740"/>
              <a:gd name="connsiteX3" fmla="*/ 286 w 571881"/>
              <a:gd name="connsiteY3" fmla="*/ 211741 h 211740"/>
              <a:gd name="connsiteX4" fmla="*/ 571881 w 571881"/>
              <a:gd name="connsiteY4" fmla="*/ 211741 h 211740"/>
              <a:gd name="connsiteX5" fmla="*/ 571881 w 571881"/>
              <a:gd name="connsiteY5" fmla="*/ 0 h 211740"/>
              <a:gd name="connsiteX6" fmla="*/ 571310 w 571881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1881" h="211740">
                <a:moveTo>
                  <a:pt x="571310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1881" y="211741"/>
                </a:lnTo>
                <a:lnTo>
                  <a:pt x="571881" y="0"/>
                </a:lnTo>
                <a:lnTo>
                  <a:pt x="571310" y="0"/>
                </a:lnTo>
                <a:close/>
              </a:path>
            </a:pathLst>
          </a:custGeom>
          <a:solidFill>
            <a:srgbClr val="5A565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D9C5BBE-63DB-6631-27C8-1C4293AA9021}"/>
              </a:ext>
            </a:extLst>
          </p:cNvPr>
          <p:cNvSpPr/>
          <p:nvPr userDrawn="1"/>
        </p:nvSpPr>
        <p:spPr>
          <a:xfrm>
            <a:off x="9793694" y="4421040"/>
            <a:ext cx="603504" cy="603504"/>
          </a:xfrm>
          <a:custGeom>
            <a:avLst/>
            <a:gdLst>
              <a:gd name="connsiteX0" fmla="*/ 575881 w 576452"/>
              <a:gd name="connsiteY0" fmla="*/ 0 h 211740"/>
              <a:gd name="connsiteX1" fmla="*/ 0 w 576452"/>
              <a:gd name="connsiteY1" fmla="*/ 0 h 211740"/>
              <a:gd name="connsiteX2" fmla="*/ 286 w 576452"/>
              <a:gd name="connsiteY2" fmla="*/ 0 h 211740"/>
              <a:gd name="connsiteX3" fmla="*/ 286 w 576452"/>
              <a:gd name="connsiteY3" fmla="*/ 211741 h 211740"/>
              <a:gd name="connsiteX4" fmla="*/ 576453 w 576452"/>
              <a:gd name="connsiteY4" fmla="*/ 211741 h 211740"/>
              <a:gd name="connsiteX5" fmla="*/ 576453 w 576452"/>
              <a:gd name="connsiteY5" fmla="*/ 0 h 211740"/>
              <a:gd name="connsiteX6" fmla="*/ 575881 w 576452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452" h="211740">
                <a:moveTo>
                  <a:pt x="575881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6453" y="211741"/>
                </a:lnTo>
                <a:lnTo>
                  <a:pt x="576453" y="0"/>
                </a:lnTo>
                <a:lnTo>
                  <a:pt x="575881" y="0"/>
                </a:lnTo>
                <a:close/>
              </a:path>
            </a:pathLst>
          </a:custGeom>
          <a:solidFill>
            <a:srgbClr val="F9A13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54E2B1A-0991-825D-531C-B4F124121765}"/>
              </a:ext>
            </a:extLst>
          </p:cNvPr>
          <p:cNvSpPr/>
          <p:nvPr userDrawn="1"/>
        </p:nvSpPr>
        <p:spPr>
          <a:xfrm>
            <a:off x="9793693" y="5162913"/>
            <a:ext cx="603504" cy="603504"/>
          </a:xfrm>
          <a:custGeom>
            <a:avLst/>
            <a:gdLst>
              <a:gd name="connsiteX0" fmla="*/ 571310 w 571881"/>
              <a:gd name="connsiteY0" fmla="*/ 0 h 211740"/>
              <a:gd name="connsiteX1" fmla="*/ 0 w 571881"/>
              <a:gd name="connsiteY1" fmla="*/ 0 h 211740"/>
              <a:gd name="connsiteX2" fmla="*/ 286 w 571881"/>
              <a:gd name="connsiteY2" fmla="*/ 0 h 211740"/>
              <a:gd name="connsiteX3" fmla="*/ 286 w 571881"/>
              <a:gd name="connsiteY3" fmla="*/ 211741 h 211740"/>
              <a:gd name="connsiteX4" fmla="*/ 571881 w 571881"/>
              <a:gd name="connsiteY4" fmla="*/ 211741 h 211740"/>
              <a:gd name="connsiteX5" fmla="*/ 571881 w 571881"/>
              <a:gd name="connsiteY5" fmla="*/ 0 h 211740"/>
              <a:gd name="connsiteX6" fmla="*/ 571310 w 571881"/>
              <a:gd name="connsiteY6" fmla="*/ 0 h 21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1881" h="211740">
                <a:moveTo>
                  <a:pt x="571310" y="0"/>
                </a:moveTo>
                <a:lnTo>
                  <a:pt x="0" y="0"/>
                </a:lnTo>
                <a:lnTo>
                  <a:pt x="286" y="0"/>
                </a:lnTo>
                <a:lnTo>
                  <a:pt x="286" y="211741"/>
                </a:lnTo>
                <a:lnTo>
                  <a:pt x="571881" y="211741"/>
                </a:lnTo>
                <a:lnTo>
                  <a:pt x="571881" y="0"/>
                </a:lnTo>
                <a:lnTo>
                  <a:pt x="571310" y="0"/>
                </a:lnTo>
                <a:close/>
              </a:path>
            </a:pathLst>
          </a:custGeom>
          <a:solidFill>
            <a:srgbClr val="45414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0DD1EBC-58DD-7466-2197-C540E03A4239}"/>
              </a:ext>
            </a:extLst>
          </p:cNvPr>
          <p:cNvSpPr txBox="1"/>
          <p:nvPr userDrawn="1"/>
        </p:nvSpPr>
        <p:spPr>
          <a:xfrm>
            <a:off x="1247090" y="5674016"/>
            <a:ext cx="3477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Use Eyedropper to incorporate these colors: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Select shape/text;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Under Shape Format tab, click Shape Fill, choose Eyedropper;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With eyedropper, click on color you’d like to match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CEE67A4-7013-9EEB-EB55-C7C3FB2727C1}"/>
              </a:ext>
            </a:extLst>
          </p:cNvPr>
          <p:cNvGrpSpPr/>
          <p:nvPr userDrawn="1"/>
        </p:nvGrpSpPr>
        <p:grpSpPr>
          <a:xfrm>
            <a:off x="1247091" y="823212"/>
            <a:ext cx="3233382" cy="4726221"/>
            <a:chOff x="9485667" y="1160039"/>
            <a:chExt cx="3233382" cy="4726221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B975CCDF-3E85-0787-31C8-20B0F4A64003}"/>
                </a:ext>
              </a:extLst>
            </p:cNvPr>
            <p:cNvGrpSpPr/>
            <p:nvPr/>
          </p:nvGrpSpPr>
          <p:grpSpPr>
            <a:xfrm>
              <a:off x="9485667" y="1160039"/>
              <a:ext cx="3233382" cy="4726221"/>
              <a:chOff x="1816506" y="1351768"/>
              <a:chExt cx="3233382" cy="4726221"/>
            </a:xfrm>
          </p:grpSpPr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3E7590BB-262C-A9E3-1919-9824C3BED074}"/>
                  </a:ext>
                </a:extLst>
              </p:cNvPr>
              <p:cNvSpPr txBox="1"/>
              <p:nvPr/>
            </p:nvSpPr>
            <p:spPr>
              <a:xfrm>
                <a:off x="1816506" y="1351768"/>
                <a:ext cx="317528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ESA PowerPoint Colors</a:t>
                </a:r>
              </a:p>
            </p:txBody>
          </p: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34449C4F-65DD-1FB7-D4F4-1B3DB733002E}"/>
                  </a:ext>
                </a:extLst>
              </p:cNvPr>
              <p:cNvGrpSpPr/>
              <p:nvPr/>
            </p:nvGrpSpPr>
            <p:grpSpPr>
              <a:xfrm>
                <a:off x="3480619" y="2117434"/>
                <a:ext cx="1569269" cy="3960555"/>
                <a:chOff x="3480619" y="2117434"/>
                <a:chExt cx="1569269" cy="3960555"/>
              </a:xfrm>
            </p:grpSpPr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5DCEF2CA-CCA1-C68E-DDF2-58EDC3C4F4CA}"/>
                    </a:ext>
                  </a:extLst>
                </p:cNvPr>
                <p:cNvSpPr txBox="1"/>
                <p:nvPr/>
              </p:nvSpPr>
              <p:spPr>
                <a:xfrm>
                  <a:off x="3568578" y="2900983"/>
                  <a:ext cx="1359328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/>
                    <a:t>The primary colors are the main colors that should be used in our presentations.</a:t>
                  </a:r>
                </a:p>
              </p:txBody>
            </p: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FD7F4D6B-6043-6B8E-6117-364823841E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80619" y="2117434"/>
                  <a:ext cx="0" cy="2223766"/>
                </a:xfrm>
                <a:prstGeom prst="line">
                  <a:avLst/>
                </a:prstGeom>
                <a:ln w="9525">
                  <a:solidFill>
                    <a:srgbClr val="97949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5E6FA3FA-88EA-04BD-0283-196D0356F8B5}"/>
                    </a:ext>
                  </a:extLst>
                </p:cNvPr>
                <p:cNvSpPr txBox="1"/>
                <p:nvPr/>
              </p:nvSpPr>
              <p:spPr>
                <a:xfrm>
                  <a:off x="3568578" y="4908438"/>
                  <a:ext cx="1481310" cy="116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/>
                    <a:t>These colors act as a complementary color palette to the primary colors. When used they should not consist of more than 20% of the overall design.</a:t>
                  </a:r>
                </a:p>
              </p:txBody>
            </p: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D063C397-4D07-5771-F667-AB8BA8EA82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80619" y="4984516"/>
                  <a:ext cx="0" cy="987902"/>
                </a:xfrm>
                <a:prstGeom prst="line">
                  <a:avLst/>
                </a:prstGeom>
                <a:ln w="9525">
                  <a:solidFill>
                    <a:srgbClr val="97949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B76D448D-D7EE-A1AA-6891-FDA5E655E5E5}"/>
                </a:ext>
              </a:extLst>
            </p:cNvPr>
            <p:cNvGrpSpPr/>
            <p:nvPr/>
          </p:nvGrpSpPr>
          <p:grpSpPr>
            <a:xfrm>
              <a:off x="9493042" y="1612925"/>
              <a:ext cx="1517352" cy="4167764"/>
              <a:chOff x="9493042" y="1612925"/>
              <a:chExt cx="1517352" cy="4167764"/>
            </a:xfrm>
          </p:grpSpPr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DDE5E308-7646-3F89-A662-787F138E9F46}"/>
                  </a:ext>
                </a:extLst>
              </p:cNvPr>
              <p:cNvSpPr txBox="1"/>
              <p:nvPr/>
            </p:nvSpPr>
            <p:spPr>
              <a:xfrm>
                <a:off x="9493042" y="1612925"/>
                <a:ext cx="150723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PRIMARY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9FB8AF76-124C-2958-7F78-7C29555FC8F8}"/>
                  </a:ext>
                </a:extLst>
              </p:cNvPr>
              <p:cNvSpPr txBox="1"/>
              <p:nvPr/>
            </p:nvSpPr>
            <p:spPr>
              <a:xfrm>
                <a:off x="9493042" y="4444729"/>
                <a:ext cx="150723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USE SPARINGLY</a:t>
                </a:r>
              </a:p>
            </p:txBody>
          </p: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077ECF82-7BBA-848F-08CF-43AC34F936DC}"/>
                  </a:ext>
                </a:extLst>
              </p:cNvPr>
              <p:cNvGrpSpPr/>
              <p:nvPr/>
            </p:nvGrpSpPr>
            <p:grpSpPr>
              <a:xfrm>
                <a:off x="9586943" y="4792788"/>
                <a:ext cx="1399443" cy="987901"/>
                <a:chOff x="9586943" y="4792788"/>
                <a:chExt cx="1399443" cy="987901"/>
              </a:xfrm>
            </p:grpSpPr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A2B4578E-B470-3F23-C297-670E44322059}"/>
                    </a:ext>
                  </a:extLst>
                </p:cNvPr>
                <p:cNvSpPr/>
                <p:nvPr/>
              </p:nvSpPr>
              <p:spPr>
                <a:xfrm rot="16200000">
                  <a:off x="10519814" y="4600536"/>
                  <a:ext cx="274320" cy="658824"/>
                </a:xfrm>
                <a:custGeom>
                  <a:avLst/>
                  <a:gdLst>
                    <a:gd name="connsiteX0" fmla="*/ 0 w 348432"/>
                    <a:gd name="connsiteY0" fmla="*/ 0 h 658824"/>
                    <a:gd name="connsiteX1" fmla="*/ 348433 w 348432"/>
                    <a:gd name="connsiteY1" fmla="*/ 0 h 658824"/>
                    <a:gd name="connsiteX2" fmla="*/ 348433 w 348432"/>
                    <a:gd name="connsiteY2" fmla="*/ 658825 h 658824"/>
                    <a:gd name="connsiteX3" fmla="*/ 0 w 348432"/>
                    <a:gd name="connsiteY3" fmla="*/ 658825 h 658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8432" h="658824">
                      <a:moveTo>
                        <a:pt x="0" y="0"/>
                      </a:moveTo>
                      <a:lnTo>
                        <a:pt x="348433" y="0"/>
                      </a:lnTo>
                      <a:lnTo>
                        <a:pt x="348433" y="658825"/>
                      </a:lnTo>
                      <a:lnTo>
                        <a:pt x="0" y="658825"/>
                      </a:lnTo>
                      <a:close/>
                    </a:path>
                  </a:pathLst>
                </a:custGeom>
                <a:solidFill>
                  <a:srgbClr val="8FCEA5"/>
                </a:solidFill>
                <a:ln w="633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E63BFF75-92A9-17F2-3E48-5115D978C505}"/>
                    </a:ext>
                  </a:extLst>
                </p:cNvPr>
                <p:cNvSpPr/>
                <p:nvPr/>
              </p:nvSpPr>
              <p:spPr>
                <a:xfrm rot="16200000">
                  <a:off x="9779195" y="4600536"/>
                  <a:ext cx="274320" cy="658824"/>
                </a:xfrm>
                <a:custGeom>
                  <a:avLst/>
                  <a:gdLst>
                    <a:gd name="connsiteX0" fmla="*/ 0 w 348432"/>
                    <a:gd name="connsiteY0" fmla="*/ 0 h 658824"/>
                    <a:gd name="connsiteX1" fmla="*/ 348433 w 348432"/>
                    <a:gd name="connsiteY1" fmla="*/ 0 h 658824"/>
                    <a:gd name="connsiteX2" fmla="*/ 348433 w 348432"/>
                    <a:gd name="connsiteY2" fmla="*/ 658825 h 658824"/>
                    <a:gd name="connsiteX3" fmla="*/ 0 w 348432"/>
                    <a:gd name="connsiteY3" fmla="*/ 658825 h 658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8432" h="658824">
                      <a:moveTo>
                        <a:pt x="0" y="0"/>
                      </a:moveTo>
                      <a:lnTo>
                        <a:pt x="348433" y="0"/>
                      </a:lnTo>
                      <a:lnTo>
                        <a:pt x="348433" y="658825"/>
                      </a:lnTo>
                      <a:lnTo>
                        <a:pt x="0" y="658825"/>
                      </a:lnTo>
                      <a:close/>
                    </a:path>
                  </a:pathLst>
                </a:custGeom>
                <a:solidFill>
                  <a:srgbClr val="00A79D"/>
                </a:solidFill>
                <a:ln w="633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ABBC4EE3-5E27-97DB-6686-2C439A919F1C}"/>
                    </a:ext>
                  </a:extLst>
                </p:cNvPr>
                <p:cNvSpPr/>
                <p:nvPr/>
              </p:nvSpPr>
              <p:spPr>
                <a:xfrm rot="16200000">
                  <a:off x="9779195" y="5314117"/>
                  <a:ext cx="274320" cy="658824"/>
                </a:xfrm>
                <a:custGeom>
                  <a:avLst/>
                  <a:gdLst>
                    <a:gd name="connsiteX0" fmla="*/ 0 w 348432"/>
                    <a:gd name="connsiteY0" fmla="*/ 0 h 658824"/>
                    <a:gd name="connsiteX1" fmla="*/ 348433 w 348432"/>
                    <a:gd name="connsiteY1" fmla="*/ 0 h 658824"/>
                    <a:gd name="connsiteX2" fmla="*/ 348433 w 348432"/>
                    <a:gd name="connsiteY2" fmla="*/ 658825 h 658824"/>
                    <a:gd name="connsiteX3" fmla="*/ 0 w 348432"/>
                    <a:gd name="connsiteY3" fmla="*/ 658825 h 658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8432" h="658824">
                      <a:moveTo>
                        <a:pt x="0" y="0"/>
                      </a:moveTo>
                      <a:lnTo>
                        <a:pt x="348433" y="0"/>
                      </a:lnTo>
                      <a:lnTo>
                        <a:pt x="348433" y="658825"/>
                      </a:lnTo>
                      <a:lnTo>
                        <a:pt x="0" y="658825"/>
                      </a:lnTo>
                      <a:close/>
                    </a:path>
                  </a:pathLst>
                </a:custGeom>
                <a:solidFill>
                  <a:srgbClr val="F58357"/>
                </a:solidFill>
                <a:ln w="633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AD99E781-7338-CC6B-E7F8-05B7A72C3F10}"/>
                    </a:ext>
                  </a:extLst>
                </p:cNvPr>
                <p:cNvSpPr/>
                <p:nvPr/>
              </p:nvSpPr>
              <p:spPr>
                <a:xfrm rot="16200000">
                  <a:off x="10519750" y="4955468"/>
                  <a:ext cx="274320" cy="658824"/>
                </a:xfrm>
                <a:custGeom>
                  <a:avLst/>
                  <a:gdLst>
                    <a:gd name="connsiteX0" fmla="*/ 0 w 348432"/>
                    <a:gd name="connsiteY0" fmla="*/ 0 h 658824"/>
                    <a:gd name="connsiteX1" fmla="*/ 348433 w 348432"/>
                    <a:gd name="connsiteY1" fmla="*/ 0 h 658824"/>
                    <a:gd name="connsiteX2" fmla="*/ 348433 w 348432"/>
                    <a:gd name="connsiteY2" fmla="*/ 658825 h 658824"/>
                    <a:gd name="connsiteX3" fmla="*/ 0 w 348432"/>
                    <a:gd name="connsiteY3" fmla="*/ 658825 h 658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8432" h="658824">
                      <a:moveTo>
                        <a:pt x="0" y="0"/>
                      </a:moveTo>
                      <a:lnTo>
                        <a:pt x="348433" y="0"/>
                      </a:lnTo>
                      <a:lnTo>
                        <a:pt x="348433" y="658825"/>
                      </a:lnTo>
                      <a:lnTo>
                        <a:pt x="0" y="658825"/>
                      </a:lnTo>
                      <a:close/>
                    </a:path>
                  </a:pathLst>
                </a:custGeom>
                <a:solidFill>
                  <a:srgbClr val="F15B67"/>
                </a:solidFill>
                <a:ln w="633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04AF84B0-A238-2992-B9F9-B88B53000141}"/>
                    </a:ext>
                  </a:extLst>
                </p:cNvPr>
                <p:cNvSpPr/>
                <p:nvPr/>
              </p:nvSpPr>
              <p:spPr>
                <a:xfrm rot="16200000">
                  <a:off x="9779195" y="4957357"/>
                  <a:ext cx="274320" cy="658824"/>
                </a:xfrm>
                <a:custGeom>
                  <a:avLst/>
                  <a:gdLst>
                    <a:gd name="connsiteX0" fmla="*/ 0 w 348432"/>
                    <a:gd name="connsiteY0" fmla="*/ 0 h 658824"/>
                    <a:gd name="connsiteX1" fmla="*/ 348433 w 348432"/>
                    <a:gd name="connsiteY1" fmla="*/ 0 h 658824"/>
                    <a:gd name="connsiteX2" fmla="*/ 348433 w 348432"/>
                    <a:gd name="connsiteY2" fmla="*/ 658825 h 658824"/>
                    <a:gd name="connsiteX3" fmla="*/ 0 w 348432"/>
                    <a:gd name="connsiteY3" fmla="*/ 658825 h 658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8432" h="658824">
                      <a:moveTo>
                        <a:pt x="0" y="0"/>
                      </a:moveTo>
                      <a:lnTo>
                        <a:pt x="348433" y="0"/>
                      </a:lnTo>
                      <a:lnTo>
                        <a:pt x="348433" y="658825"/>
                      </a:lnTo>
                      <a:lnTo>
                        <a:pt x="0" y="658825"/>
                      </a:lnTo>
                      <a:close/>
                    </a:path>
                  </a:pathLst>
                </a:custGeom>
                <a:solidFill>
                  <a:srgbClr val="007AA5"/>
                </a:solidFill>
                <a:ln w="633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80062614-D583-2BF3-D5FD-6FEE64FAD3C2}"/>
                    </a:ext>
                  </a:extLst>
                </p:cNvPr>
                <p:cNvSpPr/>
                <p:nvPr/>
              </p:nvSpPr>
              <p:spPr>
                <a:xfrm rot="16200000">
                  <a:off x="10519814" y="5314117"/>
                  <a:ext cx="274320" cy="658824"/>
                </a:xfrm>
                <a:custGeom>
                  <a:avLst/>
                  <a:gdLst>
                    <a:gd name="connsiteX0" fmla="*/ 0 w 348432"/>
                    <a:gd name="connsiteY0" fmla="*/ 0 h 658824"/>
                    <a:gd name="connsiteX1" fmla="*/ 348433 w 348432"/>
                    <a:gd name="connsiteY1" fmla="*/ 0 h 658824"/>
                    <a:gd name="connsiteX2" fmla="*/ 348433 w 348432"/>
                    <a:gd name="connsiteY2" fmla="*/ 658825 h 658824"/>
                    <a:gd name="connsiteX3" fmla="*/ 0 w 348432"/>
                    <a:gd name="connsiteY3" fmla="*/ 658825 h 658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8432" h="658824">
                      <a:moveTo>
                        <a:pt x="0" y="0"/>
                      </a:moveTo>
                      <a:lnTo>
                        <a:pt x="348433" y="0"/>
                      </a:lnTo>
                      <a:lnTo>
                        <a:pt x="348433" y="658825"/>
                      </a:lnTo>
                      <a:lnTo>
                        <a:pt x="0" y="658825"/>
                      </a:lnTo>
                      <a:close/>
                    </a:path>
                  </a:pathLst>
                </a:custGeom>
                <a:solidFill>
                  <a:srgbClr val="F9A134"/>
                </a:solidFill>
                <a:ln w="633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766B75BB-E8BE-24F8-4588-65E392916F3F}"/>
                  </a:ext>
                </a:extLst>
              </p:cNvPr>
              <p:cNvGrpSpPr/>
              <p:nvPr/>
            </p:nvGrpSpPr>
            <p:grpSpPr>
              <a:xfrm>
                <a:off x="9535348" y="1947354"/>
                <a:ext cx="1475046" cy="2202186"/>
                <a:chOff x="9535348" y="1947354"/>
                <a:chExt cx="1475046" cy="2202186"/>
              </a:xfrm>
            </p:grpSpPr>
            <p:grpSp>
              <p:nvGrpSpPr>
                <p:cNvPr id="85" name="Group 84">
                  <a:extLst>
                    <a:ext uri="{FF2B5EF4-FFF2-40B4-BE49-F238E27FC236}">
                      <a16:creationId xmlns:a16="http://schemas.microsoft.com/office/drawing/2014/main" id="{8516DB13-9245-DFBE-623C-45C2A2362BF8}"/>
                    </a:ext>
                  </a:extLst>
                </p:cNvPr>
                <p:cNvGrpSpPr/>
                <p:nvPr/>
              </p:nvGrpSpPr>
              <p:grpSpPr>
                <a:xfrm>
                  <a:off x="9535348" y="1947354"/>
                  <a:ext cx="1475046" cy="459729"/>
                  <a:chOff x="9535348" y="1947354"/>
                  <a:chExt cx="1475046" cy="459729"/>
                </a:xfrm>
              </p:grpSpPr>
              <p:sp>
                <p:nvSpPr>
                  <p:cNvPr id="105" name="Freeform: Shape 104">
                    <a:extLst>
                      <a:ext uri="{FF2B5EF4-FFF2-40B4-BE49-F238E27FC236}">
                        <a16:creationId xmlns:a16="http://schemas.microsoft.com/office/drawing/2014/main" id="{E8CCFB03-3E53-686E-388D-436DBE2AEF02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9696677" y="1786025"/>
                    <a:ext cx="459729" cy="782388"/>
                  </a:xfrm>
                  <a:custGeom>
                    <a:avLst/>
                    <a:gdLst>
                      <a:gd name="connsiteX0" fmla="*/ 0 w 459729"/>
                      <a:gd name="connsiteY0" fmla="*/ 0 h 782388"/>
                      <a:gd name="connsiteX1" fmla="*/ 459729 w 459729"/>
                      <a:gd name="connsiteY1" fmla="*/ 0 h 782388"/>
                      <a:gd name="connsiteX2" fmla="*/ 459729 w 459729"/>
                      <a:gd name="connsiteY2" fmla="*/ 782389 h 782388"/>
                      <a:gd name="connsiteX3" fmla="*/ 0 w 459729"/>
                      <a:gd name="connsiteY3" fmla="*/ 782389 h 7823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9729" h="782388">
                        <a:moveTo>
                          <a:pt x="0" y="0"/>
                        </a:moveTo>
                        <a:lnTo>
                          <a:pt x="459729" y="0"/>
                        </a:lnTo>
                        <a:lnTo>
                          <a:pt x="459729" y="782389"/>
                        </a:lnTo>
                        <a:lnTo>
                          <a:pt x="0" y="782389"/>
                        </a:lnTo>
                        <a:close/>
                      </a:path>
                    </a:pathLst>
                  </a:custGeom>
                  <a:solidFill>
                    <a:srgbClr val="1193BA"/>
                  </a:solidFill>
                  <a:ln w="633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6" name="Freeform: Shape 105">
                    <a:extLst>
                      <a:ext uri="{FF2B5EF4-FFF2-40B4-BE49-F238E27FC236}">
                        <a16:creationId xmlns:a16="http://schemas.microsoft.com/office/drawing/2014/main" id="{1750EE4E-B000-F4F0-D5C6-A46C50B3AAED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0173436" y="2046821"/>
                    <a:ext cx="459729" cy="260796"/>
                  </a:xfrm>
                  <a:custGeom>
                    <a:avLst/>
                    <a:gdLst>
                      <a:gd name="connsiteX0" fmla="*/ 0 w 459729"/>
                      <a:gd name="connsiteY0" fmla="*/ 0 h 260796"/>
                      <a:gd name="connsiteX1" fmla="*/ 459729 w 459729"/>
                      <a:gd name="connsiteY1" fmla="*/ 0 h 260796"/>
                      <a:gd name="connsiteX2" fmla="*/ 459729 w 459729"/>
                      <a:gd name="connsiteY2" fmla="*/ 260796 h 260796"/>
                      <a:gd name="connsiteX3" fmla="*/ 0 w 459729"/>
                      <a:gd name="connsiteY3" fmla="*/ 260796 h 2607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9729" h="260796">
                        <a:moveTo>
                          <a:pt x="0" y="0"/>
                        </a:moveTo>
                        <a:lnTo>
                          <a:pt x="459729" y="0"/>
                        </a:lnTo>
                        <a:lnTo>
                          <a:pt x="459729" y="260796"/>
                        </a:lnTo>
                        <a:lnTo>
                          <a:pt x="0" y="260796"/>
                        </a:lnTo>
                        <a:close/>
                      </a:path>
                    </a:pathLst>
                  </a:custGeom>
                  <a:solidFill>
                    <a:srgbClr val="4DAECB"/>
                  </a:solidFill>
                  <a:ln w="633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4D89FFFB-4406-5FDA-B369-6C4F90312846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0411783" y="2046821"/>
                    <a:ext cx="459729" cy="260796"/>
                  </a:xfrm>
                  <a:custGeom>
                    <a:avLst/>
                    <a:gdLst>
                      <a:gd name="connsiteX0" fmla="*/ 0 w 459729"/>
                      <a:gd name="connsiteY0" fmla="*/ 0 h 260796"/>
                      <a:gd name="connsiteX1" fmla="*/ 459730 w 459729"/>
                      <a:gd name="connsiteY1" fmla="*/ 0 h 260796"/>
                      <a:gd name="connsiteX2" fmla="*/ 459730 w 459729"/>
                      <a:gd name="connsiteY2" fmla="*/ 260796 h 260796"/>
                      <a:gd name="connsiteX3" fmla="*/ 0 w 459729"/>
                      <a:gd name="connsiteY3" fmla="*/ 260796 h 2607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9729" h="260796">
                        <a:moveTo>
                          <a:pt x="0" y="0"/>
                        </a:moveTo>
                        <a:lnTo>
                          <a:pt x="459730" y="0"/>
                        </a:lnTo>
                        <a:lnTo>
                          <a:pt x="459730" y="260796"/>
                        </a:lnTo>
                        <a:lnTo>
                          <a:pt x="0" y="260796"/>
                        </a:lnTo>
                        <a:close/>
                      </a:path>
                    </a:pathLst>
                  </a:custGeom>
                  <a:solidFill>
                    <a:srgbClr val="88C9DD"/>
                  </a:solidFill>
                  <a:ln w="633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id="{D80DE472-D697-8EE3-72AB-E112723549B3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0650131" y="2046821"/>
                    <a:ext cx="459729" cy="260796"/>
                  </a:xfrm>
                  <a:custGeom>
                    <a:avLst/>
                    <a:gdLst>
                      <a:gd name="connsiteX0" fmla="*/ 0 w 459729"/>
                      <a:gd name="connsiteY0" fmla="*/ 0 h 260796"/>
                      <a:gd name="connsiteX1" fmla="*/ 459729 w 459729"/>
                      <a:gd name="connsiteY1" fmla="*/ 0 h 260796"/>
                      <a:gd name="connsiteX2" fmla="*/ 459729 w 459729"/>
                      <a:gd name="connsiteY2" fmla="*/ 260796 h 260796"/>
                      <a:gd name="connsiteX3" fmla="*/ 0 w 459729"/>
                      <a:gd name="connsiteY3" fmla="*/ 260796 h 2607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9729" h="260796">
                        <a:moveTo>
                          <a:pt x="0" y="0"/>
                        </a:moveTo>
                        <a:lnTo>
                          <a:pt x="459729" y="0"/>
                        </a:lnTo>
                        <a:lnTo>
                          <a:pt x="459729" y="260796"/>
                        </a:lnTo>
                        <a:lnTo>
                          <a:pt x="0" y="260796"/>
                        </a:lnTo>
                        <a:close/>
                      </a:path>
                    </a:pathLst>
                  </a:custGeom>
                  <a:solidFill>
                    <a:srgbClr val="C3E4ED"/>
                  </a:solidFill>
                  <a:ln w="633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FB79F8B7-53A7-D10F-E1C7-594E5A3E8DF4}"/>
                    </a:ext>
                  </a:extLst>
                </p:cNvPr>
                <p:cNvGrpSpPr/>
                <p:nvPr/>
              </p:nvGrpSpPr>
              <p:grpSpPr>
                <a:xfrm>
                  <a:off x="9535348" y="2528126"/>
                  <a:ext cx="1475046" cy="459799"/>
                  <a:chOff x="9535348" y="2528126"/>
                  <a:chExt cx="1475046" cy="459799"/>
                </a:xfrm>
              </p:grpSpPr>
              <p:sp>
                <p:nvSpPr>
                  <p:cNvPr id="101" name="Freeform: Shape 100">
                    <a:extLst>
                      <a:ext uri="{FF2B5EF4-FFF2-40B4-BE49-F238E27FC236}">
                        <a16:creationId xmlns:a16="http://schemas.microsoft.com/office/drawing/2014/main" id="{0298C365-0236-79AD-5824-0D58410C0829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9696677" y="2366797"/>
                    <a:ext cx="459729" cy="782388"/>
                  </a:xfrm>
                  <a:custGeom>
                    <a:avLst/>
                    <a:gdLst>
                      <a:gd name="connsiteX0" fmla="*/ 0 w 459729"/>
                      <a:gd name="connsiteY0" fmla="*/ 0 h 782388"/>
                      <a:gd name="connsiteX1" fmla="*/ 459729 w 459729"/>
                      <a:gd name="connsiteY1" fmla="*/ 0 h 782388"/>
                      <a:gd name="connsiteX2" fmla="*/ 459729 w 459729"/>
                      <a:gd name="connsiteY2" fmla="*/ 782389 h 782388"/>
                      <a:gd name="connsiteX3" fmla="*/ 0 w 459729"/>
                      <a:gd name="connsiteY3" fmla="*/ 782389 h 7823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9729" h="782388">
                        <a:moveTo>
                          <a:pt x="0" y="0"/>
                        </a:moveTo>
                        <a:lnTo>
                          <a:pt x="459729" y="0"/>
                        </a:lnTo>
                        <a:lnTo>
                          <a:pt x="459729" y="782389"/>
                        </a:lnTo>
                        <a:lnTo>
                          <a:pt x="0" y="782389"/>
                        </a:lnTo>
                        <a:close/>
                      </a:path>
                    </a:pathLst>
                  </a:custGeom>
                  <a:solidFill>
                    <a:srgbClr val="66CAD8"/>
                  </a:solidFill>
                  <a:ln w="633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2" name="Freeform: Shape 101">
                    <a:extLst>
                      <a:ext uri="{FF2B5EF4-FFF2-40B4-BE49-F238E27FC236}">
                        <a16:creationId xmlns:a16="http://schemas.microsoft.com/office/drawing/2014/main" id="{F4F48BC4-4ACD-C6E6-6894-482860B194F5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0173436" y="2627593"/>
                    <a:ext cx="459729" cy="260796"/>
                  </a:xfrm>
                  <a:custGeom>
                    <a:avLst/>
                    <a:gdLst>
                      <a:gd name="connsiteX0" fmla="*/ 0 w 459729"/>
                      <a:gd name="connsiteY0" fmla="*/ 0 h 260796"/>
                      <a:gd name="connsiteX1" fmla="*/ 459729 w 459729"/>
                      <a:gd name="connsiteY1" fmla="*/ 0 h 260796"/>
                      <a:gd name="connsiteX2" fmla="*/ 459729 w 459729"/>
                      <a:gd name="connsiteY2" fmla="*/ 260796 h 260796"/>
                      <a:gd name="connsiteX3" fmla="*/ 0 w 459729"/>
                      <a:gd name="connsiteY3" fmla="*/ 260796 h 2607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9729" h="260796">
                        <a:moveTo>
                          <a:pt x="0" y="0"/>
                        </a:moveTo>
                        <a:lnTo>
                          <a:pt x="459729" y="0"/>
                        </a:lnTo>
                        <a:lnTo>
                          <a:pt x="459729" y="260796"/>
                        </a:lnTo>
                        <a:lnTo>
                          <a:pt x="0" y="260796"/>
                        </a:lnTo>
                        <a:close/>
                      </a:path>
                    </a:pathLst>
                  </a:custGeom>
                  <a:solidFill>
                    <a:srgbClr val="8CD7E2"/>
                  </a:solidFill>
                  <a:ln w="633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3" name="Freeform: Shape 102">
                    <a:extLst>
                      <a:ext uri="{FF2B5EF4-FFF2-40B4-BE49-F238E27FC236}">
                        <a16:creationId xmlns:a16="http://schemas.microsoft.com/office/drawing/2014/main" id="{A4587BF9-DCCE-25DC-8408-3DBCE7734D0B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0411783" y="2627663"/>
                    <a:ext cx="459729" cy="260796"/>
                  </a:xfrm>
                  <a:custGeom>
                    <a:avLst/>
                    <a:gdLst>
                      <a:gd name="connsiteX0" fmla="*/ 0 w 459729"/>
                      <a:gd name="connsiteY0" fmla="*/ 0 h 260796"/>
                      <a:gd name="connsiteX1" fmla="*/ 459730 w 459729"/>
                      <a:gd name="connsiteY1" fmla="*/ 0 h 260796"/>
                      <a:gd name="connsiteX2" fmla="*/ 459730 w 459729"/>
                      <a:gd name="connsiteY2" fmla="*/ 260796 h 260796"/>
                      <a:gd name="connsiteX3" fmla="*/ 0 w 459729"/>
                      <a:gd name="connsiteY3" fmla="*/ 260796 h 2607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9729" h="260796">
                        <a:moveTo>
                          <a:pt x="0" y="0"/>
                        </a:moveTo>
                        <a:lnTo>
                          <a:pt x="459730" y="0"/>
                        </a:lnTo>
                        <a:lnTo>
                          <a:pt x="459730" y="260796"/>
                        </a:lnTo>
                        <a:lnTo>
                          <a:pt x="0" y="260796"/>
                        </a:lnTo>
                        <a:close/>
                      </a:path>
                    </a:pathLst>
                  </a:custGeom>
                  <a:solidFill>
                    <a:srgbClr val="B3E5EC"/>
                  </a:solidFill>
                  <a:ln w="633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4" name="Freeform: Shape 103">
                    <a:extLst>
                      <a:ext uri="{FF2B5EF4-FFF2-40B4-BE49-F238E27FC236}">
                        <a16:creationId xmlns:a16="http://schemas.microsoft.com/office/drawing/2014/main" id="{780E1490-FF0F-3214-EA71-26ABF886B20A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0650131" y="2627663"/>
                    <a:ext cx="459729" cy="260796"/>
                  </a:xfrm>
                  <a:custGeom>
                    <a:avLst/>
                    <a:gdLst>
                      <a:gd name="connsiteX0" fmla="*/ 0 w 459729"/>
                      <a:gd name="connsiteY0" fmla="*/ 0 h 260796"/>
                      <a:gd name="connsiteX1" fmla="*/ 459729 w 459729"/>
                      <a:gd name="connsiteY1" fmla="*/ 0 h 260796"/>
                      <a:gd name="connsiteX2" fmla="*/ 459729 w 459729"/>
                      <a:gd name="connsiteY2" fmla="*/ 260796 h 260796"/>
                      <a:gd name="connsiteX3" fmla="*/ 0 w 459729"/>
                      <a:gd name="connsiteY3" fmla="*/ 260796 h 2607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9729" h="260796">
                        <a:moveTo>
                          <a:pt x="0" y="0"/>
                        </a:moveTo>
                        <a:lnTo>
                          <a:pt x="459729" y="0"/>
                        </a:lnTo>
                        <a:lnTo>
                          <a:pt x="459729" y="260796"/>
                        </a:lnTo>
                        <a:lnTo>
                          <a:pt x="0" y="260796"/>
                        </a:lnTo>
                        <a:close/>
                      </a:path>
                    </a:pathLst>
                  </a:custGeom>
                  <a:solidFill>
                    <a:srgbClr val="D8F1F5"/>
                  </a:solidFill>
                  <a:ln w="633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7" name="Group 86">
                  <a:extLst>
                    <a:ext uri="{FF2B5EF4-FFF2-40B4-BE49-F238E27FC236}">
                      <a16:creationId xmlns:a16="http://schemas.microsoft.com/office/drawing/2014/main" id="{FD9AFC05-0DD4-6E7E-1726-13DC0D3D4439}"/>
                    </a:ext>
                  </a:extLst>
                </p:cNvPr>
                <p:cNvGrpSpPr/>
                <p:nvPr/>
              </p:nvGrpSpPr>
              <p:grpSpPr>
                <a:xfrm>
                  <a:off x="9535348" y="3689741"/>
                  <a:ext cx="1475046" cy="459799"/>
                  <a:chOff x="9535348" y="3689741"/>
                  <a:chExt cx="1475046" cy="459799"/>
                </a:xfrm>
              </p:grpSpPr>
              <p:sp>
                <p:nvSpPr>
                  <p:cNvPr id="97" name="Freeform: Shape 96">
                    <a:extLst>
                      <a:ext uri="{FF2B5EF4-FFF2-40B4-BE49-F238E27FC236}">
                        <a16:creationId xmlns:a16="http://schemas.microsoft.com/office/drawing/2014/main" id="{CFB67749-8066-4C3C-BAFA-2EC7B50081B3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9696677" y="3528412"/>
                    <a:ext cx="459729" cy="782388"/>
                  </a:xfrm>
                  <a:custGeom>
                    <a:avLst/>
                    <a:gdLst>
                      <a:gd name="connsiteX0" fmla="*/ 0 w 459729"/>
                      <a:gd name="connsiteY0" fmla="*/ 0 h 782388"/>
                      <a:gd name="connsiteX1" fmla="*/ 459729 w 459729"/>
                      <a:gd name="connsiteY1" fmla="*/ 0 h 782388"/>
                      <a:gd name="connsiteX2" fmla="*/ 459729 w 459729"/>
                      <a:gd name="connsiteY2" fmla="*/ 782389 h 782388"/>
                      <a:gd name="connsiteX3" fmla="*/ 0 w 459729"/>
                      <a:gd name="connsiteY3" fmla="*/ 782389 h 7823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9729" h="782388">
                        <a:moveTo>
                          <a:pt x="0" y="0"/>
                        </a:moveTo>
                        <a:lnTo>
                          <a:pt x="459729" y="0"/>
                        </a:lnTo>
                        <a:lnTo>
                          <a:pt x="459729" y="782389"/>
                        </a:lnTo>
                        <a:lnTo>
                          <a:pt x="0" y="782389"/>
                        </a:lnTo>
                        <a:close/>
                      </a:path>
                    </a:pathLst>
                  </a:custGeom>
                  <a:solidFill>
                    <a:srgbClr val="004562"/>
                  </a:solidFill>
                  <a:ln w="633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98" name="Freeform: Shape 97">
                    <a:extLst>
                      <a:ext uri="{FF2B5EF4-FFF2-40B4-BE49-F238E27FC236}">
                        <a16:creationId xmlns:a16="http://schemas.microsoft.com/office/drawing/2014/main" id="{48E7A767-2F94-5626-AD95-5EF6651B8F48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0173436" y="3789208"/>
                    <a:ext cx="459729" cy="260796"/>
                  </a:xfrm>
                  <a:custGeom>
                    <a:avLst/>
                    <a:gdLst>
                      <a:gd name="connsiteX0" fmla="*/ 0 w 459729"/>
                      <a:gd name="connsiteY0" fmla="*/ 0 h 260796"/>
                      <a:gd name="connsiteX1" fmla="*/ 459729 w 459729"/>
                      <a:gd name="connsiteY1" fmla="*/ 0 h 260796"/>
                      <a:gd name="connsiteX2" fmla="*/ 459729 w 459729"/>
                      <a:gd name="connsiteY2" fmla="*/ 260796 h 260796"/>
                      <a:gd name="connsiteX3" fmla="*/ 0 w 459729"/>
                      <a:gd name="connsiteY3" fmla="*/ 260796 h 2607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9729" h="260796">
                        <a:moveTo>
                          <a:pt x="0" y="0"/>
                        </a:moveTo>
                        <a:lnTo>
                          <a:pt x="459729" y="0"/>
                        </a:lnTo>
                        <a:lnTo>
                          <a:pt x="459729" y="260796"/>
                        </a:lnTo>
                        <a:lnTo>
                          <a:pt x="0" y="260796"/>
                        </a:lnTo>
                        <a:close/>
                      </a:path>
                    </a:pathLst>
                  </a:custGeom>
                  <a:solidFill>
                    <a:srgbClr val="407489"/>
                  </a:solidFill>
                  <a:ln w="633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9" name="Freeform: Shape 98">
                    <a:extLst>
                      <a:ext uri="{FF2B5EF4-FFF2-40B4-BE49-F238E27FC236}">
                        <a16:creationId xmlns:a16="http://schemas.microsoft.com/office/drawing/2014/main" id="{A88412A3-B5AF-99EF-C824-B64B1E64D02E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0411783" y="3789208"/>
                    <a:ext cx="459729" cy="260796"/>
                  </a:xfrm>
                  <a:custGeom>
                    <a:avLst/>
                    <a:gdLst>
                      <a:gd name="connsiteX0" fmla="*/ 0 w 459729"/>
                      <a:gd name="connsiteY0" fmla="*/ 0 h 260796"/>
                      <a:gd name="connsiteX1" fmla="*/ 459730 w 459729"/>
                      <a:gd name="connsiteY1" fmla="*/ 0 h 260796"/>
                      <a:gd name="connsiteX2" fmla="*/ 459730 w 459729"/>
                      <a:gd name="connsiteY2" fmla="*/ 260796 h 260796"/>
                      <a:gd name="connsiteX3" fmla="*/ 0 w 459729"/>
                      <a:gd name="connsiteY3" fmla="*/ 260796 h 2607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9729" h="260796">
                        <a:moveTo>
                          <a:pt x="0" y="0"/>
                        </a:moveTo>
                        <a:lnTo>
                          <a:pt x="459730" y="0"/>
                        </a:lnTo>
                        <a:lnTo>
                          <a:pt x="459730" y="260796"/>
                        </a:lnTo>
                        <a:lnTo>
                          <a:pt x="0" y="260796"/>
                        </a:lnTo>
                        <a:close/>
                      </a:path>
                    </a:pathLst>
                  </a:custGeom>
                  <a:solidFill>
                    <a:srgbClr val="80A2B1"/>
                  </a:solidFill>
                  <a:ln w="633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0" name="Freeform: Shape 99">
                    <a:extLst>
                      <a:ext uri="{FF2B5EF4-FFF2-40B4-BE49-F238E27FC236}">
                        <a16:creationId xmlns:a16="http://schemas.microsoft.com/office/drawing/2014/main" id="{D7AA5EDE-F2F5-038B-9D37-5BE6402949C9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0650131" y="3789278"/>
                    <a:ext cx="459729" cy="260796"/>
                  </a:xfrm>
                  <a:custGeom>
                    <a:avLst/>
                    <a:gdLst>
                      <a:gd name="connsiteX0" fmla="*/ 0 w 459729"/>
                      <a:gd name="connsiteY0" fmla="*/ 0 h 260796"/>
                      <a:gd name="connsiteX1" fmla="*/ 459729 w 459729"/>
                      <a:gd name="connsiteY1" fmla="*/ 0 h 260796"/>
                      <a:gd name="connsiteX2" fmla="*/ 459729 w 459729"/>
                      <a:gd name="connsiteY2" fmla="*/ 260796 h 260796"/>
                      <a:gd name="connsiteX3" fmla="*/ 0 w 459729"/>
                      <a:gd name="connsiteY3" fmla="*/ 260796 h 2607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9729" h="260796">
                        <a:moveTo>
                          <a:pt x="0" y="0"/>
                        </a:moveTo>
                        <a:lnTo>
                          <a:pt x="459729" y="0"/>
                        </a:lnTo>
                        <a:lnTo>
                          <a:pt x="459729" y="260796"/>
                        </a:lnTo>
                        <a:lnTo>
                          <a:pt x="0" y="260796"/>
                        </a:lnTo>
                        <a:close/>
                      </a:path>
                    </a:pathLst>
                  </a:custGeom>
                  <a:solidFill>
                    <a:srgbClr val="BFD0D7"/>
                  </a:solidFill>
                  <a:ln w="633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8" name="Group 87">
                  <a:extLst>
                    <a:ext uri="{FF2B5EF4-FFF2-40B4-BE49-F238E27FC236}">
                      <a16:creationId xmlns:a16="http://schemas.microsoft.com/office/drawing/2014/main" id="{DAFC318C-5A87-B44D-460C-57130357C2E4}"/>
                    </a:ext>
                  </a:extLst>
                </p:cNvPr>
                <p:cNvGrpSpPr/>
                <p:nvPr/>
              </p:nvGrpSpPr>
              <p:grpSpPr>
                <a:xfrm>
                  <a:off x="9535348" y="3108968"/>
                  <a:ext cx="1474982" cy="459730"/>
                  <a:chOff x="9535348" y="3108968"/>
                  <a:chExt cx="1474982" cy="459730"/>
                </a:xfrm>
              </p:grpSpPr>
              <p:sp>
                <p:nvSpPr>
                  <p:cNvPr id="93" name="Freeform: Shape 92">
                    <a:extLst>
                      <a:ext uri="{FF2B5EF4-FFF2-40B4-BE49-F238E27FC236}">
                        <a16:creationId xmlns:a16="http://schemas.microsoft.com/office/drawing/2014/main" id="{99350BCA-EFBC-AEA5-9565-63839B3B1676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9696677" y="2947639"/>
                    <a:ext cx="459729" cy="782388"/>
                  </a:xfrm>
                  <a:custGeom>
                    <a:avLst/>
                    <a:gdLst>
                      <a:gd name="connsiteX0" fmla="*/ 0 w 459729"/>
                      <a:gd name="connsiteY0" fmla="*/ 0 h 782388"/>
                      <a:gd name="connsiteX1" fmla="*/ 459729 w 459729"/>
                      <a:gd name="connsiteY1" fmla="*/ 0 h 782388"/>
                      <a:gd name="connsiteX2" fmla="*/ 459729 w 459729"/>
                      <a:gd name="connsiteY2" fmla="*/ 782389 h 782388"/>
                      <a:gd name="connsiteX3" fmla="*/ 0 w 459729"/>
                      <a:gd name="connsiteY3" fmla="*/ 782389 h 7823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9729" h="782388">
                        <a:moveTo>
                          <a:pt x="0" y="0"/>
                        </a:moveTo>
                        <a:lnTo>
                          <a:pt x="459729" y="0"/>
                        </a:lnTo>
                        <a:lnTo>
                          <a:pt x="459729" y="782389"/>
                        </a:lnTo>
                        <a:lnTo>
                          <a:pt x="0" y="782389"/>
                        </a:lnTo>
                        <a:close/>
                      </a:path>
                    </a:pathLst>
                  </a:custGeom>
                  <a:solidFill>
                    <a:srgbClr val="7F7B7A"/>
                  </a:solidFill>
                  <a:ln w="633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4" name="Freeform: Shape 93">
                    <a:extLst>
                      <a:ext uri="{FF2B5EF4-FFF2-40B4-BE49-F238E27FC236}">
                        <a16:creationId xmlns:a16="http://schemas.microsoft.com/office/drawing/2014/main" id="{ADB0D627-313D-1A43-B17A-44FAF233454B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0173372" y="3208436"/>
                    <a:ext cx="459729" cy="260796"/>
                  </a:xfrm>
                  <a:custGeom>
                    <a:avLst/>
                    <a:gdLst>
                      <a:gd name="connsiteX0" fmla="*/ 0 w 459729"/>
                      <a:gd name="connsiteY0" fmla="*/ 0 h 260796"/>
                      <a:gd name="connsiteX1" fmla="*/ 459729 w 459729"/>
                      <a:gd name="connsiteY1" fmla="*/ 0 h 260796"/>
                      <a:gd name="connsiteX2" fmla="*/ 459729 w 459729"/>
                      <a:gd name="connsiteY2" fmla="*/ 260796 h 260796"/>
                      <a:gd name="connsiteX3" fmla="*/ 0 w 459729"/>
                      <a:gd name="connsiteY3" fmla="*/ 260796 h 2607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9729" h="260796">
                        <a:moveTo>
                          <a:pt x="0" y="0"/>
                        </a:moveTo>
                        <a:lnTo>
                          <a:pt x="459729" y="0"/>
                        </a:lnTo>
                        <a:lnTo>
                          <a:pt x="459729" y="260796"/>
                        </a:lnTo>
                        <a:lnTo>
                          <a:pt x="0" y="260796"/>
                        </a:lnTo>
                        <a:close/>
                      </a:path>
                    </a:pathLst>
                  </a:custGeom>
                  <a:solidFill>
                    <a:srgbClr val="B5B3B3"/>
                  </a:solidFill>
                  <a:ln w="633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5" name="Freeform: Shape 94">
                    <a:extLst>
                      <a:ext uri="{FF2B5EF4-FFF2-40B4-BE49-F238E27FC236}">
                        <a16:creationId xmlns:a16="http://schemas.microsoft.com/office/drawing/2014/main" id="{C3354541-DD6A-7D53-0315-7B9F45EA2AA4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0411720" y="3208436"/>
                    <a:ext cx="459729" cy="260796"/>
                  </a:xfrm>
                  <a:custGeom>
                    <a:avLst/>
                    <a:gdLst>
                      <a:gd name="connsiteX0" fmla="*/ 0 w 459729"/>
                      <a:gd name="connsiteY0" fmla="*/ 0 h 260796"/>
                      <a:gd name="connsiteX1" fmla="*/ 459730 w 459729"/>
                      <a:gd name="connsiteY1" fmla="*/ 0 h 260796"/>
                      <a:gd name="connsiteX2" fmla="*/ 459730 w 459729"/>
                      <a:gd name="connsiteY2" fmla="*/ 260796 h 260796"/>
                      <a:gd name="connsiteX3" fmla="*/ 0 w 459729"/>
                      <a:gd name="connsiteY3" fmla="*/ 260796 h 2607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9729" h="260796">
                        <a:moveTo>
                          <a:pt x="0" y="0"/>
                        </a:moveTo>
                        <a:lnTo>
                          <a:pt x="459730" y="0"/>
                        </a:lnTo>
                        <a:lnTo>
                          <a:pt x="459730" y="260796"/>
                        </a:lnTo>
                        <a:lnTo>
                          <a:pt x="0" y="260796"/>
                        </a:lnTo>
                        <a:close/>
                      </a:path>
                    </a:pathLst>
                  </a:custGeom>
                  <a:solidFill>
                    <a:srgbClr val="CFCDCD"/>
                  </a:solidFill>
                  <a:ln w="633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6" name="Freeform: Shape 95">
                    <a:extLst>
                      <a:ext uri="{FF2B5EF4-FFF2-40B4-BE49-F238E27FC236}">
                        <a16:creationId xmlns:a16="http://schemas.microsoft.com/office/drawing/2014/main" id="{7026F1A8-618F-E67F-22B4-5F24BCA6AAE9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0650067" y="3208436"/>
                    <a:ext cx="459729" cy="260796"/>
                  </a:xfrm>
                  <a:custGeom>
                    <a:avLst/>
                    <a:gdLst>
                      <a:gd name="connsiteX0" fmla="*/ 0 w 459729"/>
                      <a:gd name="connsiteY0" fmla="*/ 0 h 260796"/>
                      <a:gd name="connsiteX1" fmla="*/ 459729 w 459729"/>
                      <a:gd name="connsiteY1" fmla="*/ 0 h 260796"/>
                      <a:gd name="connsiteX2" fmla="*/ 459729 w 459729"/>
                      <a:gd name="connsiteY2" fmla="*/ 260796 h 260796"/>
                      <a:gd name="connsiteX3" fmla="*/ 0 w 459729"/>
                      <a:gd name="connsiteY3" fmla="*/ 260796 h 2607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9729" h="260796">
                        <a:moveTo>
                          <a:pt x="0" y="0"/>
                        </a:moveTo>
                        <a:lnTo>
                          <a:pt x="459729" y="0"/>
                        </a:lnTo>
                        <a:lnTo>
                          <a:pt x="459729" y="260796"/>
                        </a:lnTo>
                        <a:lnTo>
                          <a:pt x="0" y="260796"/>
                        </a:lnTo>
                        <a:close/>
                      </a:path>
                    </a:pathLst>
                  </a:custGeom>
                  <a:solidFill>
                    <a:srgbClr val="DFDEDE"/>
                  </a:solidFill>
                  <a:ln w="6336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35453A8C-9621-3EDA-E982-05CBCE6FF238}"/>
                    </a:ext>
                  </a:extLst>
                </p:cNvPr>
                <p:cNvSpPr txBox="1"/>
                <p:nvPr/>
              </p:nvSpPr>
              <p:spPr>
                <a:xfrm>
                  <a:off x="9571591" y="2069005"/>
                  <a:ext cx="713056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#1193BA</a:t>
                  </a: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993B9020-DB69-FEDC-E853-07CF3973B5E2}"/>
                    </a:ext>
                  </a:extLst>
                </p:cNvPr>
                <p:cNvSpPr txBox="1"/>
                <p:nvPr/>
              </p:nvSpPr>
              <p:spPr>
                <a:xfrm>
                  <a:off x="9569021" y="2650354"/>
                  <a:ext cx="713056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#66CAD8</a:t>
                  </a:r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CA25DB75-AC24-0E2B-A43A-B5EB25866F83}"/>
                    </a:ext>
                  </a:extLst>
                </p:cNvPr>
                <p:cNvSpPr txBox="1"/>
                <p:nvPr/>
              </p:nvSpPr>
              <p:spPr>
                <a:xfrm>
                  <a:off x="9554336" y="3238857"/>
                  <a:ext cx="713056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#7F7B7A</a:t>
                  </a: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7D8F493E-5358-EE68-6E2D-A0CAABAB46AE}"/>
                    </a:ext>
                  </a:extLst>
                </p:cNvPr>
                <p:cNvSpPr txBox="1"/>
                <p:nvPr/>
              </p:nvSpPr>
              <p:spPr>
                <a:xfrm>
                  <a:off x="9540993" y="3816593"/>
                  <a:ext cx="713056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#004562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56476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.emf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E6206BF-53F6-42A6-9DEE-920E7A02D66F}"/>
              </a:ext>
            </a:extLst>
          </p:cNvPr>
          <p:cNvSpPr txBox="1"/>
          <p:nvPr userDrawn="1"/>
        </p:nvSpPr>
        <p:spPr>
          <a:xfrm>
            <a:off x="609599" y="337264"/>
            <a:ext cx="9448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BAFPAA Annual Meeting September 2026</a:t>
            </a:r>
            <a:endParaRPr lang="en-US" sz="900" i="1" dirty="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9448800" cy="10058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25625"/>
            <a:ext cx="109728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94373" y="6523068"/>
            <a:ext cx="597627" cy="1984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C83226-2A6D-4B6E-9481-848EDDF373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7F6277-4321-4BF3-A7C8-2806E82BDB89}"/>
              </a:ext>
            </a:extLst>
          </p:cNvPr>
          <p:cNvSpPr/>
          <p:nvPr userDrawn="1"/>
        </p:nvSpPr>
        <p:spPr>
          <a:xfrm>
            <a:off x="0" y="685800"/>
            <a:ext cx="182880" cy="548640"/>
          </a:xfrm>
          <a:prstGeom prst="rect">
            <a:avLst/>
          </a:prstGeom>
          <a:solidFill>
            <a:srgbClr val="66C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AA889D-CFDC-4CAC-AECB-B6E8A8ABA12C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67466" y="360238"/>
            <a:ext cx="830306" cy="4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508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2" r:id="rId2"/>
    <p:sldLayoutId id="2147483708" r:id="rId3"/>
    <p:sldLayoutId id="2147483694" r:id="rId4"/>
    <p:sldLayoutId id="2147483665" r:id="rId5"/>
    <p:sldLayoutId id="2147483695" r:id="rId6"/>
    <p:sldLayoutId id="2147483702" r:id="rId7"/>
    <p:sldLayoutId id="2147483703" r:id="rId8"/>
    <p:sldLayoutId id="2147483693" r:id="rId9"/>
    <p:sldLayoutId id="2147483664" r:id="rId10"/>
    <p:sldLayoutId id="2147483698" r:id="rId11"/>
    <p:sldLayoutId id="2147483675" r:id="rId12"/>
    <p:sldLayoutId id="2147483706" r:id="rId13"/>
    <p:sldLayoutId id="2147483676" r:id="rId14"/>
    <p:sldLayoutId id="2147483704" r:id="rId15"/>
    <p:sldLayoutId id="2147483663" r:id="rId16"/>
    <p:sldLayoutId id="2147483669" r:id="rId17"/>
    <p:sldLayoutId id="2147483692" r:id="rId18"/>
    <p:sldLayoutId id="2147483709" r:id="rId19"/>
    <p:sldLayoutId id="2147483666" r:id="rId20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10000"/>
        </a:lnSpc>
        <a:spcBef>
          <a:spcPts val="1800"/>
        </a:spcBef>
        <a:buClr>
          <a:srgbClr val="66CAD8"/>
        </a:buClr>
        <a:buFont typeface="Georgia" panose="02040502050405020303" pitchFamily="18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365760" algn="l" defTabSz="914400" rtl="0" eaLnBrk="1" latinLnBrk="0" hangingPunct="1">
        <a:lnSpc>
          <a:spcPct val="110000"/>
        </a:lnSpc>
        <a:spcBef>
          <a:spcPts val="900"/>
        </a:spcBef>
        <a:buClr>
          <a:srgbClr val="979493"/>
        </a:buClr>
        <a:buFont typeface="Raleway Medium" pitchFamily="2" charset="0"/>
        <a:buChar char="—"/>
        <a:defRPr sz="1800" kern="1200" baseline="0">
          <a:solidFill>
            <a:srgbClr val="7F7B7A"/>
          </a:solidFill>
          <a:latin typeface="+mn-lt"/>
          <a:ea typeface="+mn-ea"/>
          <a:cs typeface="+mn-cs"/>
        </a:defRPr>
      </a:lvl2pPr>
      <a:lvl3pPr marL="1280160" indent="-228600" algn="l" defTabSz="914400" rtl="0" eaLnBrk="1" latinLnBrk="0" hangingPunct="1">
        <a:lnSpc>
          <a:spcPct val="110000"/>
        </a:lnSpc>
        <a:spcBef>
          <a:spcPts val="900"/>
        </a:spcBef>
        <a:buFont typeface="Georgia" panose="02040502050405020303" pitchFamily="18" charset="0"/>
        <a:buChar char="•"/>
        <a:defRPr sz="1600" kern="1200">
          <a:solidFill>
            <a:srgbClr val="7F7B7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 userDrawn="1">
          <p15:clr>
            <a:srgbClr val="F26B43"/>
          </p15:clr>
        </p15:guide>
        <p15:guide id="2" pos="384" userDrawn="1">
          <p15:clr>
            <a:srgbClr val="F26B43"/>
          </p15:clr>
        </p15:guide>
        <p15:guide id="3" pos="7296" userDrawn="1">
          <p15:clr>
            <a:srgbClr val="F26B43"/>
          </p15:clr>
        </p15:guide>
        <p15:guide id="4" orient="horz" pos="21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97F6277-4321-4BF3-A7C8-2806E82BDB89}"/>
              </a:ext>
            </a:extLst>
          </p:cNvPr>
          <p:cNvSpPr/>
          <p:nvPr userDrawn="1"/>
        </p:nvSpPr>
        <p:spPr>
          <a:xfrm>
            <a:off x="0" y="685800"/>
            <a:ext cx="182880" cy="548640"/>
          </a:xfrm>
          <a:prstGeom prst="rect">
            <a:avLst/>
          </a:prstGeom>
          <a:solidFill>
            <a:srgbClr val="66C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AA889D-CFDC-4CAC-AECB-B6E8A8ABA12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67466" y="360238"/>
            <a:ext cx="830306" cy="4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086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90" r:id="rId2"/>
    <p:sldLayoutId id="2147483691" r:id="rId3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00000"/>
        </a:lnSpc>
        <a:spcBef>
          <a:spcPts val="900"/>
        </a:spcBef>
        <a:buClr>
          <a:srgbClr val="66CAD8"/>
        </a:buClr>
        <a:buFont typeface="Georgia" panose="02040502050405020303" pitchFamily="18" charset="0"/>
        <a:buChar char="•"/>
        <a:defRPr sz="2400" kern="1200">
          <a:solidFill>
            <a:schemeClr val="tx1"/>
          </a:solidFill>
          <a:latin typeface="Raleway Medium" pitchFamily="2" charset="0"/>
          <a:ea typeface="+mn-ea"/>
          <a:cs typeface="+mn-cs"/>
        </a:defRPr>
      </a:lvl1pPr>
      <a:lvl2pPr marL="822960" indent="-365760" algn="l" defTabSz="914400" rtl="0" eaLnBrk="1" latinLnBrk="0" hangingPunct="1">
        <a:lnSpc>
          <a:spcPct val="100000"/>
        </a:lnSpc>
        <a:spcBef>
          <a:spcPts val="900"/>
        </a:spcBef>
        <a:buClr>
          <a:srgbClr val="979493"/>
        </a:buClr>
        <a:buFont typeface="Raleway Medium" pitchFamily="2" charset="0"/>
        <a:buChar char="—"/>
        <a:defRPr sz="1800" kern="1200" baseline="0">
          <a:solidFill>
            <a:srgbClr val="979493"/>
          </a:solidFill>
          <a:latin typeface="Raleway Medium" pitchFamily="2" charset="0"/>
          <a:ea typeface="+mn-ea"/>
          <a:cs typeface="+mn-cs"/>
        </a:defRPr>
      </a:lvl2pPr>
      <a:lvl3pPr marL="1280160" indent="-228600" algn="l" defTabSz="914400" rtl="0" eaLnBrk="1" latinLnBrk="0" hangingPunct="1">
        <a:lnSpc>
          <a:spcPct val="100000"/>
        </a:lnSpc>
        <a:spcBef>
          <a:spcPts val="900"/>
        </a:spcBef>
        <a:buFont typeface="Georgia" panose="02040502050405020303" pitchFamily="18" charset="0"/>
        <a:buChar char="•"/>
        <a:defRPr sz="1600" kern="1200">
          <a:solidFill>
            <a:srgbClr val="979493"/>
          </a:solidFill>
          <a:latin typeface="Raleway Medium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 userDrawn="1">
          <p15:clr>
            <a:srgbClr val="F26B43"/>
          </p15:clr>
        </p15:guide>
        <p15:guide id="2" pos="384" userDrawn="1">
          <p15:clr>
            <a:srgbClr val="F26B43"/>
          </p15:clr>
        </p15:guide>
        <p15:guide id="3" pos="7296" userDrawn="1">
          <p15:clr>
            <a:srgbClr val="F26B43"/>
          </p15:clr>
        </p15:guide>
        <p15:guide id="4" orient="horz" pos="21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94373" y="6523068"/>
            <a:ext cx="597627" cy="1984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C83226-2A6D-4B6E-9481-848EDDF373C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AA889D-CFDC-4CAC-AECB-B6E8A8ABA12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67466" y="360238"/>
            <a:ext cx="830306" cy="4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740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707" r:id="rId2"/>
    <p:sldLayoutId id="2147483683" r:id="rId3"/>
    <p:sldLayoutId id="2147483705" r:id="rId4"/>
    <p:sldLayoutId id="2147483682" r:id="rId5"/>
    <p:sldLayoutId id="2147483701" r:id="rId6"/>
  </p:sldLayoutIdLst>
  <p:hf hdr="0" ftr="0" dt="0"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900"/>
        </a:spcBef>
        <a:buClr>
          <a:srgbClr val="66CAD8"/>
        </a:buClr>
        <a:buFont typeface="Georgia" panose="02040502050405020303" pitchFamily="18" charset="0"/>
        <a:buNone/>
        <a:defRPr sz="2800" kern="1200">
          <a:solidFill>
            <a:srgbClr val="898989"/>
          </a:solidFill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ts val="2200"/>
        </a:lnSpc>
        <a:spcBef>
          <a:spcPts val="900"/>
        </a:spcBef>
        <a:buClr>
          <a:srgbClr val="979493"/>
        </a:buClr>
        <a:buFont typeface="Raleway Medium" pitchFamily="2" charset="0"/>
        <a:buNone/>
        <a:defRPr sz="1800" kern="1200" baseline="0">
          <a:solidFill>
            <a:srgbClr val="979493"/>
          </a:solidFill>
          <a:latin typeface="Raleway Medium" pitchFamily="2" charset="0"/>
          <a:ea typeface="+mn-ea"/>
          <a:cs typeface="+mn-cs"/>
        </a:defRPr>
      </a:lvl2pPr>
      <a:lvl3pPr marL="1051560" indent="0" algn="ctr" defTabSz="914400" rtl="0" eaLnBrk="1" latinLnBrk="0" hangingPunct="1">
        <a:lnSpc>
          <a:spcPct val="90000"/>
        </a:lnSpc>
        <a:spcBef>
          <a:spcPts val="900"/>
        </a:spcBef>
        <a:buFont typeface="Georgia" panose="02040502050405020303" pitchFamily="18" charset="0"/>
        <a:buNone/>
        <a:defRPr sz="1600" kern="1200">
          <a:solidFill>
            <a:srgbClr val="979493"/>
          </a:solidFill>
          <a:latin typeface="Raleway Medium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 userDrawn="1">
          <p15:clr>
            <a:srgbClr val="F26B43"/>
          </p15:clr>
        </p15:guide>
        <p15:guide id="2" pos="384" userDrawn="1">
          <p15:clr>
            <a:srgbClr val="F26B43"/>
          </p15:clr>
        </p15:guide>
        <p15:guide id="3" pos="7296" userDrawn="1">
          <p15:clr>
            <a:srgbClr val="F26B43"/>
          </p15:clr>
        </p15:guide>
        <p15:guide id="4" orient="horz" pos="2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collison@esassoc.com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99E89717-CBB7-4A37-AE42-9D789574D5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573F1-1C94-BACD-5D4A-CAC4384A6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Resilient Rivers Need Room to Respond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7BA7F8-033B-98E3-A183-5B9D915751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7537" y="1384360"/>
            <a:ext cx="9448800" cy="422275"/>
          </a:xfrm>
        </p:spPr>
        <p:txBody>
          <a:bodyPr/>
          <a:lstStyle/>
          <a:p>
            <a:r>
              <a:rPr lang="en-US" dirty="0"/>
              <a:t>Andy Collison, PhD Principal Scientist </a:t>
            </a:r>
            <a:r>
              <a:rPr lang="en-US" dirty="0">
                <a:hlinkClick r:id="rId3"/>
              </a:rPr>
              <a:t>acollison@esassoc.com</a:t>
            </a:r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29DA64-4A30-BA3A-BAF8-959795F4B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6F709A-167B-DB9F-B9FA-869AD8E86A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889185"/>
            <a:ext cx="12192000" cy="496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986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F5C39-7165-16D4-D2E3-6D52B6722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E9331-D79C-7ADC-09F5-C316FB097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has project worked, how has it evolved?</a:t>
            </a:r>
          </a:p>
          <a:p>
            <a:r>
              <a:rPr lang="en-US" dirty="0"/>
              <a:t>How did it accommodate resiliency? </a:t>
            </a:r>
          </a:p>
          <a:p>
            <a:pPr lvl="1"/>
            <a:r>
              <a:rPr lang="en-US" dirty="0"/>
              <a:t>Multiple levels rather than Q1.5 floodplain</a:t>
            </a:r>
          </a:p>
          <a:p>
            <a:pPr lvl="1"/>
            <a:r>
              <a:rPr lang="en-US" dirty="0"/>
              <a:t>Giving rivers room</a:t>
            </a:r>
          </a:p>
          <a:p>
            <a:pPr lvl="1"/>
            <a:r>
              <a:rPr lang="en-US" dirty="0"/>
              <a:t>Nodes and corridors</a:t>
            </a:r>
          </a:p>
          <a:p>
            <a:r>
              <a:rPr lang="en-US" dirty="0"/>
              <a:t>How permitting affects plans</a:t>
            </a:r>
          </a:p>
          <a:p>
            <a:r>
              <a:rPr lang="en-US" dirty="0"/>
              <a:t>Incorporate recent monitoring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A843B2-5DF4-1384-C40B-AD38B5B5FD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484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CB5F3E2-F71C-0FD3-AEBA-6AAC1FB03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Talking points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C2127FB-8BAB-549F-8D13-2A4506A71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climate change creates the potential for rivers to try and widen</a:t>
            </a:r>
          </a:p>
          <a:p>
            <a:r>
              <a:rPr lang="en-US" dirty="0"/>
              <a:t>River corridors are narrower now than they have been historically</a:t>
            </a:r>
          </a:p>
          <a:p>
            <a:r>
              <a:rPr lang="en-US" dirty="0"/>
              <a:t>Case study – the Napa River Restoration Project</a:t>
            </a:r>
          </a:p>
          <a:p>
            <a:r>
              <a:rPr lang="en-US" dirty="0"/>
              <a:t>What can we do where river corridor widening is not an option?</a:t>
            </a:r>
          </a:p>
        </p:txBody>
      </p:sp>
    </p:spTree>
    <p:extLst>
      <p:ext uri="{BB962C8B-B14F-4D97-AF65-F5344CB8AC3E}">
        <p14:creationId xmlns:p14="http://schemas.microsoft.com/office/powerpoint/2010/main" val="2338986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43189-4788-83A4-4C9D-B3410C81A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41A695B-9C62-BEC9-57B0-A948B6AB3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Peak flows and channel-forming flow are likely to rise in </a:t>
            </a:r>
            <a:br>
              <a:rPr lang="en-US" sz="2400" dirty="0"/>
            </a:br>
            <a:r>
              <a:rPr lang="en-US" sz="2400" dirty="0"/>
              <a:t>Bay Area rivers with climate change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2A81D6C-2928-6CB6-BC79-2C2683750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2775" y="1734184"/>
            <a:ext cx="5339342" cy="4442779"/>
          </a:xfrm>
        </p:spPr>
        <p:txBody>
          <a:bodyPr>
            <a:normAutofit/>
          </a:bodyPr>
          <a:lstStyle/>
          <a:p>
            <a:r>
              <a:rPr lang="en-US" sz="2000" dirty="0"/>
              <a:t>Number of extreme precipitation events in Napa expected to grow from ~3.3 per year to 5.4 per year under long term RCP8.5 scenario*</a:t>
            </a:r>
          </a:p>
          <a:p>
            <a:r>
              <a:rPr lang="en-US" sz="2000" dirty="0"/>
              <a:t>For Russian River watershed, climate models show typical increases of around 20% in a wide range of peak flows, including Q2 (~channel forming flow) and Q100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C8CAF6-4176-47D5-9F7B-C6F00B0C675E}"/>
              </a:ext>
            </a:extLst>
          </p:cNvPr>
          <p:cNvSpPr txBox="1"/>
          <p:nvPr/>
        </p:nvSpPr>
        <p:spPr>
          <a:xfrm>
            <a:off x="436775" y="6310947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chemeClr val="tx2"/>
                </a:solidFill>
              </a:rPr>
              <a:t>https://www.ioes.ucla.edu/project/future-extreme-precipitation-california/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7E01EEB-265F-A820-CB9C-AC0888049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83" y="1734184"/>
            <a:ext cx="6102350" cy="45767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062964-DF6C-7116-EF11-4BB0C74C4263}"/>
              </a:ext>
            </a:extLst>
          </p:cNvPr>
          <p:cNvSpPr txBox="1"/>
          <p:nvPr/>
        </p:nvSpPr>
        <p:spPr>
          <a:xfrm>
            <a:off x="6860134" y="6310947"/>
            <a:ext cx="472320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* Napa County Regional Climate Action and Adaptation Plan, </a:t>
            </a:r>
            <a:br>
              <a:rPr lang="en-US" dirty="0"/>
            </a:br>
            <a:r>
              <a:rPr lang="en-US" dirty="0"/>
              <a:t>   prepared by Ascent for County of Napa, 2024</a:t>
            </a:r>
          </a:p>
        </p:txBody>
      </p:sp>
    </p:spTree>
    <p:extLst>
      <p:ext uri="{BB962C8B-B14F-4D97-AF65-F5344CB8AC3E}">
        <p14:creationId xmlns:p14="http://schemas.microsoft.com/office/powerpoint/2010/main" val="3439813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D7ED40F0-4EB6-43BA-77B0-EC12C5261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Climate change could lead to river channel widening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50E90C7-9E50-7545-4B81-220CA9DDB3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357" y="1463040"/>
            <a:ext cx="6835285" cy="37261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0C2DE2-0ED1-F4FA-D110-A67F66CD2EEC}"/>
              </a:ext>
            </a:extLst>
          </p:cNvPr>
          <p:cNvSpPr txBox="1"/>
          <p:nvPr/>
        </p:nvSpPr>
        <p:spPr>
          <a:xfrm>
            <a:off x="9731826" y="3187630"/>
            <a:ext cx="2097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00B0F0"/>
                </a:solidFill>
              </a:rPr>
              <a:t>Flooding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B0F0"/>
                </a:solidFill>
              </a:rPr>
              <a:t>Increased peak flows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557D45-15EF-7622-13CA-D908D04AE1DA}"/>
              </a:ext>
            </a:extLst>
          </p:cNvPr>
          <p:cNvSpPr txBox="1"/>
          <p:nvPr/>
        </p:nvSpPr>
        <p:spPr>
          <a:xfrm>
            <a:off x="2612573" y="4637785"/>
            <a:ext cx="2155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Work done side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05A66C-4D63-3B30-93F1-5C724801A583}"/>
              </a:ext>
            </a:extLst>
          </p:cNvPr>
          <p:cNvSpPr txBox="1"/>
          <p:nvPr/>
        </p:nvSpPr>
        <p:spPr>
          <a:xfrm>
            <a:off x="304801" y="5194345"/>
            <a:ext cx="113814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b="1" dirty="0"/>
              <a:t>Likely Outcomes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/>
              <a:t>Pulses of channel sedimentation with periods of channel erosion; more geomorphic dynamism and lateral erosion; potentially less flood conveyance*; more flooding.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b="1" dirty="0"/>
              <a:t>Channel widening via bank erosion is a likely outcome.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3BD6651-9457-54CA-46D7-5804FA10E386}"/>
              </a:ext>
            </a:extLst>
          </p:cNvPr>
          <p:cNvSpPr/>
          <p:nvPr/>
        </p:nvSpPr>
        <p:spPr>
          <a:xfrm>
            <a:off x="4969669" y="3388519"/>
            <a:ext cx="1083659" cy="360521"/>
          </a:xfrm>
          <a:custGeom>
            <a:avLst/>
            <a:gdLst>
              <a:gd name="csX0" fmla="*/ 1042416 w 1042416"/>
              <a:gd name="csY0" fmla="*/ 320040 h 320040"/>
              <a:gd name="csX1" fmla="*/ 490824 w 1042416"/>
              <a:gd name="csY1" fmla="*/ 250412 h 320040"/>
              <a:gd name="csX2" fmla="*/ 0 w 1042416"/>
              <a:gd name="csY2" fmla="*/ 0 h 3200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042416" h="320040">
                <a:moveTo>
                  <a:pt x="1042416" y="320040"/>
                </a:moveTo>
                <a:cubicBezTo>
                  <a:pt x="804672" y="296418"/>
                  <a:pt x="664560" y="303752"/>
                  <a:pt x="490824" y="250412"/>
                </a:cubicBezTo>
                <a:cubicBezTo>
                  <a:pt x="317088" y="197072"/>
                  <a:pt x="65532" y="45720"/>
                  <a:pt x="0" y="0"/>
                </a:cubicBezTo>
              </a:path>
            </a:pathLst>
          </a:custGeom>
          <a:noFill/>
          <a:ln w="53975">
            <a:solidFill>
              <a:srgbClr val="61CBF4"/>
            </a:solidFill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6D0DA38-BA25-07BD-6658-26477A6D64B5}"/>
              </a:ext>
            </a:extLst>
          </p:cNvPr>
          <p:cNvSpPr/>
          <p:nvPr/>
        </p:nvSpPr>
        <p:spPr>
          <a:xfrm flipH="1">
            <a:off x="6157996" y="3388519"/>
            <a:ext cx="1083659" cy="360521"/>
          </a:xfrm>
          <a:custGeom>
            <a:avLst/>
            <a:gdLst>
              <a:gd name="csX0" fmla="*/ 1042416 w 1042416"/>
              <a:gd name="csY0" fmla="*/ 320040 h 320040"/>
              <a:gd name="csX1" fmla="*/ 490824 w 1042416"/>
              <a:gd name="csY1" fmla="*/ 250412 h 320040"/>
              <a:gd name="csX2" fmla="*/ 0 w 1042416"/>
              <a:gd name="csY2" fmla="*/ 0 h 3200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042416" h="320040">
                <a:moveTo>
                  <a:pt x="1042416" y="320040"/>
                </a:moveTo>
                <a:cubicBezTo>
                  <a:pt x="804672" y="296418"/>
                  <a:pt x="664560" y="303752"/>
                  <a:pt x="490824" y="250412"/>
                </a:cubicBezTo>
                <a:cubicBezTo>
                  <a:pt x="317088" y="197072"/>
                  <a:pt x="65532" y="45720"/>
                  <a:pt x="0" y="0"/>
                </a:cubicBezTo>
              </a:path>
            </a:pathLst>
          </a:custGeom>
          <a:noFill/>
          <a:ln w="53975">
            <a:solidFill>
              <a:schemeClr val="accent5"/>
            </a:solidFill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530423A8-AF69-83E9-A9BA-4CA844E35E2A}"/>
              </a:ext>
            </a:extLst>
          </p:cNvPr>
          <p:cNvSpPr/>
          <p:nvPr/>
        </p:nvSpPr>
        <p:spPr>
          <a:xfrm rot="1785590">
            <a:off x="5635642" y="1810648"/>
            <a:ext cx="181402" cy="1574276"/>
          </a:xfrm>
          <a:prstGeom prst="downArrow">
            <a:avLst/>
          </a:prstGeom>
          <a:solidFill>
            <a:srgbClr val="61CB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7DDE862B-9F2E-CD76-C218-822CC71D2182}"/>
              </a:ext>
            </a:extLst>
          </p:cNvPr>
          <p:cNvSpPr/>
          <p:nvPr/>
        </p:nvSpPr>
        <p:spPr>
          <a:xfrm rot="19814410" flipH="1">
            <a:off x="6374281" y="1810648"/>
            <a:ext cx="181402" cy="1574276"/>
          </a:xfrm>
          <a:prstGeom prst="downArrow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61FA19-072F-1F7E-49DC-7D17FCFA7B00}"/>
              </a:ext>
            </a:extLst>
          </p:cNvPr>
          <p:cNvSpPr txBox="1"/>
          <p:nvPr/>
        </p:nvSpPr>
        <p:spPr>
          <a:xfrm>
            <a:off x="7807776" y="4637785"/>
            <a:ext cx="2097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00B0F0"/>
                </a:solidFill>
              </a:rPr>
              <a:t>Energy side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B01C85-BF4E-C790-D8C5-E3E488FB29B2}"/>
              </a:ext>
            </a:extLst>
          </p:cNvPr>
          <p:cNvSpPr txBox="1"/>
          <p:nvPr/>
        </p:nvSpPr>
        <p:spPr>
          <a:xfrm>
            <a:off x="457201" y="3340030"/>
            <a:ext cx="21553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Drought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Increasing fire and episodic sediment pulses</a:t>
            </a:r>
          </a:p>
        </p:txBody>
      </p:sp>
    </p:spTree>
    <p:extLst>
      <p:ext uri="{BB962C8B-B14F-4D97-AF65-F5344CB8AC3E}">
        <p14:creationId xmlns:p14="http://schemas.microsoft.com/office/powerpoint/2010/main" val="391321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2" grpId="0" animBg="1"/>
      <p:bldP spid="3" grpId="0" animBg="1"/>
      <p:bldP spid="5" grpId="0" animBg="1"/>
      <p:bldP spid="7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5E5FC8C-39C5-AE49-6C1B-4CF1DD829C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935" y="3023922"/>
            <a:ext cx="6383065" cy="376155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FA9586-2894-8AE7-7010-9BAE547A07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5A81C4-D7C3-9209-4B63-3275E239CD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808935" cy="67854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C33895-D9EC-56C1-C84C-0B8D3EA0AD70}"/>
              </a:ext>
            </a:extLst>
          </p:cNvPr>
          <p:cNvSpPr txBox="1"/>
          <p:nvPr/>
        </p:nvSpPr>
        <p:spPr>
          <a:xfrm>
            <a:off x="6538685" y="3532414"/>
            <a:ext cx="17904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solidFill>
                  <a:srgbClr val="898989"/>
                </a:solidFill>
              </a:rPr>
              <a:t>Creation of new ditches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934AF0-C9A6-45DA-AD40-CBF628285C91}"/>
              </a:ext>
            </a:extLst>
          </p:cNvPr>
          <p:cNvSpPr txBox="1"/>
          <p:nvPr/>
        </p:nvSpPr>
        <p:spPr>
          <a:xfrm>
            <a:off x="9240663" y="4647034"/>
            <a:ext cx="2533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solidFill>
                  <a:srgbClr val="4EA72E"/>
                </a:solidFill>
              </a:rPr>
              <a:t>Narrowing of riparian corridor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0F2626A4-7929-831D-46A3-8CA2AD9112FD}"/>
              </a:ext>
            </a:extLst>
          </p:cNvPr>
          <p:cNvSpPr/>
          <p:nvPr/>
        </p:nvSpPr>
        <p:spPr>
          <a:xfrm>
            <a:off x="6096001" y="4000500"/>
            <a:ext cx="4470399" cy="1130300"/>
          </a:xfrm>
          <a:prstGeom prst="arc">
            <a:avLst>
              <a:gd name="adj1" fmla="val 16200000"/>
              <a:gd name="adj2" fmla="val 21552696"/>
            </a:avLst>
          </a:prstGeom>
          <a:ln w="12700">
            <a:solidFill>
              <a:srgbClr val="61CBF4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44F301-9AAC-F76F-EA14-F667C8765D0D}"/>
              </a:ext>
            </a:extLst>
          </p:cNvPr>
          <p:cNvSpPr txBox="1"/>
          <p:nvPr/>
        </p:nvSpPr>
        <p:spPr>
          <a:xfrm>
            <a:off x="6230523" y="136524"/>
            <a:ext cx="55398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</a:rPr>
              <a:t>Our river corridors are narrower than in the past: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</a:rPr>
              <a:t>the historical case for re-widening river corridors</a:t>
            </a:r>
          </a:p>
        </p:txBody>
      </p:sp>
    </p:spTree>
    <p:extLst>
      <p:ext uri="{BB962C8B-B14F-4D97-AF65-F5344CB8AC3E}">
        <p14:creationId xmlns:p14="http://schemas.microsoft.com/office/powerpoint/2010/main" val="2521558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44662-744B-6507-359B-6DB67A3A9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57B98-F15F-0A51-9D46-D6A6B1ABB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Napa River Rutherford and Oak Knoll to Oakville Projects: widening as an alternative to bank hardening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AD2EF-30F9-8B21-0274-34EC37842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Two landowner-initiated projects</a:t>
            </a:r>
          </a:p>
          <a:p>
            <a:pPr lvl="1"/>
            <a:r>
              <a:rPr lang="en-US" dirty="0"/>
              <a:t>Rutherford Project started in 2002-2015, 28 landowners, 4.5 miles of river $21M of public funds</a:t>
            </a:r>
          </a:p>
          <a:p>
            <a:pPr lvl="1"/>
            <a:r>
              <a:rPr lang="en-US" dirty="0"/>
              <a:t>Oak Knoll to Oakville Project started in 2007-2022, 34 landowners, 9 miles of river</a:t>
            </a:r>
          </a:p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Feasibility and conceptual design by ESA, Ellie Insley and Associates, and Laurel Marcus/California Land Stewardship </a:t>
            </a:r>
          </a:p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After Feasibility and Conceptual Design, management of project design and permitting passed to Napa County Flood Control and Water Conservation District with ESA as the restoration design consultant</a:t>
            </a:r>
          </a:p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Funding from Napa County Measure A, California Coastal Conservancy, California State Water Quality Control Board, California Department of Fish and Game, the Environmental Protection Agency and California Wildlife Conservation Board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F3CF4-9923-E194-AA33-EF5DEAD0A5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Picture 1027" descr="\\ORCA\pwa\Projects\1638-02-Napa-River-Rutherford-Restoration\Field walk and talk sub task\Images\53.JPG">
            <a:extLst>
              <a:ext uri="{FF2B5EF4-FFF2-40B4-BE49-F238E27FC236}">
                <a16:creationId xmlns:a16="http://schemas.microsoft.com/office/drawing/2014/main" id="{897F58BB-9145-F3A9-D8C4-E9746D611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2" y="3136235"/>
            <a:ext cx="4668194" cy="350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917EB34-9077-80C7-5833-C2C1DBD56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8"/>
          <a:stretch>
            <a:fillRect/>
          </a:stretch>
        </p:blipFill>
        <p:spPr bwMode="auto">
          <a:xfrm>
            <a:off x="608656" y="3136235"/>
            <a:ext cx="5385744" cy="349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834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7F00E-7A66-7479-068E-EC055977F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1DD6B-F889-631C-FD20-C35A46770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Napa River Rutherford and Oak Knoll to Oakville Projects: widening as an alternative to bank hardening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141E3-DFC1-9B50-7D7B-5EC5D9171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Two landowner-initiated projects</a:t>
            </a:r>
          </a:p>
          <a:p>
            <a:pPr lvl="1"/>
            <a:r>
              <a:rPr lang="en-US" dirty="0"/>
              <a:t>Rutherford Project started in 2002-2015, 28 landowners, 4.5 miles of river $21M of public funds</a:t>
            </a:r>
          </a:p>
          <a:p>
            <a:pPr lvl="1"/>
            <a:r>
              <a:rPr lang="en-US" dirty="0"/>
              <a:t>Oak Knoll to Oakville Project started in 2007-2022, 34 landowners, 9 miles of river</a:t>
            </a:r>
          </a:p>
          <a:p>
            <a:r>
              <a:rPr lang="en-US" dirty="0"/>
              <a:t>Feasibility and conceptual design by ESA, Ellie Insley and Associates, and Laurel Marcus/California Land Stewardship </a:t>
            </a:r>
          </a:p>
          <a:p>
            <a:r>
              <a:rPr lang="en-US" dirty="0"/>
              <a:t>After Feasibility and Conceptual Design, management of project design and permitting passed to Napa County Flood Control and Water Conservation District with ESA as the restoration design consultant</a:t>
            </a:r>
          </a:p>
          <a:p>
            <a:r>
              <a:rPr lang="en-US" dirty="0"/>
              <a:t>Funding from Napa County Measure A, California Coastal Conservancy, California State Water Quality Control Board, California Department of Fish and Game, the Environmental Protection Agency and California Wildlife Conservation Board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D0884-5BF6-5007-7F04-B128D465A9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557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4DFD8-1031-DD28-B1B1-504AB7E56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Shifting goals – from bank stabilization and restoration to corridor widening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A07DDB-CB96-1617-2022-A19C214368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2" descr="K:\proposals\2012\P120076.00_NapaRiverOakvilleDesign\03 Graphics\photos\Napa landowner meeting.jpg">
            <a:extLst>
              <a:ext uri="{FF2B5EF4-FFF2-40B4-BE49-F238E27FC236}">
                <a16:creationId xmlns:a16="http://schemas.microsoft.com/office/drawing/2014/main" id="{94D6E894-2398-C61B-0915-8C88F89DA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496" y="2142397"/>
            <a:ext cx="5548746" cy="4029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7C21D15-866D-B208-D95F-8B264807A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142397"/>
            <a:ext cx="5327905" cy="4034566"/>
          </a:xfrm>
        </p:spPr>
        <p:txBody>
          <a:bodyPr/>
          <a:lstStyle/>
          <a:p>
            <a:r>
              <a:rPr lang="en-US" dirty="0"/>
              <a:t>Initial conversations focused on bank stabilization and property protection, as well as restoration and creating a legacy project</a:t>
            </a:r>
          </a:p>
          <a:p>
            <a:r>
              <a:rPr lang="en-US" dirty="0"/>
              <a:t>Conversations evolved to re-widening the river corridor to treat the causes of bank erosion rather than the symptoms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47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F05B58-1D33-608A-E981-7ECF1CDE44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C23044FE-F9F6-21AC-BA2D-312B5AECC86F}"/>
              </a:ext>
            </a:extLst>
          </p:cNvPr>
          <p:cNvGrpSpPr>
            <a:grpSpLocks/>
          </p:cNvGrpSpPr>
          <p:nvPr/>
        </p:nvGrpSpPr>
        <p:grpSpPr bwMode="auto">
          <a:xfrm>
            <a:off x="3678239" y="188914"/>
            <a:ext cx="6015037" cy="6237287"/>
            <a:chOff x="115" y="119"/>
            <a:chExt cx="3789" cy="3929"/>
          </a:xfrm>
        </p:grpSpPr>
        <p:pic>
          <p:nvPicPr>
            <p:cNvPr id="6" name="Picture 3" descr="NapaYntville_W-D_1">
              <a:extLst>
                <a:ext uri="{FF2B5EF4-FFF2-40B4-BE49-F238E27FC236}">
                  <a16:creationId xmlns:a16="http://schemas.microsoft.com/office/drawing/2014/main" id="{73298188-4EBC-FDDA-B336-76061C7BB2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" y="119"/>
              <a:ext cx="2329" cy="2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 descr="NapaYntville_W-D_2">
              <a:extLst>
                <a:ext uri="{FF2B5EF4-FFF2-40B4-BE49-F238E27FC236}">
                  <a16:creationId xmlns:a16="http://schemas.microsoft.com/office/drawing/2014/main" id="{EC12AC6E-CE93-3170-1BAC-E210870ECF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5" y="1859"/>
              <a:ext cx="2319" cy="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5" descr="wd3">
            <a:extLst>
              <a:ext uri="{FF2B5EF4-FFF2-40B4-BE49-F238E27FC236}">
                <a16:creationId xmlns:a16="http://schemas.microsoft.com/office/drawing/2014/main" id="{202B9083-1446-9321-FB17-A9F27404B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738" y="4395789"/>
            <a:ext cx="1655762" cy="94297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wd6">
            <a:extLst>
              <a:ext uri="{FF2B5EF4-FFF2-40B4-BE49-F238E27FC236}">
                <a16:creationId xmlns:a16="http://schemas.microsoft.com/office/drawing/2014/main" id="{2D14BDA6-9883-328C-FBE0-929FE6054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1763" y="2989263"/>
            <a:ext cx="1695450" cy="1071562"/>
          </a:xfrm>
          <a:prstGeom prst="rect">
            <a:avLst/>
          </a:prstGeom>
          <a:solidFill>
            <a:schemeClr val="bg1"/>
          </a:solidFill>
          <a:ln w="25400">
            <a:solidFill>
              <a:srgbClr val="FF6600"/>
            </a:solidFill>
            <a:miter lim="800000"/>
            <a:headEnd/>
            <a:tailEnd/>
          </a:ln>
        </p:spPr>
      </p:pic>
      <p:pic>
        <p:nvPicPr>
          <p:cNvPr id="10" name="Picture 7" descr="wd8">
            <a:extLst>
              <a:ext uri="{FF2B5EF4-FFF2-40B4-BE49-F238E27FC236}">
                <a16:creationId xmlns:a16="http://schemas.microsoft.com/office/drawing/2014/main" id="{C9ECEFAA-99B1-3A0E-F8CC-69B66813A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913" y="1927225"/>
            <a:ext cx="2063750" cy="922338"/>
          </a:xfrm>
          <a:prstGeom prst="rect">
            <a:avLst/>
          </a:prstGeom>
          <a:solidFill>
            <a:schemeClr val="bg1"/>
          </a:solidFill>
          <a:ln w="2540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1" name="Picture 8" descr="wd13">
            <a:extLst>
              <a:ext uri="{FF2B5EF4-FFF2-40B4-BE49-F238E27FC236}">
                <a16:creationId xmlns:a16="http://schemas.microsoft.com/office/drawing/2014/main" id="{8BA90AB3-6CAA-CD60-0736-663870797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930275"/>
            <a:ext cx="2293938" cy="869950"/>
          </a:xfrm>
          <a:prstGeom prst="rect">
            <a:avLst/>
          </a:prstGeom>
          <a:solidFill>
            <a:schemeClr val="bg1"/>
          </a:solidFill>
          <a:ln w="25400">
            <a:solidFill>
              <a:srgbClr val="00FFFF"/>
            </a:solidFill>
            <a:miter lim="800000"/>
            <a:headEnd/>
            <a:tailEnd/>
          </a:ln>
        </p:spPr>
      </p:pic>
      <p:pic>
        <p:nvPicPr>
          <p:cNvPr id="12" name="Picture 9" descr="wd21XS">
            <a:extLst>
              <a:ext uri="{FF2B5EF4-FFF2-40B4-BE49-F238E27FC236}">
                <a16:creationId xmlns:a16="http://schemas.microsoft.com/office/drawing/2014/main" id="{CA0D51C1-0BD6-7B31-CD92-D95C68FF9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063" y="69850"/>
            <a:ext cx="2589212" cy="704850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13" name="Line 10">
            <a:extLst>
              <a:ext uri="{FF2B5EF4-FFF2-40B4-BE49-F238E27FC236}">
                <a16:creationId xmlns:a16="http://schemas.microsoft.com/office/drawing/2014/main" id="{AF41C5ED-6332-9CDC-78F9-ACE9320399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76700" y="644526"/>
            <a:ext cx="3392488" cy="219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Line 11">
            <a:extLst>
              <a:ext uri="{FF2B5EF4-FFF2-40B4-BE49-F238E27FC236}">
                <a16:creationId xmlns:a16="http://schemas.microsoft.com/office/drawing/2014/main" id="{1EFB669C-4540-574B-BDE6-E12B3875825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18351" y="2868614"/>
            <a:ext cx="696913" cy="111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12">
            <a:extLst>
              <a:ext uri="{FF2B5EF4-FFF2-40B4-BE49-F238E27FC236}">
                <a16:creationId xmlns:a16="http://schemas.microsoft.com/office/drawing/2014/main" id="{021E8238-D2B8-1D1A-98A7-8A9CDD42B27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41825" y="1101725"/>
            <a:ext cx="1835150" cy="12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Line 13">
            <a:extLst>
              <a:ext uri="{FF2B5EF4-FFF2-40B4-BE49-F238E27FC236}">
                <a16:creationId xmlns:a16="http://schemas.microsoft.com/office/drawing/2014/main" id="{367879CB-DB48-6D84-FA77-F8F181801FE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69151" y="3516313"/>
            <a:ext cx="1844675" cy="709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Line 14">
            <a:extLst>
              <a:ext uri="{FF2B5EF4-FFF2-40B4-BE49-F238E27FC236}">
                <a16:creationId xmlns:a16="http://schemas.microsoft.com/office/drawing/2014/main" id="{8E1223E1-1F4A-E0E6-5A75-F37B97D463F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966201" y="4887913"/>
            <a:ext cx="835025" cy="519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Rectangle 20">
            <a:extLst>
              <a:ext uri="{FF2B5EF4-FFF2-40B4-BE49-F238E27FC236}">
                <a16:creationId xmlns:a16="http://schemas.microsoft.com/office/drawing/2014/main" id="{AE49CAB2-0E01-21FE-AD62-9EAEE8F454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4595" y="2289176"/>
            <a:ext cx="1394459" cy="1269999"/>
          </a:xfrm>
          <a:prstGeom prst="rect">
            <a:avLst/>
          </a:prstGeom>
          <a:gradFill>
            <a:gsLst>
              <a:gs pos="0">
                <a:srgbClr val="B8B4AB"/>
              </a:gs>
              <a:gs pos="100000">
                <a:srgbClr val="B0B0A4"/>
              </a:gs>
            </a:gsLst>
            <a:lin ang="5400000" scaled="1"/>
          </a:gradFill>
          <a:ln w="25400">
            <a:gradFill>
              <a:gsLst>
                <a:gs pos="0">
                  <a:srgbClr val="A8ADA7">
                    <a:alpha val="43000"/>
                  </a:srgbClr>
                </a:gs>
                <a:gs pos="100000">
                  <a:srgbClr val="B0B0A4"/>
                </a:gs>
              </a:gsLst>
              <a:lin ang="5400000" scaled="1"/>
            </a:gradFill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Trebuchet MS" panose="020B0603020202020204" pitchFamily="34" charset="0"/>
            </a:endParaRPr>
          </a:p>
        </p:txBody>
      </p:sp>
      <p:pic>
        <p:nvPicPr>
          <p:cNvPr id="19" name="Picture 19">
            <a:extLst>
              <a:ext uri="{FF2B5EF4-FFF2-40B4-BE49-F238E27FC236}">
                <a16:creationId xmlns:a16="http://schemas.microsoft.com/office/drawing/2014/main" id="{3AE45D1B-679F-C209-6409-482551C77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97" y="2849563"/>
            <a:ext cx="5655962" cy="38687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1">
            <a:extLst>
              <a:ext uri="{FF2B5EF4-FFF2-40B4-BE49-F238E27FC236}">
                <a16:creationId xmlns:a16="http://schemas.microsoft.com/office/drawing/2014/main" id="{1EBCFB6E-8F66-FE36-BF86-39C30FDA8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82251" y="5340351"/>
            <a:ext cx="561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Trebuchet MS" panose="020B0603020202020204" pitchFamily="34" charset="0"/>
              </a:rPr>
              <a:t>39%</a:t>
            </a:r>
          </a:p>
        </p:txBody>
      </p:sp>
      <p:sp>
        <p:nvSpPr>
          <p:cNvPr id="21" name="Text Box 22">
            <a:extLst>
              <a:ext uri="{FF2B5EF4-FFF2-40B4-BE49-F238E27FC236}">
                <a16:creationId xmlns:a16="http://schemas.microsoft.com/office/drawing/2014/main" id="{718B566E-775E-A4C8-F0EC-C1FDA5620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33089" y="3268663"/>
            <a:ext cx="561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Trebuchet MS" panose="020B0603020202020204" pitchFamily="34" charset="0"/>
              </a:rPr>
              <a:t>42%</a:t>
            </a:r>
          </a:p>
        </p:txBody>
      </p:sp>
      <p:sp>
        <p:nvSpPr>
          <p:cNvPr id="22" name="Text Box 23">
            <a:extLst>
              <a:ext uri="{FF2B5EF4-FFF2-40B4-BE49-F238E27FC236}">
                <a16:creationId xmlns:a16="http://schemas.microsoft.com/office/drawing/2014/main" id="{FB42A3FE-0232-B1DD-E3A1-D3364F670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9176" y="2185988"/>
            <a:ext cx="561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Trebuchet MS" panose="020B0603020202020204" pitchFamily="34" charset="0"/>
              </a:rPr>
              <a:t>15%</a:t>
            </a:r>
          </a:p>
        </p:txBody>
      </p:sp>
      <p:sp>
        <p:nvSpPr>
          <p:cNvPr id="23" name="Text Box 24">
            <a:extLst>
              <a:ext uri="{FF2B5EF4-FFF2-40B4-BE49-F238E27FC236}">
                <a16:creationId xmlns:a16="http://schemas.microsoft.com/office/drawing/2014/main" id="{E4B2DADE-B709-FB08-2F1B-0C2043C33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9651" y="1179513"/>
            <a:ext cx="4413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Trebuchet MS" panose="020B0603020202020204" pitchFamily="34" charset="0"/>
              </a:rPr>
              <a:t>2%</a:t>
            </a:r>
          </a:p>
        </p:txBody>
      </p:sp>
      <p:sp>
        <p:nvSpPr>
          <p:cNvPr id="24" name="Text Box 25">
            <a:extLst>
              <a:ext uri="{FF2B5EF4-FFF2-40B4-BE49-F238E27FC236}">
                <a16:creationId xmlns:a16="http://schemas.microsoft.com/office/drawing/2014/main" id="{5F6020C1-64D8-3FC0-957F-9D0C37D91D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3814" y="250826"/>
            <a:ext cx="4413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Trebuchet MS" panose="020B0603020202020204" pitchFamily="34" charset="0"/>
              </a:rPr>
              <a:t>1%</a:t>
            </a:r>
          </a:p>
        </p:txBody>
      </p:sp>
      <p:pic>
        <p:nvPicPr>
          <p:cNvPr id="27" name="Picture 4" descr="NapaYntville_W-D_2">
            <a:extLst>
              <a:ext uri="{FF2B5EF4-FFF2-40B4-BE49-F238E27FC236}">
                <a16:creationId xmlns:a16="http://schemas.microsoft.com/office/drawing/2014/main" id="{FEC44FBE-1EDF-F4C7-6A14-F8591CAEF8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720" y="1063988"/>
            <a:ext cx="2060875" cy="1888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0">
            <a:extLst>
              <a:ext uri="{FF2B5EF4-FFF2-40B4-BE49-F238E27FC236}">
                <a16:creationId xmlns:a16="http://schemas.microsoft.com/office/drawing/2014/main" id="{F65974F7-AE68-B59A-5DDB-A32925A0B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121" y="4930920"/>
            <a:ext cx="1394459" cy="1269999"/>
          </a:xfrm>
          <a:prstGeom prst="rect">
            <a:avLst/>
          </a:prstGeom>
          <a:gradFill>
            <a:gsLst>
              <a:gs pos="0">
                <a:srgbClr val="B8B4AB"/>
              </a:gs>
              <a:gs pos="100000">
                <a:srgbClr val="B0B0A4"/>
              </a:gs>
            </a:gsLst>
            <a:lin ang="5400000" scaled="1"/>
          </a:gradFill>
          <a:ln w="25400">
            <a:gradFill>
              <a:gsLst>
                <a:gs pos="0">
                  <a:srgbClr val="A8ADA7">
                    <a:alpha val="43000"/>
                  </a:srgbClr>
                </a:gs>
                <a:gs pos="100000">
                  <a:srgbClr val="B0B0A4"/>
                </a:gs>
              </a:gsLst>
              <a:lin ang="5400000" scaled="1"/>
            </a:gradFill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66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B1D81-12AF-761B-43A1-813DEDD8A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10744200" cy="1005840"/>
          </a:xfrm>
        </p:spPr>
        <p:txBody>
          <a:bodyPr/>
          <a:lstStyle/>
          <a:p>
            <a:r>
              <a:rPr lang="en-US" dirty="0"/>
              <a:t>Effects of inset floodplain widening on velocity and erosion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490534-D086-19BD-2254-E0EFC662E7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F3365CA-5730-A107-0058-E27555A24A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369019"/>
              </p:ext>
            </p:extLst>
          </p:nvPr>
        </p:nvGraphicFramePr>
        <p:xfrm>
          <a:off x="254000" y="1242791"/>
          <a:ext cx="8128000" cy="5478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C0B0084-398E-F172-62D7-A68750492DB9}"/>
              </a:ext>
            </a:extLst>
          </p:cNvPr>
          <p:cNvSpPr/>
          <p:nvPr/>
        </p:nvSpPr>
        <p:spPr>
          <a:xfrm>
            <a:off x="7616952" y="2341058"/>
            <a:ext cx="4197096" cy="612648"/>
          </a:xfrm>
          <a:custGeom>
            <a:avLst/>
            <a:gdLst>
              <a:gd name="csX0" fmla="*/ 0 w 4197096"/>
              <a:gd name="csY0" fmla="*/ 0 h 612648"/>
              <a:gd name="csX1" fmla="*/ 630936 w 4197096"/>
              <a:gd name="csY1" fmla="*/ 9144 h 612648"/>
              <a:gd name="csX2" fmla="*/ 996696 w 4197096"/>
              <a:gd name="csY2" fmla="*/ 448056 h 612648"/>
              <a:gd name="csX3" fmla="*/ 1847088 w 4197096"/>
              <a:gd name="csY3" fmla="*/ 448056 h 612648"/>
              <a:gd name="csX4" fmla="*/ 1883664 w 4197096"/>
              <a:gd name="csY4" fmla="*/ 493776 h 612648"/>
              <a:gd name="csX5" fmla="*/ 1956816 w 4197096"/>
              <a:gd name="csY5" fmla="*/ 576072 h 612648"/>
              <a:gd name="csX6" fmla="*/ 1993392 w 4197096"/>
              <a:gd name="csY6" fmla="*/ 585216 h 612648"/>
              <a:gd name="csX7" fmla="*/ 2057400 w 4197096"/>
              <a:gd name="csY7" fmla="*/ 612648 h 612648"/>
              <a:gd name="csX8" fmla="*/ 2167128 w 4197096"/>
              <a:gd name="csY8" fmla="*/ 603504 h 612648"/>
              <a:gd name="csX9" fmla="*/ 2240280 w 4197096"/>
              <a:gd name="csY9" fmla="*/ 585216 h 612648"/>
              <a:gd name="csX10" fmla="*/ 2258568 w 4197096"/>
              <a:gd name="csY10" fmla="*/ 557784 h 612648"/>
              <a:gd name="csX11" fmla="*/ 2276856 w 4197096"/>
              <a:gd name="csY11" fmla="*/ 484632 h 612648"/>
              <a:gd name="csX12" fmla="*/ 2313432 w 4197096"/>
              <a:gd name="csY12" fmla="*/ 448056 h 612648"/>
              <a:gd name="csX13" fmla="*/ 2944368 w 4197096"/>
              <a:gd name="csY13" fmla="*/ 411480 h 612648"/>
              <a:gd name="csX14" fmla="*/ 3328416 w 4197096"/>
              <a:gd name="csY14" fmla="*/ 9144 h 612648"/>
              <a:gd name="csX15" fmla="*/ 4197096 w 4197096"/>
              <a:gd name="csY15" fmla="*/ 9144 h 6126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4197096" h="612648">
                <a:moveTo>
                  <a:pt x="0" y="0"/>
                </a:moveTo>
                <a:lnTo>
                  <a:pt x="630936" y="9144"/>
                </a:lnTo>
                <a:lnTo>
                  <a:pt x="996696" y="448056"/>
                </a:lnTo>
                <a:lnTo>
                  <a:pt x="1847088" y="448056"/>
                </a:lnTo>
                <a:lnTo>
                  <a:pt x="1883664" y="493776"/>
                </a:lnTo>
                <a:cubicBezTo>
                  <a:pt x="1908048" y="521208"/>
                  <a:pt x="1928620" y="552575"/>
                  <a:pt x="1956816" y="576072"/>
                </a:cubicBezTo>
                <a:cubicBezTo>
                  <a:pt x="1966470" y="584117"/>
                  <a:pt x="1981308" y="581764"/>
                  <a:pt x="1993392" y="585216"/>
                </a:cubicBezTo>
                <a:cubicBezTo>
                  <a:pt x="2024786" y="594186"/>
                  <a:pt x="2024888" y="596392"/>
                  <a:pt x="2057400" y="612648"/>
                </a:cubicBezTo>
                <a:cubicBezTo>
                  <a:pt x="2093976" y="609600"/>
                  <a:pt x="2130831" y="608949"/>
                  <a:pt x="2167128" y="603504"/>
                </a:cubicBezTo>
                <a:cubicBezTo>
                  <a:pt x="2191984" y="599776"/>
                  <a:pt x="2240280" y="585216"/>
                  <a:pt x="2240280" y="585216"/>
                </a:cubicBezTo>
                <a:cubicBezTo>
                  <a:pt x="2246376" y="576072"/>
                  <a:pt x="2254709" y="568074"/>
                  <a:pt x="2258568" y="557784"/>
                </a:cubicBezTo>
                <a:cubicBezTo>
                  <a:pt x="2259336" y="555737"/>
                  <a:pt x="2269164" y="493862"/>
                  <a:pt x="2276856" y="484632"/>
                </a:cubicBezTo>
                <a:cubicBezTo>
                  <a:pt x="2315870" y="437815"/>
                  <a:pt x="2313432" y="475951"/>
                  <a:pt x="2313432" y="448056"/>
                </a:cubicBezTo>
                <a:lnTo>
                  <a:pt x="2944368" y="411480"/>
                </a:lnTo>
                <a:lnTo>
                  <a:pt x="3328416" y="9144"/>
                </a:lnTo>
                <a:lnTo>
                  <a:pt x="4197096" y="9144"/>
                </a:lnTo>
              </a:path>
            </a:pathLst>
          </a:cu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8CE395-6630-1062-B08C-3FE66675F24A}"/>
              </a:ext>
            </a:extLst>
          </p:cNvPr>
          <p:cNvSpPr txBox="1"/>
          <p:nvPr/>
        </p:nvSpPr>
        <p:spPr>
          <a:xfrm>
            <a:off x="9145157" y="3239198"/>
            <a:ext cx="11544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/>
              <a:t>Channel width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880F2A-CAC7-CE22-8295-1B25A492E94A}"/>
              </a:ext>
            </a:extLst>
          </p:cNvPr>
          <p:cNvSpPr txBox="1"/>
          <p:nvPr/>
        </p:nvSpPr>
        <p:spPr>
          <a:xfrm>
            <a:off x="8963487" y="1980503"/>
            <a:ext cx="12939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solidFill>
                  <a:schemeClr val="accent1"/>
                </a:solidFill>
              </a:rPr>
              <a:t>Floodplain width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F3FEA03-EC91-ACE3-5D75-371B4D387E1E}"/>
              </a:ext>
            </a:extLst>
          </p:cNvPr>
          <p:cNvCxnSpPr/>
          <p:nvPr/>
        </p:nvCxnSpPr>
        <p:spPr>
          <a:xfrm>
            <a:off x="8382000" y="2341058"/>
            <a:ext cx="241706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1786FE5-DC59-C9B9-FA08-AB0330FA3C46}"/>
              </a:ext>
            </a:extLst>
          </p:cNvPr>
          <p:cNvCxnSpPr>
            <a:cxnSpLocks/>
          </p:cNvCxnSpPr>
          <p:nvPr/>
        </p:nvCxnSpPr>
        <p:spPr>
          <a:xfrm>
            <a:off x="9523822" y="3107458"/>
            <a:ext cx="383356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F340533-E638-C228-CA84-63D74115C7A4}"/>
              </a:ext>
            </a:extLst>
          </p:cNvPr>
          <p:cNvSpPr/>
          <p:nvPr/>
        </p:nvSpPr>
        <p:spPr>
          <a:xfrm>
            <a:off x="4767834" y="5534151"/>
            <a:ext cx="1871980" cy="612648"/>
          </a:xfrm>
          <a:custGeom>
            <a:avLst/>
            <a:gdLst>
              <a:gd name="csX0" fmla="*/ 0 w 4197096"/>
              <a:gd name="csY0" fmla="*/ 0 h 612648"/>
              <a:gd name="csX1" fmla="*/ 630936 w 4197096"/>
              <a:gd name="csY1" fmla="*/ 9144 h 612648"/>
              <a:gd name="csX2" fmla="*/ 996696 w 4197096"/>
              <a:gd name="csY2" fmla="*/ 448056 h 612648"/>
              <a:gd name="csX3" fmla="*/ 1847088 w 4197096"/>
              <a:gd name="csY3" fmla="*/ 448056 h 612648"/>
              <a:gd name="csX4" fmla="*/ 1883664 w 4197096"/>
              <a:gd name="csY4" fmla="*/ 493776 h 612648"/>
              <a:gd name="csX5" fmla="*/ 1956816 w 4197096"/>
              <a:gd name="csY5" fmla="*/ 576072 h 612648"/>
              <a:gd name="csX6" fmla="*/ 1993392 w 4197096"/>
              <a:gd name="csY6" fmla="*/ 585216 h 612648"/>
              <a:gd name="csX7" fmla="*/ 2057400 w 4197096"/>
              <a:gd name="csY7" fmla="*/ 612648 h 612648"/>
              <a:gd name="csX8" fmla="*/ 2167128 w 4197096"/>
              <a:gd name="csY8" fmla="*/ 603504 h 612648"/>
              <a:gd name="csX9" fmla="*/ 2240280 w 4197096"/>
              <a:gd name="csY9" fmla="*/ 585216 h 612648"/>
              <a:gd name="csX10" fmla="*/ 2258568 w 4197096"/>
              <a:gd name="csY10" fmla="*/ 557784 h 612648"/>
              <a:gd name="csX11" fmla="*/ 2276856 w 4197096"/>
              <a:gd name="csY11" fmla="*/ 484632 h 612648"/>
              <a:gd name="csX12" fmla="*/ 2313432 w 4197096"/>
              <a:gd name="csY12" fmla="*/ 448056 h 612648"/>
              <a:gd name="csX13" fmla="*/ 2944368 w 4197096"/>
              <a:gd name="csY13" fmla="*/ 411480 h 612648"/>
              <a:gd name="csX14" fmla="*/ 3328416 w 4197096"/>
              <a:gd name="csY14" fmla="*/ 9144 h 612648"/>
              <a:gd name="csX15" fmla="*/ 4197096 w 4197096"/>
              <a:gd name="csY15" fmla="*/ 9144 h 6126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4197096" h="612648">
                <a:moveTo>
                  <a:pt x="0" y="0"/>
                </a:moveTo>
                <a:lnTo>
                  <a:pt x="630936" y="9144"/>
                </a:lnTo>
                <a:lnTo>
                  <a:pt x="996696" y="448056"/>
                </a:lnTo>
                <a:lnTo>
                  <a:pt x="1847088" y="448056"/>
                </a:lnTo>
                <a:lnTo>
                  <a:pt x="1883664" y="493776"/>
                </a:lnTo>
                <a:cubicBezTo>
                  <a:pt x="1908048" y="521208"/>
                  <a:pt x="1928620" y="552575"/>
                  <a:pt x="1956816" y="576072"/>
                </a:cubicBezTo>
                <a:cubicBezTo>
                  <a:pt x="1966470" y="584117"/>
                  <a:pt x="1981308" y="581764"/>
                  <a:pt x="1993392" y="585216"/>
                </a:cubicBezTo>
                <a:cubicBezTo>
                  <a:pt x="2024786" y="594186"/>
                  <a:pt x="2024888" y="596392"/>
                  <a:pt x="2057400" y="612648"/>
                </a:cubicBezTo>
                <a:cubicBezTo>
                  <a:pt x="2093976" y="609600"/>
                  <a:pt x="2130831" y="608949"/>
                  <a:pt x="2167128" y="603504"/>
                </a:cubicBezTo>
                <a:cubicBezTo>
                  <a:pt x="2191984" y="599776"/>
                  <a:pt x="2240280" y="585216"/>
                  <a:pt x="2240280" y="585216"/>
                </a:cubicBezTo>
                <a:cubicBezTo>
                  <a:pt x="2246376" y="576072"/>
                  <a:pt x="2254709" y="568074"/>
                  <a:pt x="2258568" y="557784"/>
                </a:cubicBezTo>
                <a:cubicBezTo>
                  <a:pt x="2259336" y="555737"/>
                  <a:pt x="2269164" y="493862"/>
                  <a:pt x="2276856" y="484632"/>
                </a:cubicBezTo>
                <a:cubicBezTo>
                  <a:pt x="2315870" y="437815"/>
                  <a:pt x="2313432" y="475951"/>
                  <a:pt x="2313432" y="448056"/>
                </a:cubicBezTo>
                <a:lnTo>
                  <a:pt x="2944368" y="411480"/>
                </a:lnTo>
                <a:lnTo>
                  <a:pt x="3328416" y="9144"/>
                </a:lnTo>
                <a:lnTo>
                  <a:pt x="4197096" y="9144"/>
                </a:lnTo>
              </a:path>
            </a:pathLst>
          </a:cu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43E4074-7438-5C3D-D0BF-5062598DFB5E}"/>
              </a:ext>
            </a:extLst>
          </p:cNvPr>
          <p:cNvSpPr/>
          <p:nvPr/>
        </p:nvSpPr>
        <p:spPr>
          <a:xfrm>
            <a:off x="1018263" y="5540120"/>
            <a:ext cx="1009449" cy="606679"/>
          </a:xfrm>
          <a:custGeom>
            <a:avLst/>
            <a:gdLst>
              <a:gd name="csX0" fmla="*/ 0 w 2263248"/>
              <a:gd name="csY0" fmla="*/ 0 h 606679"/>
              <a:gd name="csX1" fmla="*/ 757279 w 2263248"/>
              <a:gd name="csY1" fmla="*/ 22987 h 606679"/>
              <a:gd name="csX2" fmla="*/ 967002 w 2263248"/>
              <a:gd name="csY2" fmla="*/ 442087 h 606679"/>
              <a:gd name="csX3" fmla="*/ 1003578 w 2263248"/>
              <a:gd name="csY3" fmla="*/ 487807 h 606679"/>
              <a:gd name="csX4" fmla="*/ 1076730 w 2263248"/>
              <a:gd name="csY4" fmla="*/ 570103 h 606679"/>
              <a:gd name="csX5" fmla="*/ 1113306 w 2263248"/>
              <a:gd name="csY5" fmla="*/ 579247 h 606679"/>
              <a:gd name="csX6" fmla="*/ 1177314 w 2263248"/>
              <a:gd name="csY6" fmla="*/ 606679 h 606679"/>
              <a:gd name="csX7" fmla="*/ 1287042 w 2263248"/>
              <a:gd name="csY7" fmla="*/ 597535 h 606679"/>
              <a:gd name="csX8" fmla="*/ 1360194 w 2263248"/>
              <a:gd name="csY8" fmla="*/ 579247 h 606679"/>
              <a:gd name="csX9" fmla="*/ 1378482 w 2263248"/>
              <a:gd name="csY9" fmla="*/ 551815 h 606679"/>
              <a:gd name="csX10" fmla="*/ 1396770 w 2263248"/>
              <a:gd name="csY10" fmla="*/ 478663 h 606679"/>
              <a:gd name="csX11" fmla="*/ 1433346 w 2263248"/>
              <a:gd name="csY11" fmla="*/ 442087 h 606679"/>
              <a:gd name="csX12" fmla="*/ 1583781 w 2263248"/>
              <a:gd name="csY12" fmla="*/ 10223 h 606679"/>
              <a:gd name="csX13" fmla="*/ 2263248 w 2263248"/>
              <a:gd name="csY13" fmla="*/ 6350 h 6066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263248" h="606679">
                <a:moveTo>
                  <a:pt x="0" y="0"/>
                </a:moveTo>
                <a:lnTo>
                  <a:pt x="757279" y="22987"/>
                </a:lnTo>
                <a:lnTo>
                  <a:pt x="967002" y="442087"/>
                </a:lnTo>
                <a:lnTo>
                  <a:pt x="1003578" y="487807"/>
                </a:lnTo>
                <a:cubicBezTo>
                  <a:pt x="1027962" y="515239"/>
                  <a:pt x="1048534" y="546606"/>
                  <a:pt x="1076730" y="570103"/>
                </a:cubicBezTo>
                <a:cubicBezTo>
                  <a:pt x="1086384" y="578148"/>
                  <a:pt x="1101222" y="575795"/>
                  <a:pt x="1113306" y="579247"/>
                </a:cubicBezTo>
                <a:cubicBezTo>
                  <a:pt x="1144700" y="588217"/>
                  <a:pt x="1144802" y="590423"/>
                  <a:pt x="1177314" y="606679"/>
                </a:cubicBezTo>
                <a:cubicBezTo>
                  <a:pt x="1213890" y="603631"/>
                  <a:pt x="1250745" y="602980"/>
                  <a:pt x="1287042" y="597535"/>
                </a:cubicBezTo>
                <a:cubicBezTo>
                  <a:pt x="1311898" y="593807"/>
                  <a:pt x="1360194" y="579247"/>
                  <a:pt x="1360194" y="579247"/>
                </a:cubicBezTo>
                <a:cubicBezTo>
                  <a:pt x="1366290" y="570103"/>
                  <a:pt x="1374623" y="562105"/>
                  <a:pt x="1378482" y="551815"/>
                </a:cubicBezTo>
                <a:cubicBezTo>
                  <a:pt x="1379250" y="549768"/>
                  <a:pt x="1389078" y="487893"/>
                  <a:pt x="1396770" y="478663"/>
                </a:cubicBezTo>
                <a:cubicBezTo>
                  <a:pt x="1435784" y="431846"/>
                  <a:pt x="1433346" y="469982"/>
                  <a:pt x="1433346" y="442087"/>
                </a:cubicBezTo>
                <a:lnTo>
                  <a:pt x="1583781" y="10223"/>
                </a:lnTo>
                <a:lnTo>
                  <a:pt x="2263248" y="6350"/>
                </a:lnTo>
              </a:path>
            </a:pathLst>
          </a:cu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967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046FC-5972-2E77-3334-962896EA8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010B3-769D-F4D8-CF54-88BBFCC70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10744200" cy="1005840"/>
          </a:xfrm>
        </p:spPr>
        <p:txBody>
          <a:bodyPr/>
          <a:lstStyle/>
          <a:p>
            <a:r>
              <a:rPr lang="en-US" dirty="0"/>
              <a:t>Effects of inset floodplain widening on velocity and erosion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F8383-F460-DFAD-C199-D1DFD6B475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7212B6E-B210-8608-8F71-8433E1552917}"/>
              </a:ext>
            </a:extLst>
          </p:cNvPr>
          <p:cNvGraphicFramePr>
            <a:graphicFrameLocks noGrp="1"/>
          </p:cNvGraphicFramePr>
          <p:nvPr/>
        </p:nvGraphicFramePr>
        <p:xfrm>
          <a:off x="254000" y="1242791"/>
          <a:ext cx="8128000" cy="5478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CE764A02-D89F-200F-6804-C028F09EF4C4}"/>
              </a:ext>
            </a:extLst>
          </p:cNvPr>
          <p:cNvSpPr txBox="1">
            <a:spLocks/>
          </p:cNvSpPr>
          <p:nvPr/>
        </p:nvSpPr>
        <p:spPr>
          <a:xfrm>
            <a:off x="7833674" y="1646237"/>
            <a:ext cx="4270071" cy="4525963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rgbClr val="66CAD8"/>
              </a:buClr>
              <a:buFont typeface="Georgia" panose="02040502050405020303" pitchFamily="18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365760" algn="l" defTabSz="914400" rtl="0" eaLnBrk="1" latinLnBrk="0" hangingPunct="1">
              <a:lnSpc>
                <a:spcPct val="110000"/>
              </a:lnSpc>
              <a:spcBef>
                <a:spcPts val="900"/>
              </a:spcBef>
              <a:buClr>
                <a:srgbClr val="979493"/>
              </a:buClr>
              <a:buFont typeface="Raleway Medium" pitchFamily="2" charset="0"/>
              <a:buChar char="—"/>
              <a:defRPr sz="1800" kern="1200" baseline="0">
                <a:solidFill>
                  <a:srgbClr val="7F7B7A"/>
                </a:solidFill>
                <a:latin typeface="+mn-lt"/>
                <a:ea typeface="+mn-ea"/>
                <a:cs typeface="+mn-cs"/>
              </a:defRPr>
            </a:lvl2pPr>
            <a:lvl3pPr marL="1280160" indent="-228600" algn="l" defTabSz="914400" rtl="0" eaLnBrk="1" latinLnBrk="0" hangingPunct="1">
              <a:lnSpc>
                <a:spcPct val="110000"/>
              </a:lnSpc>
              <a:spcBef>
                <a:spcPts val="900"/>
              </a:spcBef>
              <a:buFont typeface="Georgia" panose="02040502050405020303" pitchFamily="18" charset="0"/>
              <a:buChar char="•"/>
              <a:defRPr sz="1600" kern="1200">
                <a:solidFill>
                  <a:srgbClr val="7F7B7A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Lessons learned:</a:t>
            </a:r>
          </a:p>
          <a:p>
            <a:pPr marL="0" indent="0">
              <a:buNone/>
            </a:pPr>
            <a:r>
              <a:rPr lang="en-US" sz="2000" dirty="0"/>
              <a:t>Erosive stress and geomorphic processes that support ecological function become more likely when inset floodplains approach ~5:1 width ratio to bankfull channel.</a:t>
            </a:r>
          </a:p>
          <a:p>
            <a:pPr marL="0" indent="0">
              <a:buNone/>
            </a:pPr>
            <a:r>
              <a:rPr lang="en-US" sz="2000" dirty="0"/>
              <a:t>Note this builds on very similar to work done by Liang Lee and Emily Zedler at Valley Water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B7E0AE5-99E0-9441-6041-9322BAE0C4E2}"/>
              </a:ext>
            </a:extLst>
          </p:cNvPr>
          <p:cNvGrpSpPr/>
          <p:nvPr/>
        </p:nvGrpSpPr>
        <p:grpSpPr>
          <a:xfrm>
            <a:off x="2787797" y="3516197"/>
            <a:ext cx="3656856" cy="2441524"/>
            <a:chOff x="2787797" y="3516197"/>
            <a:chExt cx="3656856" cy="2441524"/>
          </a:xfrm>
        </p:grpSpPr>
        <p:sp>
          <p:nvSpPr>
            <p:cNvPr id="9" name="Straight Arrow Connector 8">
              <a:extLst>
                <a:ext uri="{FF2B5EF4-FFF2-40B4-BE49-F238E27FC236}">
                  <a16:creationId xmlns:a16="http://schemas.microsoft.com/office/drawing/2014/main" id="{2902A149-20BF-C306-D23C-97728779740F}"/>
                </a:ext>
              </a:extLst>
            </p:cNvPr>
            <p:cNvSpPr/>
            <p:nvPr/>
          </p:nvSpPr>
          <p:spPr>
            <a:xfrm flipH="1" flipV="1">
              <a:off x="2787797" y="3516197"/>
              <a:ext cx="1084116" cy="1112173"/>
            </a:xfrm>
            <a:prstGeom prst="straightConnector1">
              <a:avLst/>
            </a:prstGeom>
            <a:ln w="19050">
              <a:solidFill>
                <a:schemeClr val="accent5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62343" tIns="31171" rIns="62343" bIns="31171" numCol="1" rtlCol="0" anchor="ctr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750"/>
            </a:p>
          </p:txBody>
        </p:sp>
        <p:pic>
          <p:nvPicPr>
            <p:cNvPr id="17" name="Picture 7" descr="wd8">
              <a:extLst>
                <a:ext uri="{FF2B5EF4-FFF2-40B4-BE49-F238E27FC236}">
                  <a16:creationId xmlns:a16="http://schemas.microsoft.com/office/drawing/2014/main" id="{83ED81D8-5ECC-F0CF-0237-E1815D23F8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4585" y="4675021"/>
              <a:ext cx="2870068" cy="1282700"/>
            </a:xfrm>
            <a:prstGeom prst="rect">
              <a:avLst/>
            </a:prstGeom>
            <a:noFill/>
            <a:ln w="38100">
              <a:solidFill>
                <a:schemeClr val="accent5"/>
              </a:solidFill>
              <a:miter lim="800000"/>
              <a:headEnd/>
              <a:tailEnd/>
            </a:ln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1CF1AC7-DB32-0944-E57C-A0E4557CB34A}"/>
              </a:ext>
            </a:extLst>
          </p:cNvPr>
          <p:cNvGrpSpPr/>
          <p:nvPr/>
        </p:nvGrpSpPr>
        <p:grpSpPr>
          <a:xfrm>
            <a:off x="3574585" y="1789438"/>
            <a:ext cx="2998383" cy="1813687"/>
            <a:chOff x="3574585" y="1789438"/>
            <a:chExt cx="3016715" cy="1852991"/>
          </a:xfrm>
        </p:grpSpPr>
        <p:pic>
          <p:nvPicPr>
            <p:cNvPr id="15" name="Picture 9" descr="wd21XS">
              <a:extLst>
                <a:ext uri="{FF2B5EF4-FFF2-40B4-BE49-F238E27FC236}">
                  <a16:creationId xmlns:a16="http://schemas.microsoft.com/office/drawing/2014/main" id="{B656D846-FC25-013A-C5DD-E236B557B1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4585" y="2255361"/>
              <a:ext cx="3016715" cy="82122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  <a:miter lim="800000"/>
              <a:headEnd/>
              <a:tailEnd/>
            </a:ln>
          </p:spPr>
        </p:pic>
        <p:sp>
          <p:nvSpPr>
            <p:cNvPr id="24" name="Straight Arrow Connector 23">
              <a:extLst>
                <a:ext uri="{FF2B5EF4-FFF2-40B4-BE49-F238E27FC236}">
                  <a16:creationId xmlns:a16="http://schemas.microsoft.com/office/drawing/2014/main" id="{17760435-A414-35B2-0FE3-F9748BBE71C0}"/>
                </a:ext>
              </a:extLst>
            </p:cNvPr>
            <p:cNvSpPr/>
            <p:nvPr/>
          </p:nvSpPr>
          <p:spPr>
            <a:xfrm flipH="1">
              <a:off x="5632708" y="3136021"/>
              <a:ext cx="140554" cy="506408"/>
            </a:xfrm>
            <a:prstGeom prst="straightConnector1">
              <a:avLst/>
            </a:prstGeom>
            <a:noFill/>
            <a:ln w="19050" cap="flat" cmpd="sng" algn="ctr">
              <a:solidFill>
                <a:srgbClr val="00B050"/>
              </a:solidFill>
              <a:prstDash val="solid"/>
              <a:tailEnd type="arrow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5" name="TextBox 1">
              <a:extLst>
                <a:ext uri="{FF2B5EF4-FFF2-40B4-BE49-F238E27FC236}">
                  <a16:creationId xmlns:a16="http://schemas.microsoft.com/office/drawing/2014/main" id="{8010A33C-5416-C0E7-7EBE-BC4E61533D4E}"/>
                </a:ext>
              </a:extLst>
            </p:cNvPr>
            <p:cNvSpPr txBox="1"/>
            <p:nvPr/>
          </p:nvSpPr>
          <p:spPr>
            <a:xfrm>
              <a:off x="3673822" y="1789438"/>
              <a:ext cx="2671593" cy="390411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Calibri"/>
                  <a:ea typeface="+mn-ea"/>
                  <a:cs typeface="+mn-cs"/>
                </a:defRPr>
              </a:lvl1pPr>
              <a:lvl2pPr marL="457200" indent="0">
                <a:defRPr sz="1100">
                  <a:latin typeface="Calibri"/>
                  <a:ea typeface="+mn-ea"/>
                  <a:cs typeface="+mn-cs"/>
                </a:defRPr>
              </a:lvl2pPr>
              <a:lvl3pPr marL="914400" indent="0">
                <a:defRPr sz="1100">
                  <a:latin typeface="Calibri"/>
                  <a:ea typeface="+mn-ea"/>
                  <a:cs typeface="+mn-cs"/>
                </a:defRPr>
              </a:lvl3pPr>
              <a:lvl4pPr marL="1371600" indent="0">
                <a:defRPr sz="1100">
                  <a:latin typeface="Calibri"/>
                  <a:ea typeface="+mn-ea"/>
                  <a:cs typeface="+mn-cs"/>
                </a:defRPr>
              </a:lvl4pPr>
              <a:lvl5pPr marL="1828800" indent="0">
                <a:defRPr sz="1100">
                  <a:latin typeface="Calibri"/>
                  <a:ea typeface="+mn-ea"/>
                  <a:cs typeface="+mn-cs"/>
                </a:defRPr>
              </a:lvl5pPr>
              <a:lvl6pPr marL="2286000" indent="0">
                <a:defRPr sz="1100">
                  <a:latin typeface="Calibri"/>
                  <a:ea typeface="+mn-ea"/>
                  <a:cs typeface="+mn-cs"/>
                </a:defRPr>
              </a:lvl6pPr>
              <a:lvl7pPr marL="2743200" indent="0">
                <a:defRPr sz="1100">
                  <a:latin typeface="Calibri"/>
                  <a:ea typeface="+mn-ea"/>
                  <a:cs typeface="+mn-cs"/>
                </a:defRPr>
              </a:lvl7pPr>
              <a:lvl8pPr marL="3200400" indent="0">
                <a:defRPr sz="1100">
                  <a:latin typeface="Calibri"/>
                  <a:ea typeface="+mn-ea"/>
                  <a:cs typeface="+mn-cs"/>
                </a:defRPr>
              </a:lvl8pPr>
              <a:lvl9pPr marL="3657600" indent="0">
                <a:defRPr sz="1100">
                  <a:latin typeface="Calibri"/>
                  <a:ea typeface="+mn-ea"/>
                  <a:cs typeface="+mn-cs"/>
                </a:defRPr>
              </a:lvl9pPr>
            </a:lstStyle>
            <a:p>
              <a:r>
                <a:rPr lang="en-US" sz="1400" dirty="0"/>
                <a:t>Inset</a:t>
              </a:r>
              <a:r>
                <a:rPr lang="en-US" sz="1400" baseline="0" dirty="0"/>
                <a:t> f</a:t>
              </a:r>
              <a:r>
                <a:rPr lang="en-US" sz="1400" dirty="0"/>
                <a:t>loodplain 10 x channel widths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014892E-3ACE-96FA-C361-1B9DCD41775F}"/>
              </a:ext>
            </a:extLst>
          </p:cNvPr>
          <p:cNvGrpSpPr/>
          <p:nvPr/>
        </p:nvGrpSpPr>
        <p:grpSpPr>
          <a:xfrm>
            <a:off x="1034453" y="2045616"/>
            <a:ext cx="2099173" cy="3599646"/>
            <a:chOff x="1034453" y="2045616"/>
            <a:chExt cx="2099173" cy="3599646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3547FA7-A6AA-FDAA-BD8A-F6BC4DE6D5DC}"/>
                </a:ext>
              </a:extLst>
            </p:cNvPr>
            <p:cNvGrpSpPr/>
            <p:nvPr/>
          </p:nvGrpSpPr>
          <p:grpSpPr>
            <a:xfrm>
              <a:off x="1054100" y="2045616"/>
              <a:ext cx="2079526" cy="3196881"/>
              <a:chOff x="1054100" y="2045616"/>
              <a:chExt cx="2079526" cy="3196881"/>
            </a:xfrm>
          </p:grpSpPr>
          <p:pic>
            <p:nvPicPr>
              <p:cNvPr id="19" name="Picture 5" descr="wd3">
                <a:extLst>
                  <a:ext uri="{FF2B5EF4-FFF2-40B4-BE49-F238E27FC236}">
                    <a16:creationId xmlns:a16="http://schemas.microsoft.com/office/drawing/2014/main" id="{2BA7EF1A-B4DA-1CCA-7557-320F855DCB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54100" y="4058184"/>
                <a:ext cx="2079526" cy="1184313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DC4088F4-6FD1-EFBA-26C8-85E262AD2D1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143000" y="2045616"/>
                <a:ext cx="139700" cy="2012568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1">
              <a:extLst>
                <a:ext uri="{FF2B5EF4-FFF2-40B4-BE49-F238E27FC236}">
                  <a16:creationId xmlns:a16="http://schemas.microsoft.com/office/drawing/2014/main" id="{B59B9C51-5FD2-1A6B-83D9-C407469CA18F}"/>
                </a:ext>
              </a:extLst>
            </p:cNvPr>
            <p:cNvSpPr txBox="1"/>
            <p:nvPr/>
          </p:nvSpPr>
          <p:spPr>
            <a:xfrm>
              <a:off x="1034453" y="5289147"/>
              <a:ext cx="1420205" cy="356115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dirty="0"/>
                <a:t>Incised, no inset floodplain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6817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62367A-650E-BC99-31E9-947E0A5F99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E61869-CF3D-3E75-311C-EAF3822B6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8838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0AE793-51A3-F4B8-3A45-57B359AB74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633" y="517564"/>
            <a:ext cx="2720553" cy="3586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F756456-0A68-3C48-ED4B-17E6013C2F71}"/>
              </a:ext>
            </a:extLst>
          </p:cNvPr>
          <p:cNvSpPr/>
          <p:nvPr/>
        </p:nvSpPr>
        <p:spPr>
          <a:xfrm>
            <a:off x="886968" y="2221127"/>
            <a:ext cx="2459736" cy="394057"/>
          </a:xfrm>
          <a:custGeom>
            <a:avLst/>
            <a:gdLst>
              <a:gd name="csX0" fmla="*/ 0 w 2459736"/>
              <a:gd name="csY0" fmla="*/ 28297 h 394057"/>
              <a:gd name="csX1" fmla="*/ 1764792 w 2459736"/>
              <a:gd name="csY1" fmla="*/ 37441 h 394057"/>
              <a:gd name="csX2" fmla="*/ 2459736 w 2459736"/>
              <a:gd name="csY2" fmla="*/ 394057 h 3940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459736" h="394057">
                <a:moveTo>
                  <a:pt x="0" y="28297"/>
                </a:moveTo>
                <a:cubicBezTo>
                  <a:pt x="677418" y="2389"/>
                  <a:pt x="1354836" y="-23519"/>
                  <a:pt x="1764792" y="37441"/>
                </a:cubicBezTo>
                <a:cubicBezTo>
                  <a:pt x="2174748" y="98401"/>
                  <a:pt x="2317242" y="246229"/>
                  <a:pt x="2459736" y="394057"/>
                </a:cubicBezTo>
              </a:path>
            </a:pathLst>
          </a:custGeom>
          <a:ln w="19050">
            <a:solidFill>
              <a:srgbClr val="FFFF00"/>
            </a:solidFill>
            <a:prstDash val="dash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940A-70DC-14FF-B337-40C359AE0D7B}"/>
              </a:ext>
            </a:extLst>
          </p:cNvPr>
          <p:cNvSpPr txBox="1"/>
          <p:nvPr/>
        </p:nvSpPr>
        <p:spPr>
          <a:xfrm>
            <a:off x="1956817" y="1225296"/>
            <a:ext cx="12344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100" dirty="0">
                <a:solidFill>
                  <a:srgbClr val="FFFF00"/>
                </a:solidFill>
              </a:rPr>
              <a:t>Pre-project topography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C23D809-96A1-C702-A503-07B75D41E30D}"/>
              </a:ext>
            </a:extLst>
          </p:cNvPr>
          <p:cNvCxnSpPr>
            <a:cxnSpLocks/>
          </p:cNvCxnSpPr>
          <p:nvPr/>
        </p:nvCxnSpPr>
        <p:spPr>
          <a:xfrm flipV="1">
            <a:off x="2167128" y="1656183"/>
            <a:ext cx="155448" cy="564944"/>
          </a:xfrm>
          <a:prstGeom prst="straightConnector1">
            <a:avLst/>
          </a:prstGeom>
          <a:ln>
            <a:solidFill>
              <a:srgbClr val="FFFF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2507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83D55A2-A73A-2374-C608-A9120F344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7C2BE-4ED8-3A06-DF72-0CFCF11E1C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CE928AA-F246-DAE6-745D-233B9B546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78918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9EB9E7-4D5E-588C-3568-9DC3D0D66E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633" y="517564"/>
            <a:ext cx="2720553" cy="3586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F612B650-E5B6-2C1E-A386-48CE0F142BC8}"/>
              </a:ext>
            </a:extLst>
          </p:cNvPr>
          <p:cNvSpPr/>
          <p:nvPr/>
        </p:nvSpPr>
        <p:spPr>
          <a:xfrm>
            <a:off x="502920" y="2037453"/>
            <a:ext cx="1719072" cy="564943"/>
          </a:xfrm>
          <a:custGeom>
            <a:avLst/>
            <a:gdLst>
              <a:gd name="csX0" fmla="*/ 0 w 2459736"/>
              <a:gd name="csY0" fmla="*/ 28297 h 394057"/>
              <a:gd name="csX1" fmla="*/ 1764792 w 2459736"/>
              <a:gd name="csY1" fmla="*/ 37441 h 394057"/>
              <a:gd name="csX2" fmla="*/ 2459736 w 2459736"/>
              <a:gd name="csY2" fmla="*/ 394057 h 3940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459736" h="394057">
                <a:moveTo>
                  <a:pt x="0" y="28297"/>
                </a:moveTo>
                <a:cubicBezTo>
                  <a:pt x="677418" y="2389"/>
                  <a:pt x="1354836" y="-23519"/>
                  <a:pt x="1764792" y="37441"/>
                </a:cubicBezTo>
                <a:cubicBezTo>
                  <a:pt x="2174748" y="98401"/>
                  <a:pt x="2317242" y="246229"/>
                  <a:pt x="2459736" y="394057"/>
                </a:cubicBezTo>
              </a:path>
            </a:pathLst>
          </a:custGeom>
          <a:ln w="19050">
            <a:solidFill>
              <a:srgbClr val="FFFF00"/>
            </a:solidFill>
            <a:prstDash val="dash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29B756-C223-A01B-692B-0F1FE391A346}"/>
              </a:ext>
            </a:extLst>
          </p:cNvPr>
          <p:cNvSpPr txBox="1"/>
          <p:nvPr/>
        </p:nvSpPr>
        <p:spPr>
          <a:xfrm>
            <a:off x="252603" y="2386952"/>
            <a:ext cx="12344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100" dirty="0">
                <a:solidFill>
                  <a:srgbClr val="FFFF00"/>
                </a:solidFill>
              </a:rPr>
              <a:t>Pre-project topography 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7C8EEC7-D363-B7D2-4BD3-B2B43A3432BF}"/>
              </a:ext>
            </a:extLst>
          </p:cNvPr>
          <p:cNvCxnSpPr>
            <a:cxnSpLocks/>
          </p:cNvCxnSpPr>
          <p:nvPr/>
        </p:nvCxnSpPr>
        <p:spPr>
          <a:xfrm flipH="1">
            <a:off x="1237869" y="2089540"/>
            <a:ext cx="249174" cy="310896"/>
          </a:xfrm>
          <a:prstGeom prst="straightConnector1">
            <a:avLst/>
          </a:prstGeom>
          <a:ln>
            <a:solidFill>
              <a:srgbClr val="FFFF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4086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C3E1A-CF2E-F9C2-39A9-456E9FD18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you do if you can’t widen a river corridor?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8B100-63E8-413F-2AF8-FBF00A96A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25625"/>
            <a:ext cx="6138672" cy="4351338"/>
          </a:xfrm>
        </p:spPr>
        <p:txBody>
          <a:bodyPr/>
          <a:lstStyle/>
          <a:p>
            <a:r>
              <a:rPr lang="en-US" dirty="0"/>
              <a:t>Restoration nodes: opportunistic widening to create islands of high functioning habitat</a:t>
            </a:r>
          </a:p>
          <a:p>
            <a:endParaRPr lang="en-US" dirty="0"/>
          </a:p>
          <a:p>
            <a:r>
              <a:rPr lang="en-US" dirty="0"/>
              <a:t>Providing backstops: identifying reaches where rivers can self-adjust and areas where a non-erodible backstop is needed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162B82-16BC-D9A9-0001-E140B638461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184D0F4-223C-0FEB-DB3C-A0891A52F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303" y="1452971"/>
            <a:ext cx="2011680" cy="2056619"/>
          </a:xfrm>
          <a:prstGeom prst="rect">
            <a:avLst/>
          </a:prstGeom>
        </p:spPr>
      </p:pic>
      <p:pic>
        <p:nvPicPr>
          <p:cNvPr id="34" name="EEFE10BE-D4AA-43BD-9F1A-89870FA0DC85" descr="IMG_8673.jpeg">
            <a:extLst>
              <a:ext uri="{FF2B5EF4-FFF2-40B4-BE49-F238E27FC236}">
                <a16:creationId xmlns:a16="http://schemas.microsoft.com/office/drawing/2014/main" id="{8B121C2A-F8F8-245A-A299-7F2E6CB32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824" y="3756199"/>
            <a:ext cx="3689159" cy="2766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5B90293-B325-BE12-45B8-EFE7494A3A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79" y="1452971"/>
            <a:ext cx="2011680" cy="2053699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0F61CFF-15C6-9377-EDF7-DC66A946CD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541" y="1452971"/>
            <a:ext cx="2011680" cy="2056619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3194CDF7-7D6A-1FC4-D884-500A9265A6B8}"/>
              </a:ext>
            </a:extLst>
          </p:cNvPr>
          <p:cNvSpPr txBox="1"/>
          <p:nvPr/>
        </p:nvSpPr>
        <p:spPr>
          <a:xfrm>
            <a:off x="6482840" y="1255854"/>
            <a:ext cx="11671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100" dirty="0"/>
              <a:t>Existing narrow corridor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739ED10-30F1-9F8E-927A-EB5FB07CF898}"/>
              </a:ext>
            </a:extLst>
          </p:cNvPr>
          <p:cNvSpPr txBox="1"/>
          <p:nvPr/>
        </p:nvSpPr>
        <p:spPr>
          <a:xfrm>
            <a:off x="7863720" y="1237527"/>
            <a:ext cx="15405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100" dirty="0"/>
              <a:t>Restoration corridor – widen everywhere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AA7AF5A-95BA-A31B-D0DC-145E3A82438E}"/>
              </a:ext>
            </a:extLst>
          </p:cNvPr>
          <p:cNvSpPr txBox="1"/>
          <p:nvPr/>
        </p:nvSpPr>
        <p:spPr>
          <a:xfrm>
            <a:off x="9523034" y="1237527"/>
            <a:ext cx="142440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100" dirty="0"/>
              <a:t>Restoration nodes – widen at ecological hotspots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7006E4DB-E5C0-1B16-BB94-C910AD36CF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186" y="5260829"/>
            <a:ext cx="4086796" cy="126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116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6D9AA-5802-8E55-F3F1-F0A646F54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E3029-0291-EA73-C953-A0B92B570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969" y="1427972"/>
            <a:ext cx="7924800" cy="51943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Climate change is likely to put more hydraulic and sediment transport stress on river corridors, which are narrower than historically</a:t>
            </a:r>
          </a:p>
          <a:p>
            <a:r>
              <a:rPr lang="en-US" dirty="0"/>
              <a:t>Where space permits, increasing riparian corridor width is a way to absorb increasing geomorphic dynamism and make more resilient waterways</a:t>
            </a:r>
          </a:p>
          <a:p>
            <a:r>
              <a:rPr lang="en-US" dirty="0"/>
              <a:t>Where space is limited, creative </a:t>
            </a:r>
            <a:br>
              <a:rPr lang="en-US" dirty="0"/>
            </a:br>
            <a:r>
              <a:rPr lang="en-US" dirty="0"/>
              <a:t>solutions include creating </a:t>
            </a:r>
            <a:br>
              <a:rPr lang="en-US" dirty="0"/>
            </a:br>
            <a:r>
              <a:rPr lang="en-US" dirty="0"/>
              <a:t>‘restoration nodes’ as habitat </a:t>
            </a:r>
            <a:br>
              <a:rPr lang="en-US" dirty="0"/>
            </a:br>
            <a:r>
              <a:rPr lang="en-US" dirty="0"/>
              <a:t>refugia</a:t>
            </a:r>
          </a:p>
          <a:p>
            <a:r>
              <a:rPr lang="en-US" dirty="0"/>
              <a:t>Where this is not possible, or </a:t>
            </a:r>
            <a:br>
              <a:rPr lang="en-US" dirty="0"/>
            </a:br>
            <a:r>
              <a:rPr lang="en-US" dirty="0"/>
              <a:t>between nodes, it may make </a:t>
            </a:r>
            <a:br>
              <a:rPr lang="en-US" dirty="0"/>
            </a:br>
            <a:r>
              <a:rPr lang="en-US" dirty="0"/>
              <a:t>sense to create floodplain </a:t>
            </a:r>
            <a:br>
              <a:rPr lang="en-US" dirty="0"/>
            </a:br>
            <a:r>
              <a:rPr lang="en-US" dirty="0"/>
              <a:t>‘backstops’ and allow channel </a:t>
            </a:r>
            <a:br>
              <a:rPr lang="en-US" dirty="0"/>
            </a:br>
            <a:r>
              <a:rPr lang="en-US" dirty="0"/>
              <a:t>dynamism between these areas</a:t>
            </a:r>
          </a:p>
          <a:p>
            <a:r>
              <a:rPr lang="en-US" dirty="0"/>
              <a:t>Permitting challenges to identify</a:t>
            </a:r>
            <a:br>
              <a:rPr lang="en-US" dirty="0"/>
            </a:br>
            <a:r>
              <a:rPr lang="en-US" dirty="0"/>
              <a:t>which approaches are appropriate </a:t>
            </a:r>
            <a:br>
              <a:rPr lang="en-US" dirty="0"/>
            </a:br>
            <a:r>
              <a:rPr lang="en-US" dirty="0"/>
              <a:t>in watersheds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F2660C-7A39-FE7C-FAF6-5D193C8EFD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Picture Placeholder 8" descr="A picture containing tree, outdoor, grass, sky&#10;&#10;Description automatically generated">
            <a:extLst>
              <a:ext uri="{FF2B5EF4-FFF2-40B4-BE49-F238E27FC236}">
                <a16:creationId xmlns:a16="http://schemas.microsoft.com/office/drawing/2014/main" id="{61EEB611-2D0D-E0AF-BE85-EFD32104C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49425" y="2847672"/>
            <a:ext cx="7543761" cy="332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485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6A014-47F9-FF73-CA11-ED48057D5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floodplains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DEF081-0C94-1DBA-A98C-2879784DB1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C83226-2A6D-4B6E-9481-848EDDF373C2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4EABBD1-21BB-DAC3-E67E-85B4A1397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188720"/>
            <a:ext cx="6864771" cy="4983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02E8A3DB-F8BF-6438-3E43-4983E5F9C9A9}"/>
              </a:ext>
            </a:extLst>
          </p:cNvPr>
          <p:cNvSpPr/>
          <p:nvPr/>
        </p:nvSpPr>
        <p:spPr>
          <a:xfrm>
            <a:off x="774700" y="6061076"/>
            <a:ext cx="6451600" cy="685800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Floodplain benches were designed to be lower as project evolved and lessons were learned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8F548B-44CB-EB24-AD1C-AAC1957B43DD}"/>
              </a:ext>
            </a:extLst>
          </p:cNvPr>
          <p:cNvSpPr txBox="1"/>
          <p:nvPr/>
        </p:nvSpPr>
        <p:spPr>
          <a:xfrm>
            <a:off x="1384301" y="4106742"/>
            <a:ext cx="11684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First project phase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8098F9-8206-A2CA-FB3C-3286C9C2D042}"/>
              </a:ext>
            </a:extLst>
          </p:cNvPr>
          <p:cNvSpPr txBox="1"/>
          <p:nvPr/>
        </p:nvSpPr>
        <p:spPr>
          <a:xfrm>
            <a:off x="4927600" y="4963180"/>
            <a:ext cx="11684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Last project phase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04FEBE-1EEA-3A59-6F7D-05951575141B}"/>
              </a:ext>
            </a:extLst>
          </p:cNvPr>
          <p:cNvSpPr txBox="1"/>
          <p:nvPr/>
        </p:nvSpPr>
        <p:spPr>
          <a:xfrm>
            <a:off x="7286836" y="4368352"/>
            <a:ext cx="30353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1.5-year flood water level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BD10AE-BFAF-C970-CD40-5FBAF108797F}"/>
              </a:ext>
            </a:extLst>
          </p:cNvPr>
          <p:cNvSpPr txBox="1"/>
          <p:nvPr/>
        </p:nvSpPr>
        <p:spPr>
          <a:xfrm>
            <a:off x="7286836" y="4871272"/>
            <a:ext cx="30353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Channel invert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C383D9-EDD0-6FF2-B4AB-541B3DED4483}"/>
              </a:ext>
            </a:extLst>
          </p:cNvPr>
          <p:cNvSpPr txBox="1"/>
          <p:nvPr/>
        </p:nvSpPr>
        <p:spPr>
          <a:xfrm>
            <a:off x="7226300" y="3236701"/>
            <a:ext cx="30353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Floodplain benches and elevations in later phases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CAE1FCC-B4E1-0212-85E9-706FA04CCAD4}"/>
              </a:ext>
            </a:extLst>
          </p:cNvPr>
          <p:cNvCxnSpPr>
            <a:cxnSpLocks/>
          </p:cNvCxnSpPr>
          <p:nvPr/>
        </p:nvCxnSpPr>
        <p:spPr>
          <a:xfrm flipH="1">
            <a:off x="5676900" y="3592369"/>
            <a:ext cx="1498600" cy="624031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F7BB42A-64B4-58C9-701E-A876041C9CC7}"/>
              </a:ext>
            </a:extLst>
          </p:cNvPr>
          <p:cNvCxnSpPr>
            <a:cxnSpLocks/>
          </p:cNvCxnSpPr>
          <p:nvPr/>
        </p:nvCxnSpPr>
        <p:spPr>
          <a:xfrm flipH="1">
            <a:off x="6273800" y="3598312"/>
            <a:ext cx="901700" cy="1004093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E6F16F4-15AD-FB77-408E-685BFE2E3D2A}"/>
              </a:ext>
            </a:extLst>
          </p:cNvPr>
          <p:cNvCxnSpPr>
            <a:cxnSpLocks/>
          </p:cNvCxnSpPr>
          <p:nvPr/>
        </p:nvCxnSpPr>
        <p:spPr>
          <a:xfrm flipH="1" flipV="1">
            <a:off x="4340435" y="3536316"/>
            <a:ext cx="2835065" cy="83588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0F8209C-88A7-DE35-6F7F-F6EDC2DA49DE}"/>
              </a:ext>
            </a:extLst>
          </p:cNvPr>
          <p:cNvSpPr txBox="1"/>
          <p:nvPr/>
        </p:nvSpPr>
        <p:spPr>
          <a:xfrm>
            <a:off x="5207000" y="606689"/>
            <a:ext cx="30353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Floodplain benches at Q1.5 level in Phase 1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3ED642A-41A9-BB0D-B6A0-E03D00061B63}"/>
              </a:ext>
            </a:extLst>
          </p:cNvPr>
          <p:cNvCxnSpPr>
            <a:cxnSpLocks/>
          </p:cNvCxnSpPr>
          <p:nvPr/>
        </p:nvCxnSpPr>
        <p:spPr>
          <a:xfrm flipH="1">
            <a:off x="2730500" y="1095144"/>
            <a:ext cx="2406650" cy="1343276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9839711"/>
      </p:ext>
    </p:extLst>
  </p:cSld>
  <p:clrMapOvr>
    <a:masterClrMapping/>
  </p:clrMapOvr>
</p:sld>
</file>

<file path=ppt/theme/theme1.xml><?xml version="1.0" encoding="utf-8"?>
<a:theme xmlns:a="http://schemas.openxmlformats.org/drawingml/2006/main" name="2_ESA Slide Layouts">
  <a:themeElements>
    <a:clrScheme name="ESA Colors">
      <a:dk1>
        <a:sysClr val="windowText" lastClr="000000"/>
      </a:dk1>
      <a:lt1>
        <a:sysClr val="window" lastClr="FFFFFF"/>
      </a:lt1>
      <a:dk2>
        <a:srgbClr val="004562"/>
      </a:dk2>
      <a:lt2>
        <a:srgbClr val="F2F2F2"/>
      </a:lt2>
      <a:accent1>
        <a:srgbClr val="1193BA"/>
      </a:accent1>
      <a:accent2>
        <a:srgbClr val="66CAD8"/>
      </a:accent2>
      <a:accent3>
        <a:srgbClr val="00A79D"/>
      </a:accent3>
      <a:accent4>
        <a:srgbClr val="8FCEA5"/>
      </a:accent4>
      <a:accent5>
        <a:srgbClr val="F9A134"/>
      </a:accent5>
      <a:accent6>
        <a:srgbClr val="979493"/>
      </a:accent6>
      <a:hlink>
        <a:srgbClr val="1193BA"/>
      </a:hlink>
      <a:folHlink>
        <a:srgbClr val="954F72"/>
      </a:folHlink>
    </a:clrScheme>
    <a:fontScheme name="ESA Raleway - Tahoma">
      <a:majorFont>
        <a:latin typeface="Raleway SemiBold"/>
        <a:ea typeface=""/>
        <a:cs typeface=""/>
      </a:majorFont>
      <a:minorFont>
        <a:latin typeface="Tahom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sz="1000" dirty="0" smtClean="0">
            <a:solidFill>
              <a:srgbClr val="898989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SAPresentation_Widescreen.potx" id="{A7A31A55-46D4-465F-8C88-E58D59965BE6}" vid="{C74C52B0-7796-4A49-A431-1C4037576C65}"/>
    </a:ext>
  </a:extLst>
</a:theme>
</file>

<file path=ppt/theme/theme2.xml><?xml version="1.0" encoding="utf-8"?>
<a:theme xmlns:a="http://schemas.openxmlformats.org/drawingml/2006/main" name="ESA Cover Layouts">
  <a:themeElements>
    <a:clrScheme name="ESA Colors">
      <a:dk1>
        <a:sysClr val="windowText" lastClr="000000"/>
      </a:dk1>
      <a:lt1>
        <a:sysClr val="window" lastClr="FFFFFF"/>
      </a:lt1>
      <a:dk2>
        <a:srgbClr val="004562"/>
      </a:dk2>
      <a:lt2>
        <a:srgbClr val="F2F2F2"/>
      </a:lt2>
      <a:accent1>
        <a:srgbClr val="1193BA"/>
      </a:accent1>
      <a:accent2>
        <a:srgbClr val="66CAD8"/>
      </a:accent2>
      <a:accent3>
        <a:srgbClr val="00A79D"/>
      </a:accent3>
      <a:accent4>
        <a:srgbClr val="8FCEA5"/>
      </a:accent4>
      <a:accent5>
        <a:srgbClr val="F9A134"/>
      </a:accent5>
      <a:accent6>
        <a:srgbClr val="979493"/>
      </a:accent6>
      <a:hlink>
        <a:srgbClr val="1193BA"/>
      </a:hlink>
      <a:folHlink>
        <a:srgbClr val="954F72"/>
      </a:folHlink>
    </a:clrScheme>
    <a:fontScheme name="ESA Raleway - Tahoma">
      <a:majorFont>
        <a:latin typeface="Raleway SemiBold"/>
        <a:ea typeface=""/>
        <a:cs typeface=""/>
      </a:majorFont>
      <a:minorFont>
        <a:latin typeface="Tahom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APresentation_Widescreen.potx" id="{A7A31A55-46D4-465F-8C88-E58D59965BE6}" vid="{B39A43BA-46C2-4E22-AFCD-5E108923183C}"/>
    </a:ext>
  </a:extLst>
</a:theme>
</file>

<file path=ppt/theme/theme3.xml><?xml version="1.0" encoding="utf-8"?>
<a:theme xmlns:a="http://schemas.openxmlformats.org/drawingml/2006/main" name="3_ESA Alternative Layouts">
  <a:themeElements>
    <a:clrScheme name="ESA Colors">
      <a:dk1>
        <a:sysClr val="windowText" lastClr="000000"/>
      </a:dk1>
      <a:lt1>
        <a:sysClr val="window" lastClr="FFFFFF"/>
      </a:lt1>
      <a:dk2>
        <a:srgbClr val="004562"/>
      </a:dk2>
      <a:lt2>
        <a:srgbClr val="F2F2F2"/>
      </a:lt2>
      <a:accent1>
        <a:srgbClr val="1193BA"/>
      </a:accent1>
      <a:accent2>
        <a:srgbClr val="66CAD8"/>
      </a:accent2>
      <a:accent3>
        <a:srgbClr val="00A79D"/>
      </a:accent3>
      <a:accent4>
        <a:srgbClr val="8FCEA5"/>
      </a:accent4>
      <a:accent5>
        <a:srgbClr val="F9A134"/>
      </a:accent5>
      <a:accent6>
        <a:srgbClr val="979493"/>
      </a:accent6>
      <a:hlink>
        <a:srgbClr val="1193BA"/>
      </a:hlink>
      <a:folHlink>
        <a:srgbClr val="954F72"/>
      </a:folHlink>
    </a:clrScheme>
    <a:fontScheme name="ESA Raleway - Tahoma">
      <a:majorFont>
        <a:latin typeface="Raleway SemiBold"/>
        <a:ea typeface=""/>
        <a:cs typeface=""/>
      </a:majorFont>
      <a:minorFont>
        <a:latin typeface="Tahom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APresentation_Widescreen.potx" id="{A7A31A55-46D4-465F-8C88-E58D59965BE6}" vid="{855336B9-72F6-488E-88C9-1455BA8BED4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ESAPresentation_Widescreen</Template>
  <TotalTime>17492</TotalTime>
  <Words>980</Words>
  <Application>Microsoft Office PowerPoint</Application>
  <PresentationFormat>Widescreen</PresentationFormat>
  <Paragraphs>110</Paragraphs>
  <Slides>17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Arial</vt:lpstr>
      <vt:lpstr>Calibri</vt:lpstr>
      <vt:lpstr>Georgia</vt:lpstr>
      <vt:lpstr>Raleway Medium</vt:lpstr>
      <vt:lpstr>Raleway SemiBold</vt:lpstr>
      <vt:lpstr>Tahoma</vt:lpstr>
      <vt:lpstr>Trebuchet MS</vt:lpstr>
      <vt:lpstr>Wingdings</vt:lpstr>
      <vt:lpstr>2_ESA Slide Layouts</vt:lpstr>
      <vt:lpstr>ESA Cover Layouts</vt:lpstr>
      <vt:lpstr>3_ESA Alternative Layouts</vt:lpstr>
      <vt:lpstr>Resilient Rivers Need Room to Respond</vt:lpstr>
      <vt:lpstr>Themes</vt:lpstr>
      <vt:lpstr>Talking points</vt:lpstr>
      <vt:lpstr>Peak flows and channel-forming flow are likely to rise in  Bay Area rivers with climate change</vt:lpstr>
      <vt:lpstr>Climate change could lead to river channel widening</vt:lpstr>
      <vt:lpstr>PowerPoint Presentation</vt:lpstr>
      <vt:lpstr>Napa River Rutherford and Oak Knoll to Oakville Projects: widening as an alternative to bank hardening</vt:lpstr>
      <vt:lpstr>Napa River Rutherford and Oak Knoll to Oakville Projects: widening as an alternative to bank hardening</vt:lpstr>
      <vt:lpstr>Shifting goals – from bank stabilization and restoration to corridor widening </vt:lpstr>
      <vt:lpstr>PowerPoint Presentation</vt:lpstr>
      <vt:lpstr>Effects of inset floodplain widening on velocity and erosion</vt:lpstr>
      <vt:lpstr>Effects of inset floodplain widening on velocity and erosion</vt:lpstr>
      <vt:lpstr>PowerPoint Presentation</vt:lpstr>
      <vt:lpstr>PowerPoint Presentation</vt:lpstr>
      <vt:lpstr>What do you do if you can’t widen a river corridor?</vt:lpstr>
      <vt:lpstr>Conclusion</vt:lpstr>
      <vt:lpstr>Creating floodplains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Andy Collison</dc:creator>
  <cp:lastModifiedBy>Hayes &amp; Dang</cp:lastModifiedBy>
  <cp:revision>4</cp:revision>
  <dcterms:created xsi:type="dcterms:W3CDTF">2026-07-30T21:53:31Z</dcterms:created>
  <dcterms:modified xsi:type="dcterms:W3CDTF">2026-09-29T19:40:13Z</dcterms:modified>
</cp:coreProperties>
</file>