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1" r:id="rId4"/>
  </p:sldMasterIdLst>
  <p:notesMasterIdLst>
    <p:notesMasterId r:id="rId28"/>
  </p:notesMasterIdLst>
  <p:handoutMasterIdLst>
    <p:handoutMasterId r:id="rId29"/>
  </p:handoutMasterIdLst>
  <p:sldIdLst>
    <p:sldId id="260" r:id="rId5"/>
    <p:sldId id="670" r:id="rId6"/>
    <p:sldId id="462" r:id="rId7"/>
    <p:sldId id="427" r:id="rId8"/>
    <p:sldId id="387" r:id="rId9"/>
    <p:sldId id="384" r:id="rId10"/>
    <p:sldId id="385" r:id="rId11"/>
    <p:sldId id="687" r:id="rId12"/>
    <p:sldId id="438" r:id="rId13"/>
    <p:sldId id="397" r:id="rId14"/>
    <p:sldId id="395" r:id="rId15"/>
    <p:sldId id="394" r:id="rId16"/>
    <p:sldId id="413" r:id="rId17"/>
    <p:sldId id="437" r:id="rId18"/>
    <p:sldId id="448" r:id="rId19"/>
    <p:sldId id="351" r:id="rId20"/>
    <p:sldId id="688" r:id="rId21"/>
    <p:sldId id="682" r:id="rId22"/>
    <p:sldId id="342" r:id="rId23"/>
    <p:sldId id="441" r:id="rId24"/>
    <p:sldId id="421" r:id="rId25"/>
    <p:sldId id="347" r:id="rId26"/>
    <p:sldId id="664" r:id="rId27"/>
  </p:sldIdLst>
  <p:sldSz cx="9144000" cy="6858000" type="screen4x3"/>
  <p:notesSz cx="6881813" cy="9296400"/>
  <p:defaultTextStyle>
    <a:defPPr>
      <a:defRPr lang="en-US"/>
    </a:defPPr>
    <a:lvl1pPr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1pPr>
    <a:lvl2pPr marL="4572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2pPr>
    <a:lvl3pPr marL="9144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3pPr>
    <a:lvl4pPr marL="13716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4pPr>
    <a:lvl5pPr marL="18288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6" frameSlides="1"/>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C3172"/>
    <a:srgbClr val="3D337D"/>
    <a:srgbClr val="383072"/>
    <a:srgbClr val="080A5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11" autoAdjust="0"/>
    <p:restoredTop sz="94794" autoAdjust="0"/>
  </p:normalViewPr>
  <p:slideViewPr>
    <p:cSldViewPr snapToGrid="0" snapToObjects="1">
      <p:cViewPr varScale="1">
        <p:scale>
          <a:sx n="105" d="100"/>
          <a:sy n="105" d="100"/>
        </p:scale>
        <p:origin x="1794" y="78"/>
      </p:cViewPr>
      <p:guideLst>
        <p:guide orient="horz" pos="2160"/>
        <p:guide pos="2880"/>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 d="1"/>
        <a:sy n="1" d="1"/>
      </p:scale>
      <p:origin x="0" y="-6420"/>
    </p:cViewPr>
  </p:sorterViewPr>
  <p:notesViewPr>
    <p:cSldViewPr snapToGrid="0" snapToObjects="1">
      <p:cViewPr varScale="1">
        <p:scale>
          <a:sx n="95" d="100"/>
          <a:sy n="95" d="100"/>
        </p:scale>
        <p:origin x="3618" y="6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presProps" Target="presProps.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atta, Marilyn@SCC" userId="5af762e6-0c5c-4cee-9523-0a708e3a16a1" providerId="ADAL" clId="{BC78991B-788D-4832-B165-42F49E2A005E}"/>
    <pc:docChg chg="modSld sldOrd">
      <pc:chgData name="Latta, Marilyn@SCC" userId="5af762e6-0c5c-4cee-9523-0a708e3a16a1" providerId="ADAL" clId="{BC78991B-788D-4832-B165-42F49E2A005E}" dt="2026-09-29T02:15:10.178" v="6"/>
      <pc:docMkLst>
        <pc:docMk/>
      </pc:docMkLst>
      <pc:sldChg chg="ord">
        <pc:chgData name="Latta, Marilyn@SCC" userId="5af762e6-0c5c-4cee-9523-0a708e3a16a1" providerId="ADAL" clId="{BC78991B-788D-4832-B165-42F49E2A005E}" dt="2026-09-29T02:15:10.178" v="6"/>
        <pc:sldMkLst>
          <pc:docMk/>
          <pc:sldMk cId="0" sldId="259"/>
        </pc:sldMkLst>
      </pc:sldChg>
      <pc:sldChg chg="ord">
        <pc:chgData name="Latta, Marilyn@SCC" userId="5af762e6-0c5c-4cee-9523-0a708e3a16a1" providerId="ADAL" clId="{BC78991B-788D-4832-B165-42F49E2A005E}" dt="2026-09-29T02:05:08.373" v="0"/>
        <pc:sldMkLst>
          <pc:docMk/>
          <pc:sldMk cId="0" sldId="363"/>
        </pc:sldMkLst>
      </pc:sldChg>
      <pc:sldChg chg="ord">
        <pc:chgData name="Latta, Marilyn@SCC" userId="5af762e6-0c5c-4cee-9523-0a708e3a16a1" providerId="ADAL" clId="{BC78991B-788D-4832-B165-42F49E2A005E}" dt="2026-09-29T02:11:57.115" v="3"/>
        <pc:sldMkLst>
          <pc:docMk/>
          <pc:sldMk cId="0" sldId="402"/>
        </pc:sldMkLst>
      </pc:sldChg>
      <pc:sldChg chg="ord">
        <pc:chgData name="Latta, Marilyn@SCC" userId="5af762e6-0c5c-4cee-9523-0a708e3a16a1" providerId="ADAL" clId="{BC78991B-788D-4832-B165-42F49E2A005E}" dt="2026-09-29T02:13:29.906" v="4"/>
        <pc:sldMkLst>
          <pc:docMk/>
          <pc:sldMk cId="0" sldId="421"/>
        </pc:sldMkLst>
      </pc:sldChg>
      <pc:sldChg chg="ord">
        <pc:chgData name="Latta, Marilyn@SCC" userId="5af762e6-0c5c-4cee-9523-0a708e3a16a1" providerId="ADAL" clId="{BC78991B-788D-4832-B165-42F49E2A005E}" dt="2026-09-29T02:05:26.927" v="1"/>
        <pc:sldMkLst>
          <pc:docMk/>
          <pc:sldMk cId="0" sldId="437"/>
        </pc:sldMkLst>
      </pc:sldChg>
      <pc:sldChg chg="ord">
        <pc:chgData name="Latta, Marilyn@SCC" userId="5af762e6-0c5c-4cee-9523-0a708e3a16a1" providerId="ADAL" clId="{BC78991B-788D-4832-B165-42F49E2A005E}" dt="2026-09-29T02:07:20.071" v="2"/>
        <pc:sldMkLst>
          <pc:docMk/>
          <pc:sldMk cId="0" sldId="664"/>
        </pc:sldMkLst>
      </pc:sldChg>
      <pc:sldChg chg="ord">
        <pc:chgData name="Latta, Marilyn@SCC" userId="5af762e6-0c5c-4cee-9523-0a708e3a16a1" providerId="ADAL" clId="{BC78991B-788D-4832-B165-42F49E2A005E}" dt="2026-09-29T02:13:36.719" v="5"/>
        <pc:sldMkLst>
          <pc:docMk/>
          <pc:sldMk cId="1490570807" sldId="668"/>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F507EFA-0384-491E-A582-2CB8F5F856C2}"/>
              </a:ext>
            </a:extLst>
          </p:cNvPr>
          <p:cNvSpPr>
            <a:spLocks noGrp="1"/>
          </p:cNvSpPr>
          <p:nvPr>
            <p:ph type="hdr" sz="quarter"/>
          </p:nvPr>
        </p:nvSpPr>
        <p:spPr>
          <a:xfrm>
            <a:off x="0" y="0"/>
            <a:ext cx="2982913" cy="465138"/>
          </a:xfrm>
          <a:prstGeom prst="rect">
            <a:avLst/>
          </a:prstGeom>
        </p:spPr>
        <p:txBody>
          <a:bodyPr vert="horz" lIns="93177" tIns="46589" rIns="93177" bIns="46589" rtlCol="0"/>
          <a:lstStyle>
            <a:lvl1pPr algn="l" eaLnBrk="1" fontAlgn="auto" hangingPunct="1">
              <a:spcBef>
                <a:spcPts val="0"/>
              </a:spcBef>
              <a:spcAft>
                <a:spcPts val="0"/>
              </a:spcAft>
              <a:defRPr sz="1200">
                <a:latin typeface="+mn-lt"/>
                <a:ea typeface="+mn-ea"/>
                <a:cs typeface="+mn-cs"/>
              </a:defRPr>
            </a:lvl1pPr>
          </a:lstStyle>
          <a:p>
            <a:pPr>
              <a:defRPr/>
            </a:pPr>
            <a:endParaRPr lang="en-US"/>
          </a:p>
        </p:txBody>
      </p:sp>
      <p:sp>
        <p:nvSpPr>
          <p:cNvPr id="3" name="Date Placeholder 2">
            <a:extLst>
              <a:ext uri="{FF2B5EF4-FFF2-40B4-BE49-F238E27FC236}">
                <a16:creationId xmlns:a16="http://schemas.microsoft.com/office/drawing/2014/main" id="{8BACEA9E-2459-4FEC-8BBF-78BBCDF29336}"/>
              </a:ext>
            </a:extLst>
          </p:cNvPr>
          <p:cNvSpPr>
            <a:spLocks noGrp="1"/>
          </p:cNvSpPr>
          <p:nvPr>
            <p:ph type="dt" sz="quarter" idx="1"/>
          </p:nvPr>
        </p:nvSpPr>
        <p:spPr>
          <a:xfrm>
            <a:off x="3897313" y="0"/>
            <a:ext cx="2982912" cy="465138"/>
          </a:xfrm>
          <a:prstGeom prst="rect">
            <a:avLst/>
          </a:prstGeom>
        </p:spPr>
        <p:txBody>
          <a:bodyPr vert="horz" wrap="square" lIns="93177" tIns="46589" rIns="93177" bIns="46589" numCol="1" anchor="t" anchorCtr="0" compatLnSpc="1">
            <a:prstTxWarp prst="textNoShape">
              <a:avLst/>
            </a:prstTxWarp>
          </a:bodyPr>
          <a:lstStyle>
            <a:lvl1pPr algn="r" eaLnBrk="1" hangingPunct="1">
              <a:defRPr sz="1200">
                <a:cs typeface="+mn-cs"/>
              </a:defRPr>
            </a:lvl1pPr>
          </a:lstStyle>
          <a:p>
            <a:pPr>
              <a:defRPr/>
            </a:pPr>
            <a:fld id="{11090F76-EC1F-403B-AB0D-C98C4D773830}" type="datetimeFigureOut">
              <a:rPr lang="en-US"/>
              <a:pPr>
                <a:defRPr/>
              </a:pPr>
              <a:t>9/29/2026</a:t>
            </a:fld>
            <a:endParaRPr lang="en-US"/>
          </a:p>
        </p:txBody>
      </p:sp>
      <p:sp>
        <p:nvSpPr>
          <p:cNvPr id="4" name="Footer Placeholder 3">
            <a:extLst>
              <a:ext uri="{FF2B5EF4-FFF2-40B4-BE49-F238E27FC236}">
                <a16:creationId xmlns:a16="http://schemas.microsoft.com/office/drawing/2014/main" id="{34BBDBD7-D300-47A7-B4DD-28838574A4C2}"/>
              </a:ext>
            </a:extLst>
          </p:cNvPr>
          <p:cNvSpPr>
            <a:spLocks noGrp="1"/>
          </p:cNvSpPr>
          <p:nvPr>
            <p:ph type="ftr" sz="quarter" idx="2"/>
          </p:nvPr>
        </p:nvSpPr>
        <p:spPr>
          <a:xfrm>
            <a:off x="0" y="8829675"/>
            <a:ext cx="2982913" cy="465138"/>
          </a:xfrm>
          <a:prstGeom prst="rect">
            <a:avLst/>
          </a:prstGeom>
        </p:spPr>
        <p:txBody>
          <a:bodyPr vert="horz" lIns="93177" tIns="46589" rIns="93177" bIns="46589" rtlCol="0" anchor="b"/>
          <a:lstStyle>
            <a:lvl1pPr algn="l" eaLnBrk="1" fontAlgn="auto" hangingPunct="1">
              <a:spcBef>
                <a:spcPts val="0"/>
              </a:spcBef>
              <a:spcAft>
                <a:spcPts val="0"/>
              </a:spcAft>
              <a:defRPr sz="1200">
                <a:latin typeface="+mn-lt"/>
                <a:ea typeface="+mn-ea"/>
                <a:cs typeface="+mn-cs"/>
              </a:defRPr>
            </a:lvl1pPr>
          </a:lstStyle>
          <a:p>
            <a:pPr>
              <a:defRPr/>
            </a:pPr>
            <a:endParaRPr lang="en-US"/>
          </a:p>
        </p:txBody>
      </p:sp>
      <p:sp>
        <p:nvSpPr>
          <p:cNvPr id="5" name="Slide Number Placeholder 4">
            <a:extLst>
              <a:ext uri="{FF2B5EF4-FFF2-40B4-BE49-F238E27FC236}">
                <a16:creationId xmlns:a16="http://schemas.microsoft.com/office/drawing/2014/main" id="{3AF4E556-81D0-4167-A837-EEA4ED71E7DD}"/>
              </a:ext>
            </a:extLst>
          </p:cNvPr>
          <p:cNvSpPr>
            <a:spLocks noGrp="1"/>
          </p:cNvSpPr>
          <p:nvPr>
            <p:ph type="sldNum" sz="quarter" idx="3"/>
          </p:nvPr>
        </p:nvSpPr>
        <p:spPr>
          <a:xfrm>
            <a:off x="3897313" y="8829675"/>
            <a:ext cx="2982912" cy="465138"/>
          </a:xfrm>
          <a:prstGeom prst="rect">
            <a:avLst/>
          </a:prstGeom>
        </p:spPr>
        <p:txBody>
          <a:bodyPr vert="horz" wrap="square" lIns="93177" tIns="46589" rIns="93177" bIns="46589" numCol="1" anchor="b" anchorCtr="0" compatLnSpc="1">
            <a:prstTxWarp prst="textNoShape">
              <a:avLst/>
            </a:prstTxWarp>
          </a:bodyPr>
          <a:lstStyle>
            <a:lvl1pPr algn="r" eaLnBrk="1" hangingPunct="1">
              <a:defRPr sz="1200" smtClean="0">
                <a:cs typeface="Arial" panose="020B0604020202020204" pitchFamily="34" charset="0"/>
              </a:defRPr>
            </a:lvl1pPr>
          </a:lstStyle>
          <a:p>
            <a:pPr>
              <a:defRPr/>
            </a:pPr>
            <a:fld id="{EDEA20D8-F224-4973-B136-D8FC2C680813}" type="slidenum">
              <a:rPr lang="en-US" altLang="en-US"/>
              <a:pPr>
                <a:defRPr/>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A3775F1B-F857-4D2B-A172-67534966625C}"/>
              </a:ext>
            </a:extLst>
          </p:cNvPr>
          <p:cNvSpPr>
            <a:spLocks noGrp="1"/>
          </p:cNvSpPr>
          <p:nvPr>
            <p:ph type="hdr" sz="quarter"/>
          </p:nvPr>
        </p:nvSpPr>
        <p:spPr>
          <a:xfrm>
            <a:off x="0" y="0"/>
            <a:ext cx="2982913" cy="465138"/>
          </a:xfrm>
          <a:prstGeom prst="rect">
            <a:avLst/>
          </a:prstGeom>
        </p:spPr>
        <p:txBody>
          <a:bodyPr vert="horz" lIns="93177" tIns="46589" rIns="93177" bIns="46589" rtlCol="0"/>
          <a:lstStyle>
            <a:lvl1pPr algn="l" eaLnBrk="1" fontAlgn="auto" hangingPunct="1">
              <a:spcBef>
                <a:spcPts val="0"/>
              </a:spcBef>
              <a:spcAft>
                <a:spcPts val="0"/>
              </a:spcAft>
              <a:defRPr sz="1200">
                <a:latin typeface="+mn-lt"/>
                <a:ea typeface="+mn-ea"/>
                <a:cs typeface="+mn-cs"/>
              </a:defRPr>
            </a:lvl1pPr>
          </a:lstStyle>
          <a:p>
            <a:pPr>
              <a:defRPr/>
            </a:pPr>
            <a:endParaRPr lang="en-US"/>
          </a:p>
        </p:txBody>
      </p:sp>
      <p:sp>
        <p:nvSpPr>
          <p:cNvPr id="3" name="Date Placeholder 2">
            <a:extLst>
              <a:ext uri="{FF2B5EF4-FFF2-40B4-BE49-F238E27FC236}">
                <a16:creationId xmlns:a16="http://schemas.microsoft.com/office/drawing/2014/main" id="{719C5B9B-56A6-4663-88CC-5401E7B6D141}"/>
              </a:ext>
            </a:extLst>
          </p:cNvPr>
          <p:cNvSpPr>
            <a:spLocks noGrp="1"/>
          </p:cNvSpPr>
          <p:nvPr>
            <p:ph type="dt" idx="1"/>
          </p:nvPr>
        </p:nvSpPr>
        <p:spPr>
          <a:xfrm>
            <a:off x="3897313" y="0"/>
            <a:ext cx="2982912" cy="465138"/>
          </a:xfrm>
          <a:prstGeom prst="rect">
            <a:avLst/>
          </a:prstGeom>
        </p:spPr>
        <p:txBody>
          <a:bodyPr vert="horz" wrap="square" lIns="93177" tIns="46589" rIns="93177" bIns="46589" numCol="1" anchor="t" anchorCtr="0" compatLnSpc="1">
            <a:prstTxWarp prst="textNoShape">
              <a:avLst/>
            </a:prstTxWarp>
          </a:bodyPr>
          <a:lstStyle>
            <a:lvl1pPr algn="r" eaLnBrk="1" hangingPunct="1">
              <a:defRPr sz="1200">
                <a:cs typeface="+mn-cs"/>
              </a:defRPr>
            </a:lvl1pPr>
          </a:lstStyle>
          <a:p>
            <a:pPr>
              <a:defRPr/>
            </a:pPr>
            <a:fld id="{6FAB1EE6-843C-447E-A877-B32E797BA610}" type="datetimeFigureOut">
              <a:rPr lang="en-US"/>
              <a:pPr>
                <a:defRPr/>
              </a:pPr>
              <a:t>9/29/2026</a:t>
            </a:fld>
            <a:endParaRPr lang="en-US"/>
          </a:p>
        </p:txBody>
      </p:sp>
      <p:sp>
        <p:nvSpPr>
          <p:cNvPr id="4" name="Slide Image Placeholder 3">
            <a:extLst>
              <a:ext uri="{FF2B5EF4-FFF2-40B4-BE49-F238E27FC236}">
                <a16:creationId xmlns:a16="http://schemas.microsoft.com/office/drawing/2014/main" id="{6E30BA43-5C6A-4718-AEB2-86DF12AA4813}"/>
              </a:ext>
            </a:extLst>
          </p:cNvPr>
          <p:cNvSpPr>
            <a:spLocks noGrp="1" noRot="1" noChangeAspect="1"/>
          </p:cNvSpPr>
          <p:nvPr>
            <p:ph type="sldImg" idx="2"/>
          </p:nvPr>
        </p:nvSpPr>
        <p:spPr>
          <a:xfrm>
            <a:off x="1117600" y="696913"/>
            <a:ext cx="4646613" cy="3486150"/>
          </a:xfrm>
          <a:prstGeom prst="rect">
            <a:avLst/>
          </a:prstGeom>
          <a:noFill/>
          <a:ln w="12700">
            <a:solidFill>
              <a:prstClr val="black"/>
            </a:solidFill>
          </a:ln>
        </p:spPr>
        <p:txBody>
          <a:bodyPr vert="horz" lIns="93177" tIns="46589" rIns="93177" bIns="46589" rtlCol="0" anchor="ctr"/>
          <a:lstStyle/>
          <a:p>
            <a:pPr lvl="0"/>
            <a:endParaRPr lang="en-US" noProof="0"/>
          </a:p>
        </p:txBody>
      </p:sp>
      <p:sp>
        <p:nvSpPr>
          <p:cNvPr id="5" name="Notes Placeholder 4">
            <a:extLst>
              <a:ext uri="{FF2B5EF4-FFF2-40B4-BE49-F238E27FC236}">
                <a16:creationId xmlns:a16="http://schemas.microsoft.com/office/drawing/2014/main" id="{F9AE98A1-DF1E-4CC8-A24C-1C326F180622}"/>
              </a:ext>
            </a:extLst>
          </p:cNvPr>
          <p:cNvSpPr>
            <a:spLocks noGrp="1"/>
          </p:cNvSpPr>
          <p:nvPr>
            <p:ph type="body" sz="quarter" idx="3"/>
          </p:nvPr>
        </p:nvSpPr>
        <p:spPr>
          <a:xfrm>
            <a:off x="688975" y="4416425"/>
            <a:ext cx="5503863" cy="4183063"/>
          </a:xfrm>
          <a:prstGeom prst="rect">
            <a:avLst/>
          </a:prstGeom>
        </p:spPr>
        <p:txBody>
          <a:bodyPr vert="horz" lIns="93177" tIns="46589" rIns="93177" bIns="46589"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CE304C19-CD1F-4F7B-A5F3-682209BF47BA}"/>
              </a:ext>
            </a:extLst>
          </p:cNvPr>
          <p:cNvSpPr>
            <a:spLocks noGrp="1"/>
          </p:cNvSpPr>
          <p:nvPr>
            <p:ph type="ftr" sz="quarter" idx="4"/>
          </p:nvPr>
        </p:nvSpPr>
        <p:spPr>
          <a:xfrm>
            <a:off x="0" y="8829675"/>
            <a:ext cx="2982913" cy="465138"/>
          </a:xfrm>
          <a:prstGeom prst="rect">
            <a:avLst/>
          </a:prstGeom>
        </p:spPr>
        <p:txBody>
          <a:bodyPr vert="horz" lIns="93177" tIns="46589" rIns="93177" bIns="46589" rtlCol="0" anchor="b"/>
          <a:lstStyle>
            <a:lvl1pPr algn="l" eaLnBrk="1" fontAlgn="auto" hangingPunct="1">
              <a:spcBef>
                <a:spcPts val="0"/>
              </a:spcBef>
              <a:spcAft>
                <a:spcPts val="0"/>
              </a:spcAft>
              <a:defRPr sz="1200">
                <a:latin typeface="+mn-lt"/>
                <a:ea typeface="+mn-ea"/>
                <a:cs typeface="+mn-cs"/>
              </a:defRPr>
            </a:lvl1pPr>
          </a:lstStyle>
          <a:p>
            <a:pPr>
              <a:defRPr/>
            </a:pPr>
            <a:endParaRPr lang="en-US"/>
          </a:p>
        </p:txBody>
      </p:sp>
      <p:sp>
        <p:nvSpPr>
          <p:cNvPr id="7" name="Slide Number Placeholder 6">
            <a:extLst>
              <a:ext uri="{FF2B5EF4-FFF2-40B4-BE49-F238E27FC236}">
                <a16:creationId xmlns:a16="http://schemas.microsoft.com/office/drawing/2014/main" id="{E0619FFD-A342-455F-AA1A-92D8BCBFDC3D}"/>
              </a:ext>
            </a:extLst>
          </p:cNvPr>
          <p:cNvSpPr>
            <a:spLocks noGrp="1"/>
          </p:cNvSpPr>
          <p:nvPr>
            <p:ph type="sldNum" sz="quarter" idx="5"/>
          </p:nvPr>
        </p:nvSpPr>
        <p:spPr>
          <a:xfrm>
            <a:off x="3897313" y="8829675"/>
            <a:ext cx="2982912" cy="465138"/>
          </a:xfrm>
          <a:prstGeom prst="rect">
            <a:avLst/>
          </a:prstGeom>
        </p:spPr>
        <p:txBody>
          <a:bodyPr vert="horz" wrap="square" lIns="93177" tIns="46589" rIns="93177" bIns="46589" numCol="1" anchor="b" anchorCtr="0" compatLnSpc="1">
            <a:prstTxWarp prst="textNoShape">
              <a:avLst/>
            </a:prstTxWarp>
          </a:bodyPr>
          <a:lstStyle>
            <a:lvl1pPr algn="r" eaLnBrk="1" hangingPunct="1">
              <a:defRPr sz="1200" smtClean="0">
                <a:cs typeface="Arial" panose="020B0604020202020204" pitchFamily="34" charset="0"/>
              </a:defRPr>
            </a:lvl1pPr>
          </a:lstStyle>
          <a:p>
            <a:pPr>
              <a:defRPr/>
            </a:pPr>
            <a:fld id="{1A1B203D-F683-40DC-91EF-39A63ABB3442}"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MS PGothic" pitchFamily="34" charset="-128"/>
        <a:cs typeface="+mn-cs"/>
      </a:defRPr>
    </a:lvl1pPr>
    <a:lvl2pPr marL="457200" algn="l" defTabSz="457200" rtl="0" eaLnBrk="0" fontAlgn="base" hangingPunct="0">
      <a:spcBef>
        <a:spcPct val="30000"/>
      </a:spcBef>
      <a:spcAft>
        <a:spcPct val="0"/>
      </a:spcAft>
      <a:defRPr sz="1200" kern="1200">
        <a:solidFill>
          <a:schemeClr val="tx1"/>
        </a:solidFill>
        <a:latin typeface="+mn-lt"/>
        <a:ea typeface="MS PGothic" pitchFamily="34"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MS PGothic" pitchFamily="34"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MS PGothic" pitchFamily="34"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MS PGothic" pitchFamily="3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lvl="0" indent="0" algn="l" defTabSz="457200" rtl="0" eaLnBrk="0" fontAlgn="base" latinLnBrk="0" hangingPunct="0">
              <a:lnSpc>
                <a:spcPct val="107000"/>
              </a:lnSpc>
              <a:spcBef>
                <a:spcPts val="0"/>
              </a:spcBef>
              <a:spcAft>
                <a:spcPts val="80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My name is Marilyn Latta, I’m a project manager with the State Coastal Conservancy and excited to present at the conference today.  The Coastal Conservancy is a state agency that works with partners to protect and preserve CA’s coast and San Francisco Bay.  We are a funder but we also help lead projects, especially when there is a need for a state agency to help coordinate across jurisdictions or advance challenging new project types to address regional issues such as sea level rise.  The Conservancy has been championing Living Shorelines efforts since 2010, and we work with a wide variety of local, state, and federal partners to build capacity for living shorelines work in the state and in San Francisco Bay.  I’ve had the great pleasure of working with a diverse set of dedicated partners in developing and implementing multi-habitat and multi-objective living shorelines pilot projects in San Francisco Bay over the last 14 years. Some of the primary key partners include </a:t>
            </a:r>
            <a:r>
              <a:rPr lang="en-US" sz="1800" dirty="0">
                <a:effectLst/>
                <a:latin typeface="Calibri" panose="020F0502020204030204" pitchFamily="34" charset="0"/>
                <a:ea typeface="Times New Roman" panose="02020603050405020304" pitchFamily="18" charset="0"/>
              </a:rPr>
              <a:t>San Francisco State University’s Estuary and Ocean Science Center, Smithsonian Environmental Research Center, UC Davis, USGS Western Ecological Research Center, Environmental Science Associates, The Nature Conservancy, and additional landowners and contractors.</a:t>
            </a:r>
            <a:endParaRPr lang="en-US" sz="1800" dirty="0"/>
          </a:p>
          <a:p>
            <a:pPr marL="0" marR="0" indent="0">
              <a:lnSpc>
                <a:spcPct val="107000"/>
              </a:lnSpc>
              <a:spcBef>
                <a:spcPts val="0"/>
              </a:spcBef>
              <a:spcAft>
                <a:spcPts val="800"/>
              </a:spcAft>
              <a:buNone/>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r>
              <a:rPr lang="en-US" sz="1800" dirty="0">
                <a:effectLst/>
                <a:latin typeface="Calibri" panose="020F0502020204030204" pitchFamily="34" charset="0"/>
                <a:ea typeface="Calibri" panose="020F0502020204030204" pitchFamily="34" charset="0"/>
                <a:cs typeface="Times New Roman" panose="02020603050405020304" pitchFamily="18" charset="0"/>
              </a:rPr>
              <a:t>I will share some key highlights from this work, including why our teams feel increased urgency to transfer knowledge and scale projects up faster through our new Regionally Advancing Living Shorelines Project.</a:t>
            </a:r>
          </a:p>
          <a:p>
            <a:pPr marL="0" marR="0" indent="0">
              <a:lnSpc>
                <a:spcPct val="107000"/>
              </a:lnSpc>
              <a:spcBef>
                <a:spcPts val="0"/>
              </a:spcBef>
              <a:spcAft>
                <a:spcPts val="800"/>
              </a:spcAft>
              <a:buNone/>
            </a:pP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552957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Image Placeholder 1">
            <a:extLst>
              <a:ext uri="{FF2B5EF4-FFF2-40B4-BE49-F238E27FC236}">
                <a16:creationId xmlns:a16="http://schemas.microsoft.com/office/drawing/2014/main" id="{6107BF68-92EB-4FBA-849D-225EE35AD40C}"/>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7" name="Notes Placeholder 2">
            <a:extLst>
              <a:ext uri="{FF2B5EF4-FFF2-40B4-BE49-F238E27FC236}">
                <a16:creationId xmlns:a16="http://schemas.microsoft.com/office/drawing/2014/main" id="{2FF0FE71-FCCA-4B3C-955E-A85C1E0DAEC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There are many different definitions for living shorelines, a term which originated on the east coast.  Locally more work is needed to define the term for the west coast conditions and habitat types, in both sheltered estuaries and outer coast environments. The term specifically refers to strategically designing restoration treatments to achieve co-equal goals of biological habitat enhancement and physical shoreline protection. This can include a suite of techniques and habitat approaches at different tidal elevations, all designed to minimize coastal erosion, maintain coastal processes, and provide natural habitat for plants, fish and wildlife, and people. NOAA, Restore America’s Estuaries, the Army Corps Engineering with Nature Program, others have been strong leaders in this field.</a:t>
            </a:r>
          </a:p>
          <a:p>
            <a:endParaRPr lang="en-US" altLang="en-US" dirty="0"/>
          </a:p>
          <a:p>
            <a:r>
              <a:rPr lang="en-US" dirty="0">
                <a:ea typeface="MS PGothic"/>
              </a:rPr>
              <a:t>Regionally, climate risk assessments by county are in process or have generally been completed, but specific adaptation plans and guidance on effective and sustainable nature-based adaptation methods haven’t been substantially developed.  </a:t>
            </a:r>
            <a:r>
              <a:rPr lang="en-US" altLang="en-US" dirty="0">
                <a:ea typeface="MS PGothic"/>
              </a:rPr>
              <a:t>For many sites this requires new methods and design approaches that haven’t been tried locally before, and planners preparing adaptation strategies are hesitant to include innovative ideas that haven’t been tested or documented.  But Living shorelines approaches provide an opportunity to better connect the less studied underwater nearshore habitats like shellfish reefs and eelgrass beds as a linked gradient with mudflats, beaches, marshes and other adjacent habitats up the slope.  </a:t>
            </a:r>
          </a:p>
          <a:p>
            <a:endParaRPr lang="en-US" altLang="en-US" dirty="0"/>
          </a:p>
        </p:txBody>
      </p:sp>
      <p:sp>
        <p:nvSpPr>
          <p:cNvPr id="11268" name="Slide Number Placeholder 3">
            <a:extLst>
              <a:ext uri="{FF2B5EF4-FFF2-40B4-BE49-F238E27FC236}">
                <a16:creationId xmlns:a16="http://schemas.microsoft.com/office/drawing/2014/main" id="{07BCF7CF-F69B-4921-BADA-DE2B4343865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fld id="{4DE45277-D497-4475-BD45-D221FED3203E}" type="slidenum">
              <a:rPr lang="en-US" altLang="en-US"/>
              <a:pPr/>
              <a:t>2</a:t>
            </a:fld>
            <a:endParaRPr lang="en-US"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a:extLst>
              <a:ext uri="{FF2B5EF4-FFF2-40B4-BE49-F238E27FC236}">
                <a16:creationId xmlns:a16="http://schemas.microsoft.com/office/drawing/2014/main" id="{E5B7AB85-121D-C7BD-C8EC-A21D4BFC03A5}"/>
              </a:ext>
            </a:extLst>
          </p:cNvPr>
          <p:cNvSpPr txBox="1">
            <a:spLocks noGrp="1" noChangeArrowheads="1"/>
          </p:cNvSpPr>
          <p:nvPr/>
        </p:nvSpPr>
        <p:spPr bwMode="auto">
          <a:xfrm>
            <a:off x="3897313" y="8829675"/>
            <a:ext cx="2982912" cy="46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67" tIns="46585" rIns="93167" bIns="46585" anchor="b"/>
          <a:lstStyle>
            <a:lvl1pPr>
              <a:spcBef>
                <a:spcPct val="30000"/>
              </a:spcBef>
              <a:defRPr sz="1200">
                <a:solidFill>
                  <a:schemeClr val="tx1"/>
                </a:solidFill>
                <a:latin typeface="Calibri" panose="020F0502020204030204" pitchFamily="34" charset="0"/>
                <a:ea typeface="MS PGothic" panose="020B0600070205080204" pitchFamily="34" charset="-128"/>
              </a:defRPr>
            </a:lvl1pPr>
            <a:lvl2pPr marL="742950" indent="-285750">
              <a:spcBef>
                <a:spcPct val="30000"/>
              </a:spcBef>
              <a:defRPr sz="1200">
                <a:solidFill>
                  <a:schemeClr val="tx1"/>
                </a:solidFill>
                <a:latin typeface="Calibri" panose="020F0502020204030204" pitchFamily="34" charset="0"/>
                <a:ea typeface="MS PGothic" panose="020B0600070205080204" pitchFamily="34" charset="-128"/>
              </a:defRPr>
            </a:lvl2pPr>
            <a:lvl3pPr marL="1143000" indent="-228600">
              <a:spcBef>
                <a:spcPct val="30000"/>
              </a:spcBef>
              <a:defRPr sz="1200">
                <a:solidFill>
                  <a:schemeClr val="tx1"/>
                </a:solidFill>
                <a:latin typeface="Calibri" panose="020F0502020204030204" pitchFamily="34" charset="0"/>
                <a:ea typeface="MS PGothic" panose="020B0600070205080204" pitchFamily="34" charset="-128"/>
              </a:defRPr>
            </a:lvl3pPr>
            <a:lvl4pPr marL="1600200" indent="-228600">
              <a:spcBef>
                <a:spcPct val="30000"/>
              </a:spcBef>
              <a:defRPr sz="1200">
                <a:solidFill>
                  <a:schemeClr val="tx1"/>
                </a:solidFill>
                <a:latin typeface="Calibri" panose="020F0502020204030204" pitchFamily="34" charset="0"/>
                <a:ea typeface="MS PGothic" panose="020B0600070205080204" pitchFamily="34" charset="-128"/>
              </a:defRPr>
            </a:lvl4pPr>
            <a:lvl5pPr marL="2057400" indent="-228600">
              <a:spcBef>
                <a:spcPct val="30000"/>
              </a:spcBef>
              <a:defRPr sz="12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9pPr>
          </a:lstStyle>
          <a:p>
            <a:pPr algn="r" eaLnBrk="1" hangingPunct="1">
              <a:spcBef>
                <a:spcPct val="0"/>
              </a:spcBef>
            </a:pPr>
            <a:fld id="{E088567C-634C-41CD-A1D6-6CD6DB76043E}" type="slidenum">
              <a:rPr lang="en-US" altLang="en-US">
                <a:latin typeface="Arial" panose="020B0604020202020204" pitchFamily="34" charset="0"/>
                <a:cs typeface="Arial" panose="020B0604020202020204" pitchFamily="34" charset="0"/>
              </a:rPr>
              <a:pPr algn="r" eaLnBrk="1" hangingPunct="1">
                <a:spcBef>
                  <a:spcPct val="0"/>
                </a:spcBef>
              </a:pPr>
              <a:t>3</a:t>
            </a:fld>
            <a:endParaRPr lang="en-US" altLang="en-US">
              <a:latin typeface="Arial" panose="020B0604020202020204" pitchFamily="34" charset="0"/>
              <a:cs typeface="Arial" panose="020B0604020202020204" pitchFamily="34" charset="0"/>
            </a:endParaRPr>
          </a:p>
        </p:txBody>
      </p:sp>
      <p:sp>
        <p:nvSpPr>
          <p:cNvPr id="21507" name="Rectangle 2">
            <a:extLst>
              <a:ext uri="{FF2B5EF4-FFF2-40B4-BE49-F238E27FC236}">
                <a16:creationId xmlns:a16="http://schemas.microsoft.com/office/drawing/2014/main" id="{03D22A1A-B76D-C913-0F7B-DA7369D8DB01}"/>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60" name="Rectangle 3">
            <a:extLst>
              <a:ext uri="{FF2B5EF4-FFF2-40B4-BE49-F238E27FC236}">
                <a16:creationId xmlns:a16="http://schemas.microsoft.com/office/drawing/2014/main" id="{E9461BE2-1F6D-FE76-F149-08F145946B41}"/>
              </a:ext>
            </a:extLst>
          </p:cNvPr>
          <p:cNvSpPr>
            <a:spLocks noGrp="1" noChangeArrowheads="1"/>
          </p:cNvSpPr>
          <p:nvPr>
            <p:ph type="body" idx="1"/>
          </p:nvPr>
        </p:nvSpPr>
        <p:spPr bwMode="auto"/>
        <p:txBody>
          <a:bodyPr wrap="square" numCol="1" anchor="t" anchorCtr="0" compatLnSpc="1">
            <a:prstTxWarp prst="textNoShape">
              <a:avLst/>
            </a:prstTxWarp>
          </a:bodyPr>
          <a:lstStyle/>
          <a:p>
            <a:pPr>
              <a:defRPr/>
            </a:pPr>
            <a:r>
              <a:rPr lang="en-US" dirty="0"/>
              <a:t>The Army Corps of Engineers approved Nationwide Permit 54 for living shorelines in 2017, but it has limited use locally- as projects have a cap of 500 linear feet and within 30 feet of the mean tide line.  The corps can modify future regional conditions to better fit local project types.</a:t>
            </a:r>
            <a:endParaRPr lang="en-US" sz="1050" dirty="0"/>
          </a:p>
          <a:p>
            <a:pPr>
              <a:defRPr/>
            </a:pPr>
            <a:r>
              <a:rPr lang="en-US" dirty="0"/>
              <a:t>We have supportive policies in CA that recommend further testing of living shorelines, and there has been concerted regional collaborative efforts to link habitats and restoration approaches. We have excellent guidance documents and the next step is to test specific designs on the ground, so we can learn what will work where and how best to scale up with the right mix of methods.</a:t>
            </a:r>
            <a:endParaRPr lang="en-US" sz="1050" dirty="0"/>
          </a:p>
          <a:p>
            <a:pPr lvl="1" eaLnBrk="1" hangingPunct="1">
              <a:lnSpc>
                <a:spcPct val="80000"/>
              </a:lnSpc>
              <a:defRPr/>
            </a:pPr>
            <a:endParaRPr lang="en-US" alt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San Francisco Bay, many partners are working to connect multiple shoreline habitats up the shoreline slope, from the aquatic habitats that are hidden from sight to the upper edge that is adjacent to our communities.  Each habitat plays an important role in the natural </a:t>
            </a:r>
            <a:r>
              <a:rPr lang="en-US" dirty="0" err="1"/>
              <a:t>ecoysystem</a:t>
            </a:r>
            <a:r>
              <a:rPr lang="en-US" dirty="0"/>
              <a:t> and climate adaptation. This connected habitat approach provides cumulative benefits for reducing wave energy and providing space for plants and animals to thrive.</a:t>
            </a:r>
          </a:p>
        </p:txBody>
      </p:sp>
      <p:sp>
        <p:nvSpPr>
          <p:cNvPr id="4" name="Slide Number Placeholder 3"/>
          <p:cNvSpPr>
            <a:spLocks noGrp="1"/>
          </p:cNvSpPr>
          <p:nvPr>
            <p:ph type="sldNum" sz="quarter" idx="5"/>
          </p:nvPr>
        </p:nvSpPr>
        <p:spPr/>
        <p:txBody>
          <a:bodyPr/>
          <a:lstStyle/>
          <a:p>
            <a:pPr>
              <a:defRPr/>
            </a:pPr>
            <a:fld id="{1A1B203D-F683-40DC-91EF-39A63ABB3442}" type="slidenum">
              <a:rPr lang="en-US" altLang="en-US" smtClean="0"/>
              <a:pPr>
                <a:defRPr/>
              </a:pPr>
              <a:t>4</a:t>
            </a:fld>
            <a:endParaRPr lang="en-US" altLang="en-US"/>
          </a:p>
        </p:txBody>
      </p:sp>
    </p:spTree>
    <p:extLst>
      <p:ext uri="{BB962C8B-B14F-4D97-AF65-F5344CB8AC3E}">
        <p14:creationId xmlns:p14="http://schemas.microsoft.com/office/powerpoint/2010/main" val="36593870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a:extLst>
              <a:ext uri="{FF2B5EF4-FFF2-40B4-BE49-F238E27FC236}">
                <a16:creationId xmlns:a16="http://schemas.microsoft.com/office/drawing/2014/main" id="{68A0813C-8545-43E7-83D4-97C528E0E5F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Notes Placeholder 2">
            <a:extLst>
              <a:ext uri="{FF2B5EF4-FFF2-40B4-BE49-F238E27FC236}">
                <a16:creationId xmlns:a16="http://schemas.microsoft.com/office/drawing/2014/main" id="{69DBEA0D-CE1C-4510-8EED-2F6E17810DA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Here is a map of several Living Shorelines efforts occurring in San Francisco Bay.  I will share some design and implementation highlights from the State Coastal Conservancy’s first project in San Rafael, and with two additional projects that build on the lessons learned, and link in more habitats and activities.</a:t>
            </a:r>
          </a:p>
        </p:txBody>
      </p:sp>
      <p:sp>
        <p:nvSpPr>
          <p:cNvPr id="32772" name="Slide Number Placeholder 3">
            <a:extLst>
              <a:ext uri="{FF2B5EF4-FFF2-40B4-BE49-F238E27FC236}">
                <a16:creationId xmlns:a16="http://schemas.microsoft.com/office/drawing/2014/main" id="{19FAA1FB-E81C-46C8-8C56-E3A8F7C3332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fld id="{E8DBF419-6F5A-4A5F-BA80-69D825D16588}" type="slidenum">
              <a:rPr lang="en-US" altLang="en-US"/>
              <a:pPr/>
              <a:t>5</a:t>
            </a:fld>
            <a:endParaRPr lang="en-US"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a:extLst>
              <a:ext uri="{FF2B5EF4-FFF2-40B4-BE49-F238E27FC236}">
                <a16:creationId xmlns:a16="http://schemas.microsoft.com/office/drawing/2014/main" id="{682F8851-6114-AD4B-6FCE-28FD2E3260A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3" name="Notes Placeholder 2">
            <a:extLst>
              <a:ext uri="{FF2B5EF4-FFF2-40B4-BE49-F238E27FC236}">
                <a16:creationId xmlns:a16="http://schemas.microsoft.com/office/drawing/2014/main" id="{4F20258B-A2AD-1A57-3658-12271DC0C74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This first case study is a project the Conservancy and 17 partners constructed in 2012, to test restoration techniques for oyster and eelgrass beds and the benefits of these habitats on shoreline protection.  Main design and monitoring partners include ESA, SFSU, UC Davis, USGS, and the landowner The Nature Conservancy.</a:t>
            </a:r>
          </a:p>
        </p:txBody>
      </p:sp>
      <p:sp>
        <p:nvSpPr>
          <p:cNvPr id="35844" name="Slide Number Placeholder 3">
            <a:extLst>
              <a:ext uri="{FF2B5EF4-FFF2-40B4-BE49-F238E27FC236}">
                <a16:creationId xmlns:a16="http://schemas.microsoft.com/office/drawing/2014/main" id="{A02A1C74-03AA-59C3-C306-E4E89E8A8E49}"/>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fld id="{8E6E0809-5A6B-4E60-B018-C6D43B2E0752}" type="slidenum">
              <a:rPr lang="en-US" altLang="en-US"/>
              <a:pPr/>
              <a:t>6</a:t>
            </a:fld>
            <a:endParaRPr lang="en-US"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a:extLst>
              <a:ext uri="{FF2B5EF4-FFF2-40B4-BE49-F238E27FC236}">
                <a16:creationId xmlns:a16="http://schemas.microsoft.com/office/drawing/2014/main" id="{20C609D0-D7BA-F222-AC22-FD063919EE2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fld id="{D9596C28-0C04-4A55-8ED0-16FA53EE786B}" type="slidenum">
              <a:rPr lang="en-US" altLang="en-US">
                <a:solidFill>
                  <a:srgbClr val="000000"/>
                </a:solidFill>
              </a:rPr>
              <a:pPr/>
              <a:t>7</a:t>
            </a:fld>
            <a:endParaRPr lang="en-US" altLang="en-US">
              <a:solidFill>
                <a:srgbClr val="000000"/>
              </a:solidFill>
            </a:endParaRPr>
          </a:p>
        </p:txBody>
      </p:sp>
      <p:sp>
        <p:nvSpPr>
          <p:cNvPr id="39939" name="Rectangle 2">
            <a:extLst>
              <a:ext uri="{FF2B5EF4-FFF2-40B4-BE49-F238E27FC236}">
                <a16:creationId xmlns:a16="http://schemas.microsoft.com/office/drawing/2014/main" id="{E60CCE1A-8BFB-B10A-A0D5-EEFB73D4F804}"/>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 name="Rectangle 3">
            <a:extLst>
              <a:ext uri="{FF2B5EF4-FFF2-40B4-BE49-F238E27FC236}">
                <a16:creationId xmlns:a16="http://schemas.microsoft.com/office/drawing/2014/main" id="{132E63BA-A34D-30C2-F327-59DB0A7A8274}"/>
              </a:ext>
            </a:extLst>
          </p:cNvPr>
          <p:cNvSpPr>
            <a:spLocks noGrp="1" noChangeArrowheads="1"/>
          </p:cNvSpPr>
          <p:nvPr>
            <p:ph type="body" idx="1"/>
          </p:nvPr>
        </p:nvSpPr>
        <p:spPr bwMode="auto">
          <a:xfrm>
            <a:off x="688975" y="4416425"/>
            <a:ext cx="5503863" cy="4724400"/>
          </a:xfrm>
        </p:spPr>
        <p:txBody>
          <a:bodyPr wrap="square" numCol="1" anchor="t" anchorCtr="0" compatLnSpc="1">
            <a:prstTxWarp prst="textNoShape">
              <a:avLst/>
            </a:prstTxWarp>
          </a:bodyPr>
          <a:lstStyle/>
          <a:p>
            <a:pPr eaLnBrk="1" hangingPunct="1">
              <a:spcBef>
                <a:spcPct val="0"/>
              </a:spcBef>
              <a:defRPr/>
            </a:pPr>
            <a:r>
              <a:rPr lang="en-US" dirty="0">
                <a:ea typeface="MS PGothic" charset="0"/>
              </a:rPr>
              <a:t>This project has multiples objectives, including:</a:t>
            </a:r>
          </a:p>
          <a:p>
            <a:pPr marL="171450" indent="-171450" eaLnBrk="1" hangingPunct="1">
              <a:spcBef>
                <a:spcPct val="0"/>
              </a:spcBef>
              <a:buFont typeface="Arial" panose="020B0604020202020204" pitchFamily="34" charset="0"/>
              <a:buChar char="•"/>
              <a:defRPr/>
            </a:pPr>
            <a:r>
              <a:rPr lang="en-US" dirty="0">
                <a:ea typeface="MS PGothic" charset="0"/>
              </a:rPr>
              <a:t>Implementing recommendations in Subtidal Habitat Goals Report</a:t>
            </a:r>
          </a:p>
          <a:p>
            <a:pPr marL="171450" indent="-171450" eaLnBrk="1" hangingPunct="1">
              <a:spcBef>
                <a:spcPct val="0"/>
              </a:spcBef>
              <a:buFont typeface="Arial" panose="020B0604020202020204" pitchFamily="34" charset="0"/>
              <a:buChar char="•"/>
              <a:defRPr/>
            </a:pPr>
            <a:r>
              <a:rPr lang="en-US" dirty="0">
                <a:ea typeface="MS PGothic" charset="0"/>
              </a:rPr>
              <a:t>Using a pilot scale, experimental approach that built upon past, successful trials of restoration of eelgrass and native oyster habitats separately</a:t>
            </a:r>
          </a:p>
          <a:p>
            <a:pPr marL="171450" indent="-171450" eaLnBrk="1" hangingPunct="1">
              <a:spcBef>
                <a:spcPct val="0"/>
              </a:spcBef>
              <a:buFont typeface="Arial" panose="020B0604020202020204" pitchFamily="34" charset="0"/>
              <a:buChar char="•"/>
              <a:defRPr/>
            </a:pPr>
            <a:r>
              <a:rPr lang="en-US" dirty="0">
                <a:ea typeface="MS PGothic" charset="0"/>
              </a:rPr>
              <a:t>Monitoring wildlife use to demonstrate habitat values</a:t>
            </a:r>
          </a:p>
          <a:p>
            <a:pPr marL="171450" indent="-171450" eaLnBrk="1" hangingPunct="1">
              <a:spcBef>
                <a:spcPct val="0"/>
              </a:spcBef>
              <a:buFont typeface="Arial" panose="020B0604020202020204" pitchFamily="34" charset="0"/>
              <a:buChar char="•"/>
              <a:defRPr/>
            </a:pPr>
            <a:r>
              <a:rPr lang="en-US" dirty="0">
                <a:ea typeface="MS PGothic" charset="0"/>
              </a:rPr>
              <a:t>Assessing the interactions of oysters and eelgrass when restored together</a:t>
            </a:r>
          </a:p>
          <a:p>
            <a:pPr marL="171450" indent="-171450" eaLnBrk="1" hangingPunct="1">
              <a:spcBef>
                <a:spcPct val="0"/>
              </a:spcBef>
              <a:buFont typeface="Arial" panose="020B0604020202020204" pitchFamily="34" charset="0"/>
              <a:buChar char="•"/>
              <a:defRPr/>
            </a:pPr>
            <a:r>
              <a:rPr lang="en-US" dirty="0">
                <a:ea typeface="MS PGothic" charset="0"/>
              </a:rPr>
              <a:t>Evaluating the physical benefits including wave energy reduction and sediment accretion</a:t>
            </a:r>
          </a:p>
          <a:p>
            <a:pPr marL="171450" indent="-171450" eaLnBrk="1" hangingPunct="1">
              <a:spcBef>
                <a:spcPct val="0"/>
              </a:spcBef>
              <a:buFont typeface="Arial" panose="020B0604020202020204" pitchFamily="34" charset="0"/>
              <a:buChar char="•"/>
              <a:defRPr/>
            </a:pPr>
            <a:r>
              <a:rPr lang="en-US" dirty="0">
                <a:ea typeface="MS PGothic" charset="0"/>
              </a:rPr>
              <a:t>We considered how these activities might contribute to climate change adaptation strategies</a:t>
            </a:r>
          </a:p>
          <a:p>
            <a:pPr marL="171450" indent="-171450" eaLnBrk="1" hangingPunct="1">
              <a:spcBef>
                <a:spcPct val="0"/>
              </a:spcBef>
              <a:buFont typeface="Arial" panose="020B0604020202020204" pitchFamily="34" charset="0"/>
              <a:buChar char="•"/>
              <a:defRPr/>
            </a:pPr>
            <a:r>
              <a:rPr lang="en-US" dirty="0">
                <a:ea typeface="MS PGothic" charset="0"/>
              </a:rPr>
              <a:t>And we are applying lessons learned from this pilot project to future projects in the Bay and across the state</a:t>
            </a:r>
          </a:p>
          <a:p>
            <a:pPr eaLnBrk="1" hangingPunct="1">
              <a:defRPr/>
            </a:pPr>
            <a:endParaRPr lang="en-US" dirty="0">
              <a:ea typeface="MS PGothic"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a:extLst>
              <a:ext uri="{FF2B5EF4-FFF2-40B4-BE49-F238E27FC236}">
                <a16:creationId xmlns:a16="http://schemas.microsoft.com/office/drawing/2014/main" id="{C70018DC-9AA7-44DC-E161-47A2C0D5A86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7" name="Notes Placeholder 2">
            <a:extLst>
              <a:ext uri="{FF2B5EF4-FFF2-40B4-BE49-F238E27FC236}">
                <a16:creationId xmlns:a16="http://schemas.microsoft.com/office/drawing/2014/main" id="{22FFAD1A-E5D2-A15C-AAE2-770F64767AB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There are many site specific considerations we had to carefully evaluate, including..</a:t>
            </a:r>
          </a:p>
          <a:p>
            <a:pPr eaLnBrk="1" hangingPunct="1">
              <a:spcBef>
                <a:spcPct val="0"/>
              </a:spcBef>
            </a:pPr>
            <a:endParaRPr lang="en-US" altLang="en-US"/>
          </a:p>
          <a:p>
            <a:pPr eaLnBrk="1" hangingPunct="1">
              <a:spcBef>
                <a:spcPct val="0"/>
              </a:spcBef>
            </a:pPr>
            <a:r>
              <a:rPr lang="en-US" altLang="en-US"/>
              <a:t>In our estuary, you can see the map of bathymetry which informs where oyster/eelgrass projects would be appropriate.  But then the lower right map shows parcel ownership, with public in yellow and private in red.  It’s critical to identify the landowners and make sure they are supportive of the project.  </a:t>
            </a:r>
          </a:p>
          <a:p>
            <a:pPr eaLnBrk="1" hangingPunct="1">
              <a:spcBef>
                <a:spcPct val="0"/>
              </a:spcBef>
            </a:pPr>
            <a:endParaRPr lang="en-US" altLang="en-US"/>
          </a:p>
          <a:p>
            <a:pPr eaLnBrk="1" hangingPunct="1">
              <a:spcBef>
                <a:spcPct val="0"/>
              </a:spcBef>
            </a:pPr>
            <a:r>
              <a:rPr lang="en-US" altLang="en-US"/>
              <a:t>It’s important to do strong desktop planning and also extremely important not to stay focused on paper planning for too long- make sure to get out to the project site with potential partners, look at existing conditions at different tides and times of year, and talk about constraints and opportunities for design, construction access, and monitoring access. </a:t>
            </a:r>
          </a:p>
          <a:p>
            <a:pPr eaLnBrk="1" hangingPunct="1">
              <a:spcBef>
                <a:spcPct val="0"/>
              </a:spcBef>
            </a:pPr>
            <a:endParaRPr lang="en-US" altLang="en-US"/>
          </a:p>
          <a:p>
            <a:pPr eaLnBrk="1" hangingPunct="1">
              <a:spcBef>
                <a:spcPct val="0"/>
              </a:spcBef>
            </a:pPr>
            <a:endParaRPr lang="en-US" altLang="en-US"/>
          </a:p>
        </p:txBody>
      </p:sp>
      <p:sp>
        <p:nvSpPr>
          <p:cNvPr id="41988" name="Slide Number Placeholder 3">
            <a:extLst>
              <a:ext uri="{FF2B5EF4-FFF2-40B4-BE49-F238E27FC236}">
                <a16:creationId xmlns:a16="http://schemas.microsoft.com/office/drawing/2014/main" id="{08099E82-8592-B208-4FCF-F56161F5A71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MS PGothic" panose="020B0600070205080204" pitchFamily="34" charset="-128"/>
              </a:defRPr>
            </a:lvl1pPr>
            <a:lvl2pPr marL="742950" indent="-285750">
              <a:spcBef>
                <a:spcPct val="30000"/>
              </a:spcBef>
              <a:defRPr sz="1200">
                <a:solidFill>
                  <a:schemeClr val="tx1"/>
                </a:solidFill>
                <a:latin typeface="Calibri" panose="020F0502020204030204" pitchFamily="34" charset="0"/>
                <a:ea typeface="MS PGothic" panose="020B0600070205080204" pitchFamily="34" charset="-128"/>
              </a:defRPr>
            </a:lvl2pPr>
            <a:lvl3pPr marL="1143000" indent="-228600">
              <a:spcBef>
                <a:spcPct val="30000"/>
              </a:spcBef>
              <a:defRPr sz="1200">
                <a:solidFill>
                  <a:schemeClr val="tx1"/>
                </a:solidFill>
                <a:latin typeface="Calibri" panose="020F0502020204030204" pitchFamily="34" charset="0"/>
                <a:ea typeface="MS PGothic" panose="020B0600070205080204" pitchFamily="34" charset="-128"/>
              </a:defRPr>
            </a:lvl3pPr>
            <a:lvl4pPr marL="1600200" indent="-228600">
              <a:spcBef>
                <a:spcPct val="30000"/>
              </a:spcBef>
              <a:defRPr sz="1200">
                <a:solidFill>
                  <a:schemeClr val="tx1"/>
                </a:solidFill>
                <a:latin typeface="Calibri" panose="020F0502020204030204" pitchFamily="34" charset="0"/>
                <a:ea typeface="MS PGothic" panose="020B0600070205080204" pitchFamily="34" charset="-128"/>
              </a:defRPr>
            </a:lvl4pPr>
            <a:lvl5pPr marL="2057400" indent="-228600">
              <a:spcBef>
                <a:spcPct val="30000"/>
              </a:spcBef>
              <a:defRPr sz="12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9pPr>
          </a:lstStyle>
          <a:p>
            <a:pPr>
              <a:spcBef>
                <a:spcPct val="0"/>
              </a:spcBef>
            </a:pPr>
            <a:fld id="{C3CB7582-1C5E-490E-9C1B-5FC77C60DB5E}" type="slidenum">
              <a:rPr lang="en-US" altLang="en-US"/>
              <a:pPr>
                <a:spcBef>
                  <a:spcPct val="0"/>
                </a:spcBef>
              </a:pPr>
              <a:t>8</a:t>
            </a:fld>
            <a:endParaRPr lang="en-US"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a:extLst>
              <a:ext uri="{FF2B5EF4-FFF2-40B4-BE49-F238E27FC236}">
                <a16:creationId xmlns:a16="http://schemas.microsoft.com/office/drawing/2014/main" id="{813B639C-D850-B507-F752-65CC7CEFFE8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5" name="Notes Placeholder 2">
            <a:extLst>
              <a:ext uri="{FF2B5EF4-FFF2-40B4-BE49-F238E27FC236}">
                <a16:creationId xmlns:a16="http://schemas.microsoft.com/office/drawing/2014/main" id="{A64096D8-AC51-870D-C311-C212392DDED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Two sites in our current project.</a:t>
            </a:r>
          </a:p>
          <a:p>
            <a:pPr eaLnBrk="1" hangingPunct="1">
              <a:spcBef>
                <a:spcPct val="0"/>
              </a:spcBef>
            </a:pPr>
            <a:r>
              <a:rPr lang="en-US" altLang="en-US"/>
              <a:t>TNC property in San Rafael,</a:t>
            </a:r>
          </a:p>
          <a:p>
            <a:pPr eaLnBrk="1" hangingPunct="1">
              <a:spcBef>
                <a:spcPct val="0"/>
              </a:spcBef>
            </a:pPr>
            <a:r>
              <a:rPr lang="en-US" altLang="en-US"/>
              <a:t>And a location in Hayward just south of the San Mateo bridge and adjacent to the ELER</a:t>
            </a:r>
          </a:p>
        </p:txBody>
      </p:sp>
      <p:sp>
        <p:nvSpPr>
          <p:cNvPr id="44036" name="Slide Number Placeholder 3">
            <a:extLst>
              <a:ext uri="{FF2B5EF4-FFF2-40B4-BE49-F238E27FC236}">
                <a16:creationId xmlns:a16="http://schemas.microsoft.com/office/drawing/2014/main" id="{BAF46B6C-72D9-1D21-FF96-4184EAB000F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MS PGothic" panose="020B0600070205080204" pitchFamily="34" charset="-128"/>
              </a:defRPr>
            </a:lvl1pPr>
            <a:lvl2pPr marL="742950" indent="-285750">
              <a:spcBef>
                <a:spcPct val="30000"/>
              </a:spcBef>
              <a:defRPr sz="1200">
                <a:solidFill>
                  <a:schemeClr val="tx1"/>
                </a:solidFill>
                <a:latin typeface="Calibri" panose="020F0502020204030204" pitchFamily="34" charset="0"/>
                <a:ea typeface="MS PGothic" panose="020B0600070205080204" pitchFamily="34" charset="-128"/>
              </a:defRPr>
            </a:lvl2pPr>
            <a:lvl3pPr marL="1143000" indent="-228600">
              <a:spcBef>
                <a:spcPct val="30000"/>
              </a:spcBef>
              <a:defRPr sz="1200">
                <a:solidFill>
                  <a:schemeClr val="tx1"/>
                </a:solidFill>
                <a:latin typeface="Calibri" panose="020F0502020204030204" pitchFamily="34" charset="0"/>
                <a:ea typeface="MS PGothic" panose="020B0600070205080204" pitchFamily="34" charset="-128"/>
              </a:defRPr>
            </a:lvl3pPr>
            <a:lvl4pPr marL="1600200" indent="-228600">
              <a:spcBef>
                <a:spcPct val="30000"/>
              </a:spcBef>
              <a:defRPr sz="1200">
                <a:solidFill>
                  <a:schemeClr val="tx1"/>
                </a:solidFill>
                <a:latin typeface="Calibri" panose="020F0502020204030204" pitchFamily="34" charset="0"/>
                <a:ea typeface="MS PGothic" panose="020B0600070205080204" pitchFamily="34" charset="-128"/>
              </a:defRPr>
            </a:lvl4pPr>
            <a:lvl5pPr marL="2057400" indent="-228600">
              <a:spcBef>
                <a:spcPct val="30000"/>
              </a:spcBef>
              <a:defRPr sz="12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9pPr>
          </a:lstStyle>
          <a:p>
            <a:pPr>
              <a:spcBef>
                <a:spcPct val="0"/>
              </a:spcBef>
            </a:pPr>
            <a:fld id="{1CC228F0-D09D-4880-B0E7-46B84827DC05}" type="slidenum">
              <a:rPr lang="en-US" altLang="en-US"/>
              <a:pPr>
                <a:spcBef>
                  <a:spcPct val="0"/>
                </a:spcBef>
              </a:pPr>
              <a:t>9</a:t>
            </a:fld>
            <a:endParaRPr lang="en-US"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a:extLst>
              <a:ext uri="{FF2B5EF4-FFF2-40B4-BE49-F238E27FC236}">
                <a16:creationId xmlns:a16="http://schemas.microsoft.com/office/drawing/2014/main" id="{5B2E35FA-9D62-BB12-122C-C0BB8B7A11A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a:extLst>
              <a:ext uri="{FF2B5EF4-FFF2-40B4-BE49-F238E27FC236}">
                <a16:creationId xmlns:a16="http://schemas.microsoft.com/office/drawing/2014/main" id="{0134A669-BD39-541B-673D-56CF6C3D184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Here is the fabrication process for the reef ball and other hybrid elements.  Because no contractor had ever done this before in the San Francisco Bay Area, the Conservancy and partners brought in a contractor from Reef Innovations in Sarasota FL to lend their experience and oversee the effort, although they had never worked with Baycrete.  They worked alongside local contractor Dixon Marine Services. We really appreciate everyone’s willingness to experiment together and try new things- as we are truly in a research and development phase with this work here locally.</a:t>
            </a:r>
          </a:p>
        </p:txBody>
      </p:sp>
      <p:sp>
        <p:nvSpPr>
          <p:cNvPr id="50180" name="Slide Number Placeholder 3">
            <a:extLst>
              <a:ext uri="{FF2B5EF4-FFF2-40B4-BE49-F238E27FC236}">
                <a16:creationId xmlns:a16="http://schemas.microsoft.com/office/drawing/2014/main" id="{0A705B85-B02A-052A-D0C4-16403B94AAB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fld id="{C485E401-F8C1-4D67-B8AC-03D65E338FE6}" type="slidenum">
              <a:rPr lang="en-US" altLang="en-US"/>
              <a:pPr/>
              <a:t>10</a:t>
            </a:fld>
            <a:endParaRPr lang="en-US"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a:extLst>
              <a:ext uri="{FF2B5EF4-FFF2-40B4-BE49-F238E27FC236}">
                <a16:creationId xmlns:a16="http://schemas.microsoft.com/office/drawing/2014/main" id="{FB1EEE5E-6A3B-49FE-71D6-C1C0D132C5B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2227" name="Notes Placeholder 2">
            <a:extLst>
              <a:ext uri="{FF2B5EF4-FFF2-40B4-BE49-F238E27FC236}">
                <a16:creationId xmlns:a16="http://schemas.microsoft.com/office/drawing/2014/main" id="{3446BF78-3DA9-6BCB-EA55-C971843CFF9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These are a few pictures of the construction in July/August 2012- starting with oyster element placement by barge, which occurred at specific tide windows deep enough to allow boat access but shallow enough to allow placement assisted by people in the water.  Eelgrass plantings came after the construction of the harder elements.</a:t>
            </a:r>
          </a:p>
        </p:txBody>
      </p:sp>
      <p:sp>
        <p:nvSpPr>
          <p:cNvPr id="52228" name="Slide Number Placeholder 3">
            <a:extLst>
              <a:ext uri="{FF2B5EF4-FFF2-40B4-BE49-F238E27FC236}">
                <a16:creationId xmlns:a16="http://schemas.microsoft.com/office/drawing/2014/main" id="{264B6A2F-6440-116A-54E6-82770DC530CB}"/>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fld id="{89E5D654-CDF7-43B0-9ECB-E36428EB89A6}" type="slidenum">
              <a:rPr lang="en-US" altLang="en-US"/>
              <a:pPr/>
              <a:t>11</a:t>
            </a:fld>
            <a:endParaRPr lang="en-US"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a:extLst>
              <a:ext uri="{FF2B5EF4-FFF2-40B4-BE49-F238E27FC236}">
                <a16:creationId xmlns:a16="http://schemas.microsoft.com/office/drawing/2014/main" id="{039BB03B-3A21-BC80-7FAF-E4231D6C10A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6323" name="Notes Placeholder 2">
            <a:extLst>
              <a:ext uri="{FF2B5EF4-FFF2-40B4-BE49-F238E27FC236}">
                <a16:creationId xmlns:a16="http://schemas.microsoft.com/office/drawing/2014/main" id="{5823469F-42E9-C63E-8F41-4C6A72FA244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Because subtidal restoration work in general is at its early stages in our estuary, as well as living shorelines, it is critical to carefully monitor the species response and the ecosystem functions and services that are gained from the project.  We don’t have published data or even grey literature on these topics, so this project was designed with heavy monitoring to provide some of the first data on benefits and success.  This included intensive quarterly sampling events, often at extreme low tides, and a lot of coordination between groups so that we didn’t have conflicts between activities.</a:t>
            </a:r>
          </a:p>
        </p:txBody>
      </p:sp>
      <p:sp>
        <p:nvSpPr>
          <p:cNvPr id="56324" name="Slide Number Placeholder 3">
            <a:extLst>
              <a:ext uri="{FF2B5EF4-FFF2-40B4-BE49-F238E27FC236}">
                <a16:creationId xmlns:a16="http://schemas.microsoft.com/office/drawing/2014/main" id="{F6AAA275-C365-70E4-C4C2-8B9CBB10140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fld id="{5CCFEECC-F283-4558-AA13-7BD7148E25F3}" type="slidenum">
              <a:rPr lang="en-US" altLang="en-US"/>
              <a:pPr/>
              <a:t>12</a:t>
            </a:fld>
            <a:endParaRPr lang="en-US"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a:extLst>
              <a:ext uri="{FF2B5EF4-FFF2-40B4-BE49-F238E27FC236}">
                <a16:creationId xmlns:a16="http://schemas.microsoft.com/office/drawing/2014/main" id="{50FD2656-7D29-B067-CC35-9959FC1C68E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0419" name="Notes Placeholder 2">
            <a:extLst>
              <a:ext uri="{FF2B5EF4-FFF2-40B4-BE49-F238E27FC236}">
                <a16:creationId xmlns:a16="http://schemas.microsoft.com/office/drawing/2014/main" id="{9856E799-3CED-F117-14FC-65548B46AFC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We’ve seen a huge increase in the number of taxa and species using the site, compared to when it was an unstructured mudflat.  These include Dungeness crabs, red rock crab, nudibranchs, great egrets, american black oystercatchers, and many other species.</a:t>
            </a:r>
          </a:p>
          <a:p>
            <a:pPr eaLnBrk="1" hangingPunct="1">
              <a:spcBef>
                <a:spcPct val="0"/>
              </a:spcBef>
            </a:pPr>
            <a:endParaRPr lang="en-US" altLang="en-US"/>
          </a:p>
          <a:p>
            <a:pPr eaLnBrk="1" hangingPunct="1">
              <a:spcBef>
                <a:spcPct val="0"/>
              </a:spcBef>
            </a:pPr>
            <a:r>
              <a:rPr lang="en-US" altLang="en-US"/>
              <a:t>We’ve also documented physical benefits- including sediment accretion both along and within the reef structures, and a 30% increase in wave attenuation compared to the mudflat alone.</a:t>
            </a:r>
          </a:p>
        </p:txBody>
      </p:sp>
      <p:sp>
        <p:nvSpPr>
          <p:cNvPr id="60420" name="Slide Number Placeholder 3">
            <a:extLst>
              <a:ext uri="{FF2B5EF4-FFF2-40B4-BE49-F238E27FC236}">
                <a16:creationId xmlns:a16="http://schemas.microsoft.com/office/drawing/2014/main" id="{E1B03B18-C43A-A834-6AEA-DC1B8CDE023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MS PGothic" panose="020B0600070205080204" pitchFamily="34" charset="-128"/>
              </a:defRPr>
            </a:lvl1pPr>
            <a:lvl2pPr marL="742950" indent="-285750">
              <a:spcBef>
                <a:spcPct val="30000"/>
              </a:spcBef>
              <a:defRPr sz="1200">
                <a:solidFill>
                  <a:schemeClr val="tx1"/>
                </a:solidFill>
                <a:latin typeface="Calibri" panose="020F0502020204030204" pitchFamily="34" charset="0"/>
                <a:ea typeface="MS PGothic" panose="020B0600070205080204" pitchFamily="34" charset="-128"/>
              </a:defRPr>
            </a:lvl2pPr>
            <a:lvl3pPr marL="1143000" indent="-228600">
              <a:spcBef>
                <a:spcPct val="30000"/>
              </a:spcBef>
              <a:defRPr sz="1200">
                <a:solidFill>
                  <a:schemeClr val="tx1"/>
                </a:solidFill>
                <a:latin typeface="Calibri" panose="020F0502020204030204" pitchFamily="34" charset="0"/>
                <a:ea typeface="MS PGothic" panose="020B0600070205080204" pitchFamily="34" charset="-128"/>
              </a:defRPr>
            </a:lvl3pPr>
            <a:lvl4pPr marL="1600200" indent="-228600">
              <a:spcBef>
                <a:spcPct val="30000"/>
              </a:spcBef>
              <a:defRPr sz="1200">
                <a:solidFill>
                  <a:schemeClr val="tx1"/>
                </a:solidFill>
                <a:latin typeface="Calibri" panose="020F0502020204030204" pitchFamily="34" charset="0"/>
                <a:ea typeface="MS PGothic" panose="020B0600070205080204" pitchFamily="34" charset="-128"/>
              </a:defRPr>
            </a:lvl4pPr>
            <a:lvl5pPr marL="2057400" indent="-228600">
              <a:spcBef>
                <a:spcPct val="30000"/>
              </a:spcBef>
              <a:defRPr sz="12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9pPr>
          </a:lstStyle>
          <a:p>
            <a:pPr>
              <a:spcBef>
                <a:spcPct val="0"/>
              </a:spcBef>
            </a:pPr>
            <a:fld id="{9808C578-42AD-4875-A599-574DDB078BD2}" type="slidenum">
              <a:rPr lang="en-US" altLang="en-US"/>
              <a:pPr>
                <a:spcBef>
                  <a:spcPct val="0"/>
                </a:spcBef>
              </a:pPr>
              <a:t>13</a:t>
            </a:fld>
            <a:endParaRPr lang="en-US"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a:extLst>
              <a:ext uri="{FF2B5EF4-FFF2-40B4-BE49-F238E27FC236}">
                <a16:creationId xmlns:a16="http://schemas.microsoft.com/office/drawing/2014/main" id="{49B0C831-6ED8-1AF7-CD7D-B427F2E3E684}"/>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MS PGothic" panose="020B0600070205080204" pitchFamily="34" charset="-128"/>
              </a:defRPr>
            </a:lvl1pPr>
            <a:lvl2pPr marL="742950" indent="-285750">
              <a:spcBef>
                <a:spcPct val="30000"/>
              </a:spcBef>
              <a:defRPr sz="1200">
                <a:solidFill>
                  <a:schemeClr val="tx1"/>
                </a:solidFill>
                <a:latin typeface="Calibri" panose="020F0502020204030204" pitchFamily="34" charset="0"/>
                <a:ea typeface="MS PGothic" panose="020B0600070205080204" pitchFamily="34" charset="-128"/>
              </a:defRPr>
            </a:lvl2pPr>
            <a:lvl3pPr marL="1143000" indent="-228600">
              <a:spcBef>
                <a:spcPct val="30000"/>
              </a:spcBef>
              <a:defRPr sz="1200">
                <a:solidFill>
                  <a:schemeClr val="tx1"/>
                </a:solidFill>
                <a:latin typeface="Calibri" panose="020F0502020204030204" pitchFamily="34" charset="0"/>
                <a:ea typeface="MS PGothic" panose="020B0600070205080204" pitchFamily="34" charset="-128"/>
              </a:defRPr>
            </a:lvl3pPr>
            <a:lvl4pPr marL="1600200" indent="-228600">
              <a:spcBef>
                <a:spcPct val="30000"/>
              </a:spcBef>
              <a:defRPr sz="1200">
                <a:solidFill>
                  <a:schemeClr val="tx1"/>
                </a:solidFill>
                <a:latin typeface="Calibri" panose="020F0502020204030204" pitchFamily="34" charset="0"/>
                <a:ea typeface="MS PGothic" panose="020B0600070205080204" pitchFamily="34" charset="-128"/>
              </a:defRPr>
            </a:lvl4pPr>
            <a:lvl5pPr marL="2057400" indent="-228600">
              <a:spcBef>
                <a:spcPct val="30000"/>
              </a:spcBef>
              <a:defRPr sz="12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9pPr>
          </a:lstStyle>
          <a:p>
            <a:pPr>
              <a:spcBef>
                <a:spcPct val="0"/>
              </a:spcBef>
            </a:pPr>
            <a:fld id="{99106765-6435-486F-B8ED-A01F5EAB4DBC}" type="slidenum">
              <a:rPr lang="en-US" altLang="en-US"/>
              <a:pPr>
                <a:spcBef>
                  <a:spcPct val="0"/>
                </a:spcBef>
              </a:pPr>
              <a:t>14</a:t>
            </a:fld>
            <a:endParaRPr lang="en-US" altLang="en-US"/>
          </a:p>
        </p:txBody>
      </p:sp>
      <p:sp>
        <p:nvSpPr>
          <p:cNvPr id="64515" name="Rectangle 2">
            <a:extLst>
              <a:ext uri="{FF2B5EF4-FFF2-40B4-BE49-F238E27FC236}">
                <a16:creationId xmlns:a16="http://schemas.microsoft.com/office/drawing/2014/main" id="{BF244BA0-2781-3E16-7991-F79AB57F6F5E}"/>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4516" name="Rectangle 3">
            <a:extLst>
              <a:ext uri="{FF2B5EF4-FFF2-40B4-BE49-F238E27FC236}">
                <a16:creationId xmlns:a16="http://schemas.microsoft.com/office/drawing/2014/main" id="{5136E6B1-3729-4108-C272-1826AA1FA929}"/>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a:extLst>
              <a:ext uri="{FF2B5EF4-FFF2-40B4-BE49-F238E27FC236}">
                <a16:creationId xmlns:a16="http://schemas.microsoft.com/office/drawing/2014/main" id="{161F164D-2B9C-4BBF-81C2-A47C8C03C36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Notes Placeholder 2">
            <a:extLst>
              <a:ext uri="{FF2B5EF4-FFF2-40B4-BE49-F238E27FC236}">
                <a16:creationId xmlns:a16="http://schemas.microsoft.com/office/drawing/2014/main" id="{8330DE7B-0ECC-4775-AB5F-D5771FC37EB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The Giant Marsh Living Shorelines Project design was completed in Fall 2016 and includes 7 different habitat treatments, that range from oyster reef and eelgrass plantings, seaweed treatments, and tidal marsh and upland ecotone components.  There are 3 different oyster reefs in the design, each paired with a different vegetative component- eelgrass, Pacific rockweed, and Pacific cordgrass.  They are sited at different tidal heights and shoreline orientations, and different reef types and materials.  The CA eelgrass, rockweed, and </a:t>
            </a:r>
            <a:r>
              <a:rPr lang="en-US" altLang="en-US" dirty="0" err="1"/>
              <a:t>seablight</a:t>
            </a:r>
            <a:r>
              <a:rPr lang="en-US" altLang="en-US" dirty="0"/>
              <a:t> plantings were installed in 2019, and the Pacific cordgrass and upland ecotone plantings are planned for next winter 2021-22.</a:t>
            </a:r>
          </a:p>
        </p:txBody>
      </p:sp>
      <p:sp>
        <p:nvSpPr>
          <p:cNvPr id="22532" name="Slide Number Placeholder 3">
            <a:extLst>
              <a:ext uri="{FF2B5EF4-FFF2-40B4-BE49-F238E27FC236}">
                <a16:creationId xmlns:a16="http://schemas.microsoft.com/office/drawing/2014/main" id="{B39C7D22-A276-4437-B747-D9EA750E152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MS PGothic" panose="020B0600070205080204" pitchFamily="34" charset="-128"/>
              </a:defRPr>
            </a:lvl1pPr>
            <a:lvl2pPr marL="742950" indent="-285750">
              <a:spcBef>
                <a:spcPct val="30000"/>
              </a:spcBef>
              <a:defRPr sz="1200">
                <a:solidFill>
                  <a:schemeClr val="tx1"/>
                </a:solidFill>
                <a:latin typeface="Calibri" panose="020F0502020204030204" pitchFamily="34" charset="0"/>
                <a:ea typeface="MS PGothic" panose="020B0600070205080204" pitchFamily="34" charset="-128"/>
              </a:defRPr>
            </a:lvl2pPr>
            <a:lvl3pPr marL="1143000" indent="-228600">
              <a:spcBef>
                <a:spcPct val="30000"/>
              </a:spcBef>
              <a:defRPr sz="1200">
                <a:solidFill>
                  <a:schemeClr val="tx1"/>
                </a:solidFill>
                <a:latin typeface="Calibri" panose="020F0502020204030204" pitchFamily="34" charset="0"/>
                <a:ea typeface="MS PGothic" panose="020B0600070205080204" pitchFamily="34" charset="-128"/>
              </a:defRPr>
            </a:lvl3pPr>
            <a:lvl4pPr marL="1600200" indent="-228600">
              <a:spcBef>
                <a:spcPct val="30000"/>
              </a:spcBef>
              <a:defRPr sz="1200">
                <a:solidFill>
                  <a:schemeClr val="tx1"/>
                </a:solidFill>
                <a:latin typeface="Calibri" panose="020F0502020204030204" pitchFamily="34" charset="0"/>
                <a:ea typeface="MS PGothic" panose="020B0600070205080204" pitchFamily="34" charset="-128"/>
              </a:defRPr>
            </a:lvl4pPr>
            <a:lvl5pPr marL="2057400" indent="-228600">
              <a:spcBef>
                <a:spcPct val="30000"/>
              </a:spcBef>
              <a:defRPr sz="12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9pPr>
          </a:lstStyle>
          <a:p>
            <a:pPr>
              <a:spcBef>
                <a:spcPct val="0"/>
              </a:spcBef>
            </a:pPr>
            <a:fld id="{2C840963-8C78-4289-BC3F-2AD31B822E73}" type="slidenum">
              <a:rPr lang="en-US" altLang="en-US"/>
              <a:pPr>
                <a:spcBef>
                  <a:spcPct val="0"/>
                </a:spcBef>
              </a:pPr>
              <a:t>15</a:t>
            </a:fld>
            <a:endParaRPr lang="en-US"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a:extLst>
              <a:ext uri="{FF2B5EF4-FFF2-40B4-BE49-F238E27FC236}">
                <a16:creationId xmlns:a16="http://schemas.microsoft.com/office/drawing/2014/main" id="{E78CBFC2-BE2C-4848-AA3C-313957B0161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23" name="Notes Placeholder 2">
            <a:extLst>
              <a:ext uri="{FF2B5EF4-FFF2-40B4-BE49-F238E27FC236}">
                <a16:creationId xmlns:a16="http://schemas.microsoft.com/office/drawing/2014/main" id="{97720F89-DD4A-482A-9650-D2AF8796C70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The Coastal Conservancy partnered with National Fish and Wildlife Foundation to assess sites </a:t>
            </a:r>
            <a:r>
              <a:rPr lang="en-US" altLang="en-US" dirty="0" err="1"/>
              <a:t>baywide</a:t>
            </a:r>
            <a:r>
              <a:rPr lang="en-US" altLang="en-US" dirty="0"/>
              <a:t> for the best opportunities to match creosote removal with living shorelines and a focus on Pacific herring.  We removed more than 420 tons of debris and 460 pilings from the old Red Rocks Warehouse at site in the City of Richmond. This work removes toxic fill and allows more space for living habitat.  The restoration phase occurred in Summer 2018, and includes shell bag mounds, Reef balls, eelgrass plantings, and rockweed relocation.</a:t>
            </a:r>
          </a:p>
        </p:txBody>
      </p:sp>
      <p:sp>
        <p:nvSpPr>
          <p:cNvPr id="81924" name="Slide Number Placeholder 3">
            <a:extLst>
              <a:ext uri="{FF2B5EF4-FFF2-40B4-BE49-F238E27FC236}">
                <a16:creationId xmlns:a16="http://schemas.microsoft.com/office/drawing/2014/main" id="{54331432-1410-4532-A304-8F08845630D5}"/>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fld id="{BD5781F9-E7E7-4ADF-BF5D-76DA9A8F4671}" type="slidenum">
              <a:rPr lang="en-US" altLang="en-US"/>
              <a:pPr/>
              <a:t>16</a:t>
            </a:fld>
            <a:endParaRPr lang="en-US"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a:extLst>
              <a:ext uri="{FF2B5EF4-FFF2-40B4-BE49-F238E27FC236}">
                <a16:creationId xmlns:a16="http://schemas.microsoft.com/office/drawing/2014/main" id="{5DB66E13-E5DF-4750-BDBA-366714CF5664}"/>
              </a:ext>
            </a:extLst>
          </p:cNvPr>
          <p:cNvSpPr>
            <a:spLocks noGrp="1" noRot="1" noChangeAspect="1" noTextEdit="1"/>
          </p:cNvSpPr>
          <p:nvPr>
            <p:ph type="sldImg"/>
          </p:nvPr>
        </p:nvSpPr>
        <p:spPr bwMode="auto">
          <a:xfrm>
            <a:off x="1116013" y="696913"/>
            <a:ext cx="4649787" cy="34861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9395" name="Notes Placeholder 2">
            <a:extLst>
              <a:ext uri="{FF2B5EF4-FFF2-40B4-BE49-F238E27FC236}">
                <a16:creationId xmlns:a16="http://schemas.microsoft.com/office/drawing/2014/main" id="{B689FCF3-4684-46F4-B969-00DC8877D0E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Constructability considerations vary considerably in different settings.  </a:t>
            </a:r>
          </a:p>
          <a:p>
            <a:r>
              <a:rPr lang="en-US" altLang="en-US" dirty="0"/>
              <a:t>It’s important to carefully assess site and habitat suitability before going too far down the design path.  This includes assessing supportive environmental factors (bottom type, water quality, habitat conditions) as well as stressors and adjacent land use. If it’s a project that starts initially without landowner involvement, it’s important to identify land ownership and gain permission from the landowner early on in project design, as it can influence design, siting, specific permitting and contracting procedures, and ultimately they need to be a permit applicant and it’s critical to whether the project will move forward.</a:t>
            </a:r>
          </a:p>
          <a:p>
            <a:endParaRPr lang="en-US" altLang="en-US" dirty="0"/>
          </a:p>
          <a:p>
            <a:r>
              <a:rPr lang="en-US" altLang="en-US" dirty="0"/>
              <a:t>Living Shorelines Projects provide opportunities to refine methods across elevations, refine best equipment approaches with using combinations of terrestrial and marine equipment, test phasing or combinations of small and large scale treatments, seasonal phasing of activities, and documenting and sharing best techniques so that the next project doesn’t have to start from scratch.</a:t>
            </a:r>
          </a:p>
        </p:txBody>
      </p:sp>
      <p:sp>
        <p:nvSpPr>
          <p:cNvPr id="59396" name="Slide Number Placeholder 3">
            <a:extLst>
              <a:ext uri="{FF2B5EF4-FFF2-40B4-BE49-F238E27FC236}">
                <a16:creationId xmlns:a16="http://schemas.microsoft.com/office/drawing/2014/main" id="{A7F6619C-264A-41E3-8FE8-B410E05EE4E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fld id="{45982ED6-6054-47CA-B96F-D3043155B8BE}" type="slidenum">
              <a:rPr lang="en-US" altLang="en-US"/>
              <a:pPr/>
              <a:t>19</a:t>
            </a:fld>
            <a:endParaRPr lang="en-US"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a:extLst>
              <a:ext uri="{FF2B5EF4-FFF2-40B4-BE49-F238E27FC236}">
                <a16:creationId xmlns:a16="http://schemas.microsoft.com/office/drawing/2014/main" id="{DFA034BB-610A-4A39-8FD3-2F48CF217D9C}"/>
              </a:ext>
            </a:extLst>
          </p:cNvPr>
          <p:cNvSpPr>
            <a:spLocks noGrp="1" noRot="1" noChangeAspect="1" noTextEdit="1"/>
          </p:cNvSpPr>
          <p:nvPr>
            <p:ph type="sldImg"/>
          </p:nvPr>
        </p:nvSpPr>
        <p:spPr bwMode="auto">
          <a:xfrm>
            <a:off x="1116013" y="696913"/>
            <a:ext cx="4649787" cy="34861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5" name="Notes Placeholder 2">
            <a:extLst>
              <a:ext uri="{FF2B5EF4-FFF2-40B4-BE49-F238E27FC236}">
                <a16:creationId xmlns:a16="http://schemas.microsoft.com/office/drawing/2014/main" id="{A1C03214-C4CA-4F27-A55C-166F11648B5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The project also includes future workforce development trainings led by SFSU Estuary and Ocean Science Center, Smithsonian, and other partners who will work with local Conservation Corps and other community organizations.  These field trainings will provide opportunities for local youth and adults to gain skills in tasks involved in different methods and green grey materials- such as collecting eelgrass, propagating and </a:t>
            </a:r>
            <a:r>
              <a:rPr lang="en-US" altLang="en-US" dirty="0" err="1"/>
              <a:t>outplanting</a:t>
            </a:r>
            <a:r>
              <a:rPr lang="en-US" altLang="en-US" dirty="0"/>
              <a:t> native vegetation, and using clean pacific oyster half shell and other hybrid green grey methods to build reefs. All of this experimentation provides jobs and helps better connect Bay Area communities to gain skills and get engaged in the green restoration economy.</a:t>
            </a:r>
          </a:p>
          <a:p>
            <a:pPr eaLnBrk="1" hangingPunct="1">
              <a:spcBef>
                <a:spcPct val="0"/>
              </a:spcBef>
            </a:pPr>
            <a:endParaRPr lang="en-US" altLang="en-US" dirty="0"/>
          </a:p>
        </p:txBody>
      </p:sp>
      <p:sp>
        <p:nvSpPr>
          <p:cNvPr id="18436" name="Slide Number Placeholder 3">
            <a:extLst>
              <a:ext uri="{FF2B5EF4-FFF2-40B4-BE49-F238E27FC236}">
                <a16:creationId xmlns:a16="http://schemas.microsoft.com/office/drawing/2014/main" id="{AB4BB1B0-ED80-4B2F-9226-1CCC6EC34B85}"/>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MS PGothic" panose="020B0600070205080204" pitchFamily="34" charset="-128"/>
              </a:defRPr>
            </a:lvl1pPr>
            <a:lvl2pPr marL="742950" indent="-285750">
              <a:spcBef>
                <a:spcPct val="30000"/>
              </a:spcBef>
              <a:defRPr sz="1200">
                <a:solidFill>
                  <a:schemeClr val="tx1"/>
                </a:solidFill>
                <a:latin typeface="Calibri" panose="020F0502020204030204" pitchFamily="34" charset="0"/>
                <a:ea typeface="MS PGothic" panose="020B0600070205080204" pitchFamily="34" charset="-128"/>
              </a:defRPr>
            </a:lvl2pPr>
            <a:lvl3pPr marL="1143000" indent="-228600">
              <a:spcBef>
                <a:spcPct val="30000"/>
              </a:spcBef>
              <a:defRPr sz="1200">
                <a:solidFill>
                  <a:schemeClr val="tx1"/>
                </a:solidFill>
                <a:latin typeface="Calibri" panose="020F0502020204030204" pitchFamily="34" charset="0"/>
                <a:ea typeface="MS PGothic" panose="020B0600070205080204" pitchFamily="34" charset="-128"/>
              </a:defRPr>
            </a:lvl3pPr>
            <a:lvl4pPr marL="1600200" indent="-228600">
              <a:spcBef>
                <a:spcPct val="30000"/>
              </a:spcBef>
              <a:defRPr sz="1200">
                <a:solidFill>
                  <a:schemeClr val="tx1"/>
                </a:solidFill>
                <a:latin typeface="Calibri" panose="020F0502020204030204" pitchFamily="34" charset="0"/>
                <a:ea typeface="MS PGothic" panose="020B0600070205080204" pitchFamily="34" charset="-128"/>
              </a:defRPr>
            </a:lvl4pPr>
            <a:lvl5pPr marL="2057400" indent="-228600">
              <a:spcBef>
                <a:spcPct val="30000"/>
              </a:spcBef>
              <a:defRPr sz="12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9pPr>
          </a:lstStyle>
          <a:p>
            <a:pPr>
              <a:spcBef>
                <a:spcPct val="0"/>
              </a:spcBef>
            </a:pPr>
            <a:fld id="{05EA8E7F-9898-4A20-B7FF-4C7189D37218}" type="slidenum">
              <a:rPr lang="en-US" altLang="en-US"/>
              <a:pPr>
                <a:spcBef>
                  <a:spcPct val="0"/>
                </a:spcBef>
              </a:pPr>
              <a:t>20</a:t>
            </a:fld>
            <a:endParaRPr lang="en-US"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Image Placeholder 1">
            <a:extLst>
              <a:ext uri="{FF2B5EF4-FFF2-40B4-BE49-F238E27FC236}">
                <a16:creationId xmlns:a16="http://schemas.microsoft.com/office/drawing/2014/main" id="{B28E7924-8853-4209-BABC-1728287803FE}"/>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Notes Placeholder 2">
            <a:extLst>
              <a:ext uri="{FF2B5EF4-FFF2-40B4-BE49-F238E27FC236}">
                <a16:creationId xmlns:a16="http://schemas.microsoft.com/office/drawing/2014/main" id="{FB0C1221-8C21-4199-AF17-05E94D1260A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It’s been important to develop Collaborative Partnerships to implement this work- one agency can’t do it alone and any project is stronger with partners.  We are assembling diverse interdisciplinary teams that approach our shared goals via different skills and strengths; and working together on designs that integrate biology and engineering. The projects are stronger and more connected to the community because of the mix of university researchers and graduate students, consulting firms, non-profits, and marine contractors, all working with local, state and federal agencies to innovate and achieve a common goal.</a:t>
            </a:r>
          </a:p>
          <a:p>
            <a:pPr eaLnBrk="1" hangingPunct="1">
              <a:spcBef>
                <a:spcPct val="0"/>
              </a:spcBef>
            </a:pPr>
            <a:endParaRPr lang="en-US" altLang="en-US" dirty="0"/>
          </a:p>
          <a:p>
            <a:pPr eaLnBrk="1" hangingPunct="1">
              <a:spcBef>
                <a:spcPct val="0"/>
              </a:spcBef>
            </a:pPr>
            <a:endParaRPr lang="en-US" altLang="en-US" dirty="0"/>
          </a:p>
        </p:txBody>
      </p:sp>
      <p:sp>
        <p:nvSpPr>
          <p:cNvPr id="14340" name="Slide Number Placeholder 3">
            <a:extLst>
              <a:ext uri="{FF2B5EF4-FFF2-40B4-BE49-F238E27FC236}">
                <a16:creationId xmlns:a16="http://schemas.microsoft.com/office/drawing/2014/main" id="{4842519F-92FB-4A52-BC3B-922292213F9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fld id="{8D0C5A47-0B41-4BDB-AE79-98A966314E57}" type="slidenum">
              <a:rPr lang="en-US" altLang="en-US"/>
              <a:pPr/>
              <a:t>21</a:t>
            </a:fld>
            <a:endParaRPr lang="en-US"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a:extLst>
              <a:ext uri="{FF2B5EF4-FFF2-40B4-BE49-F238E27FC236}">
                <a16:creationId xmlns:a16="http://schemas.microsoft.com/office/drawing/2014/main" id="{8F5EEE68-D86A-473E-A028-06EBE9B6E08C}"/>
              </a:ext>
            </a:extLst>
          </p:cNvPr>
          <p:cNvSpPr>
            <a:spLocks noGrp="1" noRot="1" noChangeAspect="1" noTextEdit="1"/>
          </p:cNvSpPr>
          <p:nvPr>
            <p:ph type="sldImg"/>
          </p:nvPr>
        </p:nvSpPr>
        <p:spPr bwMode="auto">
          <a:xfrm>
            <a:off x="1116013" y="696913"/>
            <a:ext cx="4649787" cy="34861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9" name="Notes Placeholder 2">
            <a:extLst>
              <a:ext uri="{FF2B5EF4-FFF2-40B4-BE49-F238E27FC236}">
                <a16:creationId xmlns:a16="http://schemas.microsoft.com/office/drawing/2014/main" id="{A2626584-9866-41A0-B524-F71C6195E1C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457200" rtl="0" eaLnBrk="0" fontAlgn="base" latinLnBrk="0" hangingPunct="0">
              <a:lnSpc>
                <a:spcPct val="100000"/>
              </a:lnSpc>
              <a:spcBef>
                <a:spcPct val="30000"/>
              </a:spcBef>
              <a:spcAft>
                <a:spcPct val="0"/>
              </a:spcAft>
              <a:buClrTx/>
              <a:buSzTx/>
              <a:buFontTx/>
              <a:buNone/>
              <a:tabLst/>
              <a:defRPr/>
            </a:pPr>
            <a:r>
              <a:rPr lang="en-US" altLang="en-US" dirty="0"/>
              <a:t>The Regionally Advancing Living Shorelines Project is a concerted effort to collaborate, design across regions, scale up and build adaptation faster, and transfer and share knowledge. </a:t>
            </a:r>
          </a:p>
          <a:p>
            <a:pPr marL="0" marR="0" lvl="0" indent="0" algn="l" defTabSz="457200" rtl="0" eaLnBrk="0" fontAlgn="base" latinLnBrk="0" hangingPunct="0">
              <a:lnSpc>
                <a:spcPct val="100000"/>
              </a:lnSpc>
              <a:spcBef>
                <a:spcPct val="30000"/>
              </a:spcBef>
              <a:spcAft>
                <a:spcPct val="0"/>
              </a:spcAft>
              <a:buClrTx/>
              <a:buSzTx/>
              <a:buFontTx/>
              <a:buNone/>
              <a:tabLst/>
              <a:defRPr/>
            </a:pPr>
            <a:endParaRPr lang="en-US" altLang="en-US" dirty="0"/>
          </a:p>
          <a:p>
            <a:pPr marL="0" marR="0" lvl="0" indent="0" algn="l" defTabSz="457200" rtl="0" eaLnBrk="0" fontAlgn="base" latinLnBrk="0" hangingPunct="0">
              <a:lnSpc>
                <a:spcPct val="100000"/>
              </a:lnSpc>
              <a:spcBef>
                <a:spcPct val="30000"/>
              </a:spcBef>
              <a:spcAft>
                <a:spcPct val="0"/>
              </a:spcAft>
              <a:buClrTx/>
              <a:buSzTx/>
              <a:buFontTx/>
              <a:buNone/>
              <a:tabLst/>
              <a:defRPr/>
            </a:pPr>
            <a:r>
              <a:rPr lang="en-US" altLang="en-US" dirty="0"/>
              <a:t>The project is led by the Coastal Conservancy and </a:t>
            </a:r>
            <a:r>
              <a:rPr lang="en-US" sz="1200" dirty="0">
                <a:effectLst/>
                <a:latin typeface="Calibri" panose="020F0502020204030204" pitchFamily="34" charset="0"/>
                <a:ea typeface="Times New Roman" panose="02020603050405020304" pitchFamily="18" charset="0"/>
              </a:rPr>
              <a:t>San Francisco Estuary Institute, with a coalition of key partners in the Central Bay, including Ducks Unlimited, Marin and Golden Gate Audubon Societies, East Bay Regional Park District, Port of San Francisco, and additional landowners and living shorelines practitioners that include agencies, non-profits, academic institutions, and consultants.</a:t>
            </a:r>
            <a:endParaRPr lang="en-US" dirty="0"/>
          </a:p>
          <a:p>
            <a:endParaRPr lang="en-US" altLang="en-US" dirty="0"/>
          </a:p>
          <a:p>
            <a:r>
              <a:rPr lang="en-US" altLang="en-US" dirty="0"/>
              <a:t>A key goal of this project is to work collaboratively with ten landowners in the Central Bay to design across regions and scale up and increase the pace and effectiveness of new living shoreline projects. We want to continue to increase our reach and the uptake of this work, by sharing our knowledge and lessons learned broadly, and directly apply them to new local demonstration projects to continue building this body of work and realize more substantial restoration outcomes.  </a:t>
            </a:r>
          </a:p>
          <a:p>
            <a:endParaRPr lang="en-US" altLang="en-US" dirty="0"/>
          </a:p>
          <a:p>
            <a:pPr marL="0" marR="0" lvl="0" indent="0" algn="l" defTabSz="457200" rtl="0" eaLnBrk="0" fontAlgn="base" latinLnBrk="0" hangingPunct="0">
              <a:lnSpc>
                <a:spcPct val="100000"/>
              </a:lnSpc>
              <a:spcBef>
                <a:spcPct val="30000"/>
              </a:spcBef>
              <a:spcAft>
                <a:spcPct val="0"/>
              </a:spcAft>
              <a:buClrTx/>
              <a:buSzTx/>
              <a:buFontTx/>
              <a:buNone/>
              <a:tabLst/>
              <a:defRPr/>
            </a:pPr>
            <a:r>
              <a:rPr lang="en-US" altLang="en-US" sz="1200" dirty="0">
                <a:effectLst/>
                <a:latin typeface="Times New Roman" panose="02020603050405020304" pitchFamily="18" charset="0"/>
              </a:rPr>
              <a:t>The first phase is from 2023-2025 and is a $6.5M planning effort, funds have been secured from SFBRA, SCC, NFWF, and EPA.</a:t>
            </a:r>
            <a:endParaRPr lang="en-US" altLang="en-US" dirty="0"/>
          </a:p>
          <a:p>
            <a:endParaRPr lang="en-US" altLang="en-US" dirty="0"/>
          </a:p>
          <a:p>
            <a:r>
              <a:rPr lang="en-US" altLang="en-US" dirty="0"/>
              <a:t>The tasks include conducting pilot and baseline site data collection, developing regional design and constructability guidance, developing designs for 10 new ls sites, developing a programmatic permit approach that better outlines criteria and requirements for projects ahead of time, establishing a Living Shorelines Collaborative to share information, and hosting workforce develop trainings and field trips. The Collaborative forum will</a:t>
            </a:r>
            <a:r>
              <a:rPr lang="en-US" sz="1800" dirty="0">
                <a:effectLst/>
                <a:latin typeface="Times New Roman" panose="02020603050405020304" pitchFamily="18" charset="0"/>
                <a:ea typeface="Times New Roman" panose="02020603050405020304" pitchFamily="18" charset="0"/>
              </a:rPr>
              <a:t> allow the sharing of technical information, discuss design and permitting issues, identify opportunities to leverage synergies, and foster a stronger community of living shoreline partners. </a:t>
            </a:r>
          </a:p>
          <a:p>
            <a:endParaRPr lang="en-US" sz="1800" dirty="0">
              <a:effectLst/>
              <a:latin typeface="Times New Roman" panose="02020603050405020304" pitchFamily="18" charset="0"/>
              <a:ea typeface="Times New Roman" panose="02020603050405020304" pitchFamily="18" charset="0"/>
            </a:endParaRPr>
          </a:p>
          <a:p>
            <a:r>
              <a:rPr lang="en-US" sz="1800" dirty="0">
                <a:effectLst/>
                <a:latin typeface="Times New Roman" panose="02020603050405020304" pitchFamily="18" charset="0"/>
                <a:ea typeface="Times New Roman" panose="02020603050405020304" pitchFamily="18" charset="0"/>
              </a:rPr>
              <a:t>The 2</a:t>
            </a:r>
            <a:r>
              <a:rPr lang="en-US" sz="1800" baseline="30000" dirty="0">
                <a:effectLst/>
                <a:latin typeface="Times New Roman" panose="02020603050405020304" pitchFamily="18" charset="0"/>
                <a:ea typeface="Times New Roman" panose="02020603050405020304" pitchFamily="18" charset="0"/>
              </a:rPr>
              <a:t>nd</a:t>
            </a:r>
            <a:r>
              <a:rPr lang="en-US" sz="1800" dirty="0">
                <a:effectLst/>
                <a:latin typeface="Times New Roman" panose="02020603050405020304" pitchFamily="18" charset="0"/>
                <a:ea typeface="Times New Roman" panose="02020603050405020304" pitchFamily="18" charset="0"/>
              </a:rPr>
              <a:t> phase is to construct the 10 new sites in 2026-2028, which we anticipate needing to raise at least $30M for with landowning site partners.</a:t>
            </a:r>
          </a:p>
          <a:p>
            <a:endParaRPr lang="en-US" altLang="en-US" sz="1800" dirty="0">
              <a:effectLst/>
              <a:latin typeface="Times New Roman" panose="02020603050405020304" pitchFamily="18" charset="0"/>
            </a:endParaRPr>
          </a:p>
        </p:txBody>
      </p:sp>
      <p:sp>
        <p:nvSpPr>
          <p:cNvPr id="24580" name="Slide Number Placeholder 3">
            <a:extLst>
              <a:ext uri="{FF2B5EF4-FFF2-40B4-BE49-F238E27FC236}">
                <a16:creationId xmlns:a16="http://schemas.microsoft.com/office/drawing/2014/main" id="{7C8388E7-A99F-4427-9420-753549F5294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fld id="{01F112B5-E103-4EBC-9F0E-0851B896AC1B}" type="slidenum">
              <a:rPr lang="en-US" altLang="en-US"/>
              <a:pPr/>
              <a:t>22</a:t>
            </a:fld>
            <a:endParaRPr lang="en-US"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Slide Image Placeholder 1">
            <a:extLst>
              <a:ext uri="{FF2B5EF4-FFF2-40B4-BE49-F238E27FC236}">
                <a16:creationId xmlns:a16="http://schemas.microsoft.com/office/drawing/2014/main" id="{4EAFEF0F-504C-4950-B3E3-4FC701A93A9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9091" name="Notes Placeholder 2">
            <a:extLst>
              <a:ext uri="{FF2B5EF4-FFF2-40B4-BE49-F238E27FC236}">
                <a16:creationId xmlns:a16="http://schemas.microsoft.com/office/drawing/2014/main" id="{E236A56C-D3C7-41CF-97BB-E5A46360B4F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a:t>Thanks so much to our partners and collaborators, especially to the SF Bay Restoration Authority, EPA SF Bay Water Quality Improvement Program, National Fish and Wildlife Foundation National Climate Resilience Fund, and State Coastal Conservancy sea level rise funds.</a:t>
            </a:r>
          </a:p>
          <a:p>
            <a:pPr eaLnBrk="1" hangingPunct="1">
              <a:spcBef>
                <a:spcPct val="0"/>
              </a:spcBef>
            </a:pPr>
            <a:endParaRPr lang="en-US" altLang="en-US" dirty="0"/>
          </a:p>
        </p:txBody>
      </p:sp>
      <p:sp>
        <p:nvSpPr>
          <p:cNvPr id="89092" name="Slide Number Placeholder 3">
            <a:extLst>
              <a:ext uri="{FF2B5EF4-FFF2-40B4-BE49-F238E27FC236}">
                <a16:creationId xmlns:a16="http://schemas.microsoft.com/office/drawing/2014/main" id="{EC63DFEB-0194-4037-A524-A10C38D0C3A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MS PGothic" panose="020B0600070205080204" pitchFamily="34" charset="-128"/>
              </a:defRPr>
            </a:lvl1pPr>
            <a:lvl2pPr marL="742950" indent="-285750">
              <a:spcBef>
                <a:spcPct val="30000"/>
              </a:spcBef>
              <a:defRPr sz="1200">
                <a:solidFill>
                  <a:schemeClr val="tx1"/>
                </a:solidFill>
                <a:latin typeface="Calibri" panose="020F0502020204030204" pitchFamily="34" charset="0"/>
                <a:ea typeface="MS PGothic" panose="020B0600070205080204" pitchFamily="34" charset="-128"/>
              </a:defRPr>
            </a:lvl2pPr>
            <a:lvl3pPr marL="1143000" indent="-228600">
              <a:spcBef>
                <a:spcPct val="30000"/>
              </a:spcBef>
              <a:defRPr sz="1200">
                <a:solidFill>
                  <a:schemeClr val="tx1"/>
                </a:solidFill>
                <a:latin typeface="Calibri" panose="020F0502020204030204" pitchFamily="34" charset="0"/>
                <a:ea typeface="MS PGothic" panose="020B0600070205080204" pitchFamily="34" charset="-128"/>
              </a:defRPr>
            </a:lvl3pPr>
            <a:lvl4pPr marL="1600200" indent="-228600">
              <a:spcBef>
                <a:spcPct val="30000"/>
              </a:spcBef>
              <a:defRPr sz="1200">
                <a:solidFill>
                  <a:schemeClr val="tx1"/>
                </a:solidFill>
                <a:latin typeface="Calibri" panose="020F0502020204030204" pitchFamily="34" charset="0"/>
                <a:ea typeface="MS PGothic" panose="020B0600070205080204" pitchFamily="34" charset="-128"/>
              </a:defRPr>
            </a:lvl4pPr>
            <a:lvl5pPr marL="2057400" indent="-228600">
              <a:spcBef>
                <a:spcPct val="30000"/>
              </a:spcBef>
              <a:defRPr sz="12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9pPr>
          </a:lstStyle>
          <a:p>
            <a:pPr>
              <a:spcBef>
                <a:spcPct val="0"/>
              </a:spcBef>
            </a:pPr>
            <a:fld id="{136C084F-6188-4583-9D60-64C5A64EED6C}" type="slidenum">
              <a:rPr lang="en-US" altLang="en-US"/>
              <a:pPr>
                <a:spcBef>
                  <a:spcPct val="0"/>
                </a:spcBef>
              </a:pPr>
              <a:t>23</a:t>
            </a:fld>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slide">
    <p:bg>
      <p:bgPr>
        <a:blipFill dpi="0" rotWithShape="1">
          <a:blip r:embed="rId2">
            <a:lum/>
          </a:blip>
          <a:srcRect/>
          <a:stretch>
            <a:fillRect/>
          </a:stretch>
        </a:blipFill>
        <a:effectLst/>
      </p:bgPr>
    </p:bg>
    <p:spTree>
      <p:nvGrpSpPr>
        <p:cNvPr id="1" name="Shape 9"/>
        <p:cNvGrpSpPr/>
        <p:nvPr/>
      </p:nvGrpSpPr>
      <p:grpSpPr>
        <a:xfrm>
          <a:off x="0" y="0"/>
          <a:ext cx="0" cy="0"/>
          <a:chOff x="0" y="0"/>
          <a:chExt cx="0" cy="0"/>
        </a:xfrm>
      </p:grpSpPr>
      <p:sp>
        <p:nvSpPr>
          <p:cNvPr id="10" name="Shape 10"/>
          <p:cNvSpPr txBox="1">
            <a:spLocks noGrp="1"/>
          </p:cNvSpPr>
          <p:nvPr>
            <p:ph type="ctrTitle"/>
          </p:nvPr>
        </p:nvSpPr>
        <p:spPr>
          <a:xfrm>
            <a:off x="311700" y="244621"/>
            <a:ext cx="8520600" cy="2736800"/>
          </a:xfrm>
          <a:prstGeom prst="rect">
            <a:avLst/>
          </a:prstGeom>
        </p:spPr>
        <p:txBody>
          <a:bodyPr spcFirstLastPara="1" wrap="square" lIns="91425" tIns="91425" rIns="91425" bIns="91425" anchor="b" anchorCtr="0"/>
          <a:lstStyle>
            <a:lvl1pPr lvl="0" algn="l">
              <a:spcBef>
                <a:spcPts val="0"/>
              </a:spcBef>
              <a:spcAft>
                <a:spcPts val="0"/>
              </a:spcAft>
              <a:buSzPts val="5200"/>
              <a:buNone/>
              <a:defRPr sz="5200">
                <a:solidFill>
                  <a:schemeClr val="bg1"/>
                </a:solidFill>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r>
              <a:rPr lang="en-US"/>
              <a:t>Click to edit Master title style</a:t>
            </a:r>
            <a:endParaRPr dirty="0"/>
          </a:p>
        </p:txBody>
      </p:sp>
      <p:sp>
        <p:nvSpPr>
          <p:cNvPr id="11" name="Shape 11"/>
          <p:cNvSpPr txBox="1">
            <a:spLocks noGrp="1"/>
          </p:cNvSpPr>
          <p:nvPr>
            <p:ph type="subTitle" idx="1"/>
          </p:nvPr>
        </p:nvSpPr>
        <p:spPr>
          <a:xfrm>
            <a:off x="311700" y="3233888"/>
            <a:ext cx="8520600" cy="1056800"/>
          </a:xfrm>
          <a:prstGeom prst="rect">
            <a:avLst/>
          </a:prstGeom>
        </p:spPr>
        <p:txBody>
          <a:bodyPr spcFirstLastPara="1" wrap="square" lIns="91425" tIns="91425" rIns="91425" bIns="91425" anchor="t" anchorCtr="0"/>
          <a:lstStyle>
            <a:lvl1pPr lvl="0" algn="l">
              <a:lnSpc>
                <a:spcPct val="100000"/>
              </a:lnSpc>
              <a:spcBef>
                <a:spcPts val="0"/>
              </a:spcBef>
              <a:spcAft>
                <a:spcPts val="0"/>
              </a:spcAft>
              <a:buSzPts val="2800"/>
              <a:buNone/>
              <a:defRPr sz="2800">
                <a:solidFill>
                  <a:schemeClr val="bg1"/>
                </a:solidFill>
                <a:latin typeface="Gill Sans MT" panose="020B0502020104020203" pitchFamily="34" charset="0"/>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r>
              <a:rPr lang="en-US"/>
              <a:t>Click to edit Master subtitle style</a:t>
            </a:r>
            <a:endParaRPr dirty="0"/>
          </a:p>
        </p:txBody>
      </p:sp>
      <p:sp>
        <p:nvSpPr>
          <p:cNvPr id="12" name="Shape 12"/>
          <p:cNvSpPr txBox="1">
            <a:spLocks noGrp="1"/>
          </p:cNvSpPr>
          <p:nvPr>
            <p:ph type="sldNum" idx="12"/>
          </p:nvPr>
        </p:nvSpPr>
        <p:spPr>
          <a:xfrm>
            <a:off x="8472458"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spcBef>
                <a:spcPts val="0"/>
              </a:spcBef>
              <a:spcAft>
                <a:spcPts val="0"/>
              </a:spcAft>
            </a:pPr>
            <a:fld id="{00000000-1234-1234-1234-123412341234}" type="slidenum">
              <a:rPr lang="en" smtClean="0"/>
              <a:pPr>
                <a:spcBef>
                  <a:spcPts val="0"/>
                </a:spcBef>
                <a:spcAft>
                  <a:spcPts val="0"/>
                </a:spcAft>
              </a:pPr>
              <a:t>‹#›</a:t>
            </a:fld>
            <a:endParaRPr lang="en"/>
          </a:p>
        </p:txBody>
      </p:sp>
      <p:pic>
        <p:nvPicPr>
          <p:cNvPr id="4" name="Picture 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460450" y="5107712"/>
            <a:ext cx="3079085" cy="1258641"/>
          </a:xfrm>
          <a:prstGeom prst="rect">
            <a:avLst/>
          </a:prstGeom>
        </p:spPr>
      </p:pic>
    </p:spTree>
    <p:extLst>
      <p:ext uri="{BB962C8B-B14F-4D97-AF65-F5344CB8AC3E}">
        <p14:creationId xmlns:p14="http://schemas.microsoft.com/office/powerpoint/2010/main" val="26677094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userDrawn="1">
  <p:cSld name="Section header">
    <p:bg>
      <p:bgPr>
        <a:blipFill dpi="0" rotWithShape="1">
          <a:blip r:embed="rId2">
            <a:lum/>
          </a:blip>
          <a:srcRect/>
          <a:stretch>
            <a:fillRect/>
          </a:stretch>
        </a:blipFill>
        <a:effectLst/>
      </p:bgPr>
    </p:bg>
    <p:spTree>
      <p:nvGrpSpPr>
        <p:cNvPr id="1" name="Shape 13"/>
        <p:cNvGrpSpPr/>
        <p:nvPr/>
      </p:nvGrpSpPr>
      <p:grpSpPr>
        <a:xfrm>
          <a:off x="0" y="0"/>
          <a:ext cx="0" cy="0"/>
          <a:chOff x="0" y="0"/>
          <a:chExt cx="0" cy="0"/>
        </a:xfrm>
      </p:grpSpPr>
      <p:sp>
        <p:nvSpPr>
          <p:cNvPr id="14" name="Shape 14"/>
          <p:cNvSpPr txBox="1">
            <a:spLocks noGrp="1"/>
          </p:cNvSpPr>
          <p:nvPr>
            <p:ph type="title" hasCustomPrompt="1"/>
          </p:nvPr>
        </p:nvSpPr>
        <p:spPr>
          <a:xfrm>
            <a:off x="367120" y="1"/>
            <a:ext cx="8333537" cy="895927"/>
          </a:xfrm>
          <a:prstGeom prst="rect">
            <a:avLst/>
          </a:prstGeom>
        </p:spPr>
        <p:txBody>
          <a:bodyPr spcFirstLastPara="1" wrap="square" lIns="91425" tIns="91425" rIns="91425" bIns="91425" anchor="ctr" anchorCtr="0"/>
          <a:lstStyle>
            <a:lvl1pPr lvl="0" algn="r">
              <a:spcBef>
                <a:spcPts val="0"/>
              </a:spcBef>
              <a:spcAft>
                <a:spcPts val="0"/>
              </a:spcAft>
              <a:buSzPts val="3600"/>
              <a:buNone/>
              <a:defRPr sz="2000" b="0">
                <a:solidFill>
                  <a:schemeClr val="bg1"/>
                </a:solidFill>
                <a:latin typeface="Gill Sans MT" panose="020B0502020104020203" pitchFamily="34" charset="0"/>
              </a:defRPr>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r>
              <a:rPr lang="en-US" dirty="0"/>
              <a:t>Section Title</a:t>
            </a:r>
            <a:endParaRPr dirty="0"/>
          </a:p>
        </p:txBody>
      </p:sp>
      <p:sp>
        <p:nvSpPr>
          <p:cNvPr id="15" name="Shape 15"/>
          <p:cNvSpPr txBox="1">
            <a:spLocks noGrp="1"/>
          </p:cNvSpPr>
          <p:nvPr>
            <p:ph type="sldNum" idx="12"/>
          </p:nvPr>
        </p:nvSpPr>
        <p:spPr>
          <a:xfrm>
            <a:off x="8472458"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spcBef>
                <a:spcPts val="0"/>
              </a:spcBef>
              <a:spcAft>
                <a:spcPts val="0"/>
              </a:spcAft>
            </a:pPr>
            <a:fld id="{00000000-1234-1234-1234-123412341234}" type="slidenum">
              <a:rPr lang="en" smtClean="0"/>
              <a:pPr>
                <a:spcBef>
                  <a:spcPts val="0"/>
                </a:spcBef>
                <a:spcAft>
                  <a:spcPts val="0"/>
                </a:spcAft>
              </a:pPr>
              <a:t>‹#›</a:t>
            </a:fld>
            <a:endParaRPr lang="en"/>
          </a:p>
        </p:txBody>
      </p:sp>
      <p:pic>
        <p:nvPicPr>
          <p:cNvPr id="2" name="Picture 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02157" y="221673"/>
            <a:ext cx="2163953" cy="495932"/>
          </a:xfrm>
          <a:prstGeom prst="rect">
            <a:avLst/>
          </a:prstGeom>
        </p:spPr>
      </p:pic>
      <p:sp>
        <p:nvSpPr>
          <p:cNvPr id="5" name="Shape 18"/>
          <p:cNvSpPr txBox="1">
            <a:spLocks noGrp="1"/>
          </p:cNvSpPr>
          <p:nvPr>
            <p:ph type="body" idx="1" hasCustomPrompt="1"/>
          </p:nvPr>
        </p:nvSpPr>
        <p:spPr>
          <a:xfrm>
            <a:off x="311700" y="1536633"/>
            <a:ext cx="8520600" cy="1631440"/>
          </a:xfrm>
          <a:prstGeom prst="rect">
            <a:avLst/>
          </a:prstGeom>
        </p:spPr>
        <p:txBody>
          <a:bodyPr spcFirstLastPara="1" wrap="square" lIns="91425" tIns="91425" rIns="91425" bIns="91425" anchor="t" anchorCtr="0"/>
          <a:lstStyle>
            <a:lvl1pPr marL="114300" lvl="0" indent="0" algn="ctr">
              <a:spcBef>
                <a:spcPts val="0"/>
              </a:spcBef>
              <a:spcAft>
                <a:spcPts val="0"/>
              </a:spcAft>
              <a:buSzPts val="1800"/>
              <a:buNone/>
              <a:defRPr sz="3600" b="1">
                <a:solidFill>
                  <a:srgbClr val="007FA4"/>
                </a:solidFill>
                <a:latin typeface="Century Schoolbook" panose="02040604050505020304" pitchFamily="18" charset="0"/>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r>
              <a:rPr lang="en-US" dirty="0"/>
              <a:t>Section Title Page</a:t>
            </a:r>
            <a:endParaRPr dirty="0"/>
          </a:p>
        </p:txBody>
      </p:sp>
      <p:sp>
        <p:nvSpPr>
          <p:cNvPr id="6" name="Shape 18"/>
          <p:cNvSpPr txBox="1">
            <a:spLocks noGrp="1"/>
          </p:cNvSpPr>
          <p:nvPr>
            <p:ph type="body" idx="13" hasCustomPrompt="1"/>
          </p:nvPr>
        </p:nvSpPr>
        <p:spPr>
          <a:xfrm>
            <a:off x="273586" y="3522452"/>
            <a:ext cx="8520600" cy="1631440"/>
          </a:xfrm>
          <a:prstGeom prst="rect">
            <a:avLst/>
          </a:prstGeom>
        </p:spPr>
        <p:txBody>
          <a:bodyPr spcFirstLastPara="1" wrap="square" lIns="91425" tIns="91425" rIns="91425" bIns="91425" anchor="t" anchorCtr="0"/>
          <a:lstStyle>
            <a:lvl1pPr marL="114300" lvl="0" indent="0" algn="ctr">
              <a:spcBef>
                <a:spcPts val="0"/>
              </a:spcBef>
              <a:spcAft>
                <a:spcPts val="0"/>
              </a:spcAft>
              <a:buSzPts val="1800"/>
              <a:buNone/>
              <a:defRPr sz="1800" b="0">
                <a:solidFill>
                  <a:srgbClr val="413728"/>
                </a:solidFill>
                <a:latin typeface="Gill Sans MT" panose="020B0502020104020203" pitchFamily="34" charset="0"/>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r>
              <a:rPr lang="en-US" dirty="0"/>
              <a:t>Additional Information</a:t>
            </a:r>
            <a:endParaRPr dirty="0"/>
          </a:p>
        </p:txBody>
      </p:sp>
    </p:spTree>
    <p:extLst>
      <p:ext uri="{BB962C8B-B14F-4D97-AF65-F5344CB8AC3E}">
        <p14:creationId xmlns:p14="http://schemas.microsoft.com/office/powerpoint/2010/main" val="26222802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0"/>
        <p:cNvGrpSpPr/>
        <p:nvPr/>
      </p:nvGrpSpPr>
      <p:grpSpPr>
        <a:xfrm>
          <a:off x="0" y="0"/>
          <a:ext cx="0" cy="0"/>
          <a:chOff x="0" y="0"/>
          <a:chExt cx="0" cy="0"/>
        </a:xfrm>
      </p:grpSpPr>
      <p:sp>
        <p:nvSpPr>
          <p:cNvPr id="21" name="Shape 21"/>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r>
              <a:rPr lang="en-US"/>
              <a:t>Click to edit Master title style</a:t>
            </a:r>
            <a:endParaRPr dirty="0"/>
          </a:p>
        </p:txBody>
      </p:sp>
      <p:sp>
        <p:nvSpPr>
          <p:cNvPr id="22" name="Shape 22"/>
          <p:cNvSpPr txBox="1">
            <a:spLocks noGrp="1"/>
          </p:cNvSpPr>
          <p:nvPr>
            <p:ph type="body" idx="1"/>
          </p:nvPr>
        </p:nvSpPr>
        <p:spPr>
          <a:xfrm>
            <a:off x="311700" y="1536633"/>
            <a:ext cx="3999900" cy="4555200"/>
          </a:xfrm>
          <a:prstGeom prst="rect">
            <a:avLst/>
          </a:prstGeom>
        </p:spPr>
        <p:txBody>
          <a:bodyPr spcFirstLastPara="1" wrap="square" lIns="91425" tIns="91425" rIns="91425" bIns="91425" anchor="t" anchorCtr="0"/>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pPr lvl="0"/>
            <a:r>
              <a:rPr lang="en-US"/>
              <a:t>Click to edit Master text styles</a:t>
            </a:r>
          </a:p>
        </p:txBody>
      </p:sp>
      <p:sp>
        <p:nvSpPr>
          <p:cNvPr id="23" name="Shape 23"/>
          <p:cNvSpPr txBox="1">
            <a:spLocks noGrp="1"/>
          </p:cNvSpPr>
          <p:nvPr>
            <p:ph type="body" idx="2"/>
          </p:nvPr>
        </p:nvSpPr>
        <p:spPr>
          <a:xfrm>
            <a:off x="4832400" y="1536633"/>
            <a:ext cx="3999900" cy="4555200"/>
          </a:xfrm>
          <a:prstGeom prst="rect">
            <a:avLst/>
          </a:prstGeom>
        </p:spPr>
        <p:txBody>
          <a:bodyPr spcFirstLastPara="1" wrap="square" lIns="91425" tIns="91425" rIns="91425" bIns="91425" anchor="t" anchorCtr="0"/>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pPr lvl="0"/>
            <a:r>
              <a:rPr lang="en-US"/>
              <a:t>Click to edit Master text styles</a:t>
            </a:r>
          </a:p>
        </p:txBody>
      </p:sp>
      <p:sp>
        <p:nvSpPr>
          <p:cNvPr id="24" name="Shape 24"/>
          <p:cNvSpPr txBox="1">
            <a:spLocks noGrp="1"/>
          </p:cNvSpPr>
          <p:nvPr>
            <p:ph type="sldNum" idx="12"/>
          </p:nvPr>
        </p:nvSpPr>
        <p:spPr>
          <a:xfrm>
            <a:off x="8472458"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spcBef>
                <a:spcPts val="0"/>
              </a:spcBef>
              <a:spcAft>
                <a:spcPts val="0"/>
              </a:spcAft>
            </a:pPr>
            <a:fld id="{00000000-1234-1234-1234-123412341234}" type="slidenum">
              <a:rPr lang="en" smtClean="0"/>
              <a:pPr>
                <a:spcBef>
                  <a:spcPts val="0"/>
                </a:spcBef>
                <a:spcAft>
                  <a:spcPts val="0"/>
                </a:spcAft>
              </a:pPr>
              <a:t>‹#›</a:t>
            </a:fld>
            <a:endParaRPr lang="en"/>
          </a:p>
        </p:txBody>
      </p:sp>
    </p:spTree>
    <p:extLst>
      <p:ext uri="{BB962C8B-B14F-4D97-AF65-F5344CB8AC3E}">
        <p14:creationId xmlns:p14="http://schemas.microsoft.com/office/powerpoint/2010/main" val="25172418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5"/>
        <p:cNvGrpSpPr/>
        <p:nvPr/>
      </p:nvGrpSpPr>
      <p:grpSpPr>
        <a:xfrm>
          <a:off x="0" y="0"/>
          <a:ext cx="0" cy="0"/>
          <a:chOff x="0" y="0"/>
          <a:chExt cx="0" cy="0"/>
        </a:xfrm>
      </p:grpSpPr>
      <p:sp>
        <p:nvSpPr>
          <p:cNvPr id="26" name="Shape 26"/>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r>
              <a:rPr lang="en-US"/>
              <a:t>Click to edit Master title style</a:t>
            </a:r>
            <a:endParaRPr/>
          </a:p>
        </p:txBody>
      </p:sp>
      <p:sp>
        <p:nvSpPr>
          <p:cNvPr id="27" name="Shape 27"/>
          <p:cNvSpPr txBox="1">
            <a:spLocks noGrp="1"/>
          </p:cNvSpPr>
          <p:nvPr>
            <p:ph type="sldNum" idx="12"/>
          </p:nvPr>
        </p:nvSpPr>
        <p:spPr>
          <a:xfrm>
            <a:off x="8472458"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spcBef>
                <a:spcPts val="0"/>
              </a:spcBef>
              <a:spcAft>
                <a:spcPts val="0"/>
              </a:spcAft>
            </a:pPr>
            <a:fld id="{00000000-1234-1234-1234-123412341234}" type="slidenum">
              <a:rPr lang="en" smtClean="0"/>
              <a:pPr>
                <a:spcBef>
                  <a:spcPts val="0"/>
                </a:spcBef>
                <a:spcAft>
                  <a:spcPts val="0"/>
                </a:spcAft>
              </a:pPr>
              <a:t>‹#›</a:t>
            </a:fld>
            <a:endParaRPr lang="en"/>
          </a:p>
        </p:txBody>
      </p:sp>
    </p:spTree>
    <p:extLst>
      <p:ext uri="{BB962C8B-B14F-4D97-AF65-F5344CB8AC3E}">
        <p14:creationId xmlns:p14="http://schemas.microsoft.com/office/powerpoint/2010/main" val="36652060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28"/>
        <p:cNvGrpSpPr/>
        <p:nvPr/>
      </p:nvGrpSpPr>
      <p:grpSpPr>
        <a:xfrm>
          <a:off x="0" y="0"/>
          <a:ext cx="0" cy="0"/>
          <a:chOff x="0" y="0"/>
          <a:chExt cx="0" cy="0"/>
        </a:xfrm>
      </p:grpSpPr>
      <p:sp>
        <p:nvSpPr>
          <p:cNvPr id="29" name="Shape 29"/>
          <p:cNvSpPr txBox="1">
            <a:spLocks noGrp="1"/>
          </p:cNvSpPr>
          <p:nvPr>
            <p:ph type="title"/>
          </p:nvPr>
        </p:nvSpPr>
        <p:spPr>
          <a:xfrm>
            <a:off x="311700" y="740800"/>
            <a:ext cx="2808000" cy="1007600"/>
          </a:xfrm>
          <a:prstGeom prst="rect">
            <a:avLst/>
          </a:prstGeom>
        </p:spPr>
        <p:txBody>
          <a:bodyPr spcFirstLastPara="1" wrap="square" lIns="91425" tIns="91425" rIns="91425" bIns="91425" anchor="b" anchorCtr="0"/>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r>
              <a:rPr lang="en-US"/>
              <a:t>Click to edit Master title style</a:t>
            </a:r>
            <a:endParaRPr/>
          </a:p>
        </p:txBody>
      </p:sp>
      <p:sp>
        <p:nvSpPr>
          <p:cNvPr id="30" name="Shape 30"/>
          <p:cNvSpPr txBox="1">
            <a:spLocks noGrp="1"/>
          </p:cNvSpPr>
          <p:nvPr>
            <p:ph type="body" idx="1"/>
          </p:nvPr>
        </p:nvSpPr>
        <p:spPr>
          <a:xfrm>
            <a:off x="311700" y="1852800"/>
            <a:ext cx="2808000" cy="4239200"/>
          </a:xfrm>
          <a:prstGeom prst="rect">
            <a:avLst/>
          </a:prstGeom>
        </p:spPr>
        <p:txBody>
          <a:bodyPr spcFirstLastPara="1" wrap="square" lIns="91425" tIns="91425" rIns="91425" bIns="91425" anchor="t" anchorCtr="0"/>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pPr lvl="0"/>
            <a:r>
              <a:rPr lang="en-US"/>
              <a:t>Click to edit Master text styles</a:t>
            </a:r>
          </a:p>
        </p:txBody>
      </p:sp>
      <p:sp>
        <p:nvSpPr>
          <p:cNvPr id="31" name="Shape 31"/>
          <p:cNvSpPr txBox="1">
            <a:spLocks noGrp="1"/>
          </p:cNvSpPr>
          <p:nvPr>
            <p:ph type="sldNum" idx="12"/>
          </p:nvPr>
        </p:nvSpPr>
        <p:spPr>
          <a:xfrm>
            <a:off x="8472458"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spcBef>
                <a:spcPts val="0"/>
              </a:spcBef>
              <a:spcAft>
                <a:spcPts val="0"/>
              </a:spcAft>
            </a:pPr>
            <a:fld id="{00000000-1234-1234-1234-123412341234}" type="slidenum">
              <a:rPr lang="en" smtClean="0"/>
              <a:pPr>
                <a:spcBef>
                  <a:spcPts val="0"/>
                </a:spcBef>
                <a:spcAft>
                  <a:spcPts val="0"/>
                </a:spcAft>
              </a:pPr>
              <a:t>‹#›</a:t>
            </a:fld>
            <a:endParaRPr lang="en"/>
          </a:p>
        </p:txBody>
      </p:sp>
    </p:spTree>
    <p:extLst>
      <p:ext uri="{BB962C8B-B14F-4D97-AF65-F5344CB8AC3E}">
        <p14:creationId xmlns:p14="http://schemas.microsoft.com/office/powerpoint/2010/main" val="18597281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32"/>
        <p:cNvGrpSpPr/>
        <p:nvPr/>
      </p:nvGrpSpPr>
      <p:grpSpPr>
        <a:xfrm>
          <a:off x="0" y="0"/>
          <a:ext cx="0" cy="0"/>
          <a:chOff x="0" y="0"/>
          <a:chExt cx="0" cy="0"/>
        </a:xfrm>
      </p:grpSpPr>
      <p:sp>
        <p:nvSpPr>
          <p:cNvPr id="33" name="Shape 33"/>
          <p:cNvSpPr txBox="1">
            <a:spLocks noGrp="1"/>
          </p:cNvSpPr>
          <p:nvPr>
            <p:ph type="title"/>
          </p:nvPr>
        </p:nvSpPr>
        <p:spPr>
          <a:xfrm>
            <a:off x="490250" y="600200"/>
            <a:ext cx="6367800" cy="5454400"/>
          </a:xfrm>
          <a:prstGeom prst="rect">
            <a:avLst/>
          </a:prstGeom>
        </p:spPr>
        <p:txBody>
          <a:bodyPr spcFirstLastPara="1" wrap="square" lIns="91425" tIns="91425" rIns="91425" bIns="91425" anchor="ctr" anchorCtr="0"/>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r>
              <a:rPr lang="en-US"/>
              <a:t>Click to edit Master title style</a:t>
            </a:r>
            <a:endParaRPr/>
          </a:p>
        </p:txBody>
      </p:sp>
      <p:sp>
        <p:nvSpPr>
          <p:cNvPr id="34" name="Shape 34"/>
          <p:cNvSpPr txBox="1">
            <a:spLocks noGrp="1"/>
          </p:cNvSpPr>
          <p:nvPr>
            <p:ph type="sldNum" idx="12"/>
          </p:nvPr>
        </p:nvSpPr>
        <p:spPr>
          <a:xfrm>
            <a:off x="8472458"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spcBef>
                <a:spcPts val="0"/>
              </a:spcBef>
              <a:spcAft>
                <a:spcPts val="0"/>
              </a:spcAft>
            </a:pPr>
            <a:fld id="{00000000-1234-1234-1234-123412341234}" type="slidenum">
              <a:rPr lang="en" smtClean="0"/>
              <a:pPr>
                <a:spcBef>
                  <a:spcPts val="0"/>
                </a:spcBef>
                <a:spcAft>
                  <a:spcPts val="0"/>
                </a:spcAft>
              </a:pPr>
              <a:t>‹#›</a:t>
            </a:fld>
            <a:endParaRPr lang="en"/>
          </a:p>
        </p:txBody>
      </p:sp>
    </p:spTree>
    <p:extLst>
      <p:ext uri="{BB962C8B-B14F-4D97-AF65-F5344CB8AC3E}">
        <p14:creationId xmlns:p14="http://schemas.microsoft.com/office/powerpoint/2010/main" val="10480252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35"/>
        <p:cNvGrpSpPr/>
        <p:nvPr/>
      </p:nvGrpSpPr>
      <p:grpSpPr>
        <a:xfrm>
          <a:off x="0" y="0"/>
          <a:ext cx="0" cy="0"/>
          <a:chOff x="0" y="0"/>
          <a:chExt cx="0" cy="0"/>
        </a:xfrm>
      </p:grpSpPr>
      <p:sp>
        <p:nvSpPr>
          <p:cNvPr id="36" name="Shape 36"/>
          <p:cNvSpPr/>
          <p:nvPr/>
        </p:nvSpPr>
        <p:spPr>
          <a:xfrm>
            <a:off x="4572000" y="-167"/>
            <a:ext cx="4572000" cy="6858000"/>
          </a:xfrm>
          <a:prstGeom prst="rect">
            <a:avLst/>
          </a:prstGeom>
          <a:solidFill>
            <a:schemeClr val="lt2"/>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37" name="Shape 37"/>
          <p:cNvSpPr txBox="1">
            <a:spLocks noGrp="1"/>
          </p:cNvSpPr>
          <p:nvPr>
            <p:ph type="title"/>
          </p:nvPr>
        </p:nvSpPr>
        <p:spPr>
          <a:xfrm>
            <a:off x="265500" y="1644233"/>
            <a:ext cx="4045200" cy="1976400"/>
          </a:xfrm>
          <a:prstGeom prst="rect">
            <a:avLst/>
          </a:prstGeom>
        </p:spPr>
        <p:txBody>
          <a:bodyPr spcFirstLastPara="1" wrap="square" lIns="91425" tIns="91425" rIns="91425" bIns="91425" anchor="b" anchorCtr="0"/>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r>
              <a:rPr lang="en-US"/>
              <a:t>Click to edit Master title style</a:t>
            </a:r>
            <a:endParaRPr/>
          </a:p>
        </p:txBody>
      </p:sp>
      <p:sp>
        <p:nvSpPr>
          <p:cNvPr id="38" name="Shape 38"/>
          <p:cNvSpPr txBox="1">
            <a:spLocks noGrp="1"/>
          </p:cNvSpPr>
          <p:nvPr>
            <p:ph type="subTitle" idx="1"/>
          </p:nvPr>
        </p:nvSpPr>
        <p:spPr>
          <a:xfrm>
            <a:off x="265500" y="3737433"/>
            <a:ext cx="4045200" cy="1646800"/>
          </a:xfrm>
          <a:prstGeom prst="rect">
            <a:avLst/>
          </a:prstGeom>
        </p:spPr>
        <p:txBody>
          <a:bodyPr spcFirstLastPara="1" wrap="square" lIns="91425" tIns="91425" rIns="91425" bIns="91425" anchor="t" anchorCtr="0"/>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r>
              <a:rPr lang="en-US"/>
              <a:t>Click to edit Master subtitle style</a:t>
            </a:r>
            <a:endParaRPr/>
          </a:p>
        </p:txBody>
      </p:sp>
      <p:sp>
        <p:nvSpPr>
          <p:cNvPr id="39" name="Shape 39"/>
          <p:cNvSpPr txBox="1">
            <a:spLocks noGrp="1"/>
          </p:cNvSpPr>
          <p:nvPr>
            <p:ph type="body" idx="2"/>
          </p:nvPr>
        </p:nvSpPr>
        <p:spPr>
          <a:xfrm>
            <a:off x="4939500" y="965433"/>
            <a:ext cx="3837000" cy="4926800"/>
          </a:xfrm>
          <a:prstGeom prst="rect">
            <a:avLst/>
          </a:prstGeom>
        </p:spPr>
        <p:txBody>
          <a:bodyPr spcFirstLastPara="1" wrap="square" lIns="91425" tIns="91425" rIns="91425" bIns="91425" anchor="ctr" anchorCtr="0"/>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pPr lvl="0"/>
            <a:r>
              <a:rPr lang="en-US"/>
              <a:t>Click to edit Master text styles</a:t>
            </a:r>
          </a:p>
        </p:txBody>
      </p:sp>
      <p:sp>
        <p:nvSpPr>
          <p:cNvPr id="40" name="Shape 40"/>
          <p:cNvSpPr txBox="1">
            <a:spLocks noGrp="1"/>
          </p:cNvSpPr>
          <p:nvPr>
            <p:ph type="sldNum" idx="12"/>
          </p:nvPr>
        </p:nvSpPr>
        <p:spPr>
          <a:xfrm>
            <a:off x="8472458"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spcBef>
                <a:spcPts val="0"/>
              </a:spcBef>
              <a:spcAft>
                <a:spcPts val="0"/>
              </a:spcAft>
            </a:pPr>
            <a:fld id="{00000000-1234-1234-1234-123412341234}" type="slidenum">
              <a:rPr lang="en" smtClean="0"/>
              <a:pPr>
                <a:spcBef>
                  <a:spcPts val="0"/>
                </a:spcBef>
                <a:spcAft>
                  <a:spcPts val="0"/>
                </a:spcAft>
              </a:pPr>
              <a:t>‹#›</a:t>
            </a:fld>
            <a:endParaRPr lang="en"/>
          </a:p>
        </p:txBody>
      </p:sp>
    </p:spTree>
    <p:extLst>
      <p:ext uri="{BB962C8B-B14F-4D97-AF65-F5344CB8AC3E}">
        <p14:creationId xmlns:p14="http://schemas.microsoft.com/office/powerpoint/2010/main" val="42933875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41"/>
        <p:cNvGrpSpPr/>
        <p:nvPr/>
      </p:nvGrpSpPr>
      <p:grpSpPr>
        <a:xfrm>
          <a:off x="0" y="0"/>
          <a:ext cx="0" cy="0"/>
          <a:chOff x="0" y="0"/>
          <a:chExt cx="0" cy="0"/>
        </a:xfrm>
      </p:grpSpPr>
      <p:sp>
        <p:nvSpPr>
          <p:cNvPr id="42" name="Shape 42"/>
          <p:cNvSpPr txBox="1">
            <a:spLocks noGrp="1"/>
          </p:cNvSpPr>
          <p:nvPr>
            <p:ph type="body" idx="1"/>
          </p:nvPr>
        </p:nvSpPr>
        <p:spPr>
          <a:xfrm>
            <a:off x="311700" y="5640767"/>
            <a:ext cx="5998800" cy="806800"/>
          </a:xfrm>
          <a:prstGeom prst="rect">
            <a:avLst/>
          </a:prstGeom>
        </p:spPr>
        <p:txBody>
          <a:bodyPr spcFirstLastPara="1" wrap="square" lIns="91425" tIns="91425" rIns="91425" bIns="91425" anchor="ctr" anchorCtr="0"/>
          <a:lstStyle>
            <a:lvl1pPr marL="457200" lvl="0" indent="-228600">
              <a:lnSpc>
                <a:spcPct val="100000"/>
              </a:lnSpc>
              <a:spcBef>
                <a:spcPts val="0"/>
              </a:spcBef>
              <a:spcAft>
                <a:spcPts val="0"/>
              </a:spcAft>
              <a:buSzPts val="1800"/>
              <a:buNone/>
              <a:defRPr/>
            </a:lvl1pPr>
          </a:lstStyle>
          <a:p>
            <a:pPr lvl="0"/>
            <a:r>
              <a:rPr lang="en-US"/>
              <a:t>Click to edit Master text styles</a:t>
            </a:r>
          </a:p>
        </p:txBody>
      </p:sp>
      <p:sp>
        <p:nvSpPr>
          <p:cNvPr id="43" name="Shape 43"/>
          <p:cNvSpPr txBox="1">
            <a:spLocks noGrp="1"/>
          </p:cNvSpPr>
          <p:nvPr>
            <p:ph type="sldNum" idx="12"/>
          </p:nvPr>
        </p:nvSpPr>
        <p:spPr>
          <a:xfrm>
            <a:off x="8472458"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spcBef>
                <a:spcPts val="0"/>
              </a:spcBef>
              <a:spcAft>
                <a:spcPts val="0"/>
              </a:spcAft>
            </a:pPr>
            <a:fld id="{00000000-1234-1234-1234-123412341234}" type="slidenum">
              <a:rPr lang="en" smtClean="0"/>
              <a:pPr>
                <a:spcBef>
                  <a:spcPts val="0"/>
                </a:spcBef>
                <a:spcAft>
                  <a:spcPts val="0"/>
                </a:spcAft>
              </a:pPr>
              <a:t>‹#›</a:t>
            </a:fld>
            <a:endParaRPr lang="en"/>
          </a:p>
        </p:txBody>
      </p:sp>
    </p:spTree>
    <p:extLst>
      <p:ext uri="{BB962C8B-B14F-4D97-AF65-F5344CB8AC3E}">
        <p14:creationId xmlns:p14="http://schemas.microsoft.com/office/powerpoint/2010/main" val="9312786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44"/>
        <p:cNvGrpSpPr/>
        <p:nvPr/>
      </p:nvGrpSpPr>
      <p:grpSpPr>
        <a:xfrm>
          <a:off x="0" y="0"/>
          <a:ext cx="0" cy="0"/>
          <a:chOff x="0" y="0"/>
          <a:chExt cx="0" cy="0"/>
        </a:xfrm>
      </p:grpSpPr>
      <p:sp>
        <p:nvSpPr>
          <p:cNvPr id="45" name="Shape 45"/>
          <p:cNvSpPr txBox="1">
            <a:spLocks noGrp="1"/>
          </p:cNvSpPr>
          <p:nvPr>
            <p:ph type="title" hasCustomPrompt="1"/>
          </p:nvPr>
        </p:nvSpPr>
        <p:spPr>
          <a:xfrm>
            <a:off x="311700" y="1474833"/>
            <a:ext cx="8520600" cy="2618000"/>
          </a:xfrm>
          <a:prstGeom prst="rect">
            <a:avLst/>
          </a:prstGeom>
        </p:spPr>
        <p:txBody>
          <a:bodyPr spcFirstLastPara="1" wrap="square" lIns="91425" tIns="91425" rIns="91425" bIns="91425" anchor="b" anchorCtr="0"/>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Shape 46"/>
          <p:cNvSpPr txBox="1">
            <a:spLocks noGrp="1"/>
          </p:cNvSpPr>
          <p:nvPr>
            <p:ph type="body" idx="1"/>
          </p:nvPr>
        </p:nvSpPr>
        <p:spPr>
          <a:xfrm>
            <a:off x="311700" y="4202967"/>
            <a:ext cx="8520600" cy="1734400"/>
          </a:xfrm>
          <a:prstGeom prst="rect">
            <a:avLst/>
          </a:prstGeom>
        </p:spPr>
        <p:txBody>
          <a:bodyPr spcFirstLastPara="1" wrap="square" lIns="91425" tIns="91425" rIns="91425" bIns="91425" anchor="t" anchorCtr="0"/>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pPr lvl="0"/>
            <a:r>
              <a:rPr lang="en-US"/>
              <a:t>Click to edit Master text styles</a:t>
            </a:r>
          </a:p>
        </p:txBody>
      </p:sp>
      <p:sp>
        <p:nvSpPr>
          <p:cNvPr id="47" name="Shape 47"/>
          <p:cNvSpPr txBox="1">
            <a:spLocks noGrp="1"/>
          </p:cNvSpPr>
          <p:nvPr>
            <p:ph type="sldNum" idx="12"/>
          </p:nvPr>
        </p:nvSpPr>
        <p:spPr>
          <a:xfrm>
            <a:off x="8472458"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spcBef>
                <a:spcPts val="0"/>
              </a:spcBef>
              <a:spcAft>
                <a:spcPts val="0"/>
              </a:spcAft>
            </a:pPr>
            <a:fld id="{00000000-1234-1234-1234-123412341234}" type="slidenum">
              <a:rPr lang="en" smtClean="0"/>
              <a:pPr>
                <a:spcBef>
                  <a:spcPts val="0"/>
                </a:spcBef>
                <a:spcAft>
                  <a:spcPts val="0"/>
                </a:spcAft>
              </a:pPr>
              <a:t>‹#›</a:t>
            </a:fld>
            <a:endParaRPr lang="en"/>
          </a:p>
        </p:txBody>
      </p:sp>
    </p:spTree>
    <p:extLst>
      <p:ext uri="{BB962C8B-B14F-4D97-AF65-F5344CB8AC3E}">
        <p14:creationId xmlns:p14="http://schemas.microsoft.com/office/powerpoint/2010/main" val="26947775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Shape 49"/>
          <p:cNvSpPr txBox="1">
            <a:spLocks noGrp="1"/>
          </p:cNvSpPr>
          <p:nvPr>
            <p:ph type="sldNum" idx="12"/>
          </p:nvPr>
        </p:nvSpPr>
        <p:spPr>
          <a:xfrm>
            <a:off x="8472458"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spcBef>
                <a:spcPts val="0"/>
              </a:spcBef>
              <a:spcAft>
                <a:spcPts val="0"/>
              </a:spcAft>
            </a:pPr>
            <a:fld id="{00000000-1234-1234-1234-123412341234}" type="slidenum">
              <a:rPr lang="en" smtClean="0"/>
              <a:pPr>
                <a:spcBef>
                  <a:spcPts val="0"/>
                </a:spcBef>
                <a:spcAft>
                  <a:spcPts val="0"/>
                </a:spcAft>
              </a:pPr>
              <a:t>‹#›</a:t>
            </a:fld>
            <a:endParaRPr lang="en"/>
          </a:p>
        </p:txBody>
      </p:sp>
    </p:spTree>
    <p:extLst>
      <p:ext uri="{BB962C8B-B14F-4D97-AF65-F5344CB8AC3E}">
        <p14:creationId xmlns:p14="http://schemas.microsoft.com/office/powerpoint/2010/main" val="36458286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CDCF9EC-5215-4A82-97B4-10978379A087}"/>
              </a:ext>
            </a:extLst>
          </p:cNvPr>
          <p:cNvSpPr>
            <a:spLocks noGrp="1"/>
          </p:cNvSpPr>
          <p:nvPr>
            <p:ph type="dt" sz="half" idx="10"/>
          </p:nvPr>
        </p:nvSpPr>
        <p:spPr/>
        <p:txBody>
          <a:bodyPr/>
          <a:lstStyle>
            <a:lvl1pPr>
              <a:defRPr/>
            </a:lvl1pPr>
          </a:lstStyle>
          <a:p>
            <a:pPr>
              <a:defRPr/>
            </a:pPr>
            <a:fld id="{E980F6BE-9C42-4D4B-82E1-E3813225424A}" type="datetimeFigureOut">
              <a:rPr lang="en-US"/>
              <a:pPr>
                <a:defRPr/>
              </a:pPr>
              <a:t>9/29/2026</a:t>
            </a:fld>
            <a:endParaRPr lang="en-US"/>
          </a:p>
        </p:txBody>
      </p:sp>
      <p:sp>
        <p:nvSpPr>
          <p:cNvPr id="5" name="Footer Placeholder 4">
            <a:extLst>
              <a:ext uri="{FF2B5EF4-FFF2-40B4-BE49-F238E27FC236}">
                <a16:creationId xmlns:a16="http://schemas.microsoft.com/office/drawing/2014/main" id="{8C38CE57-55B5-49F2-8AF9-059717A936FA}"/>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4DD13C91-5508-47CD-B93B-BB3CE1ADC3AB}"/>
              </a:ext>
            </a:extLst>
          </p:cNvPr>
          <p:cNvSpPr>
            <a:spLocks noGrp="1"/>
          </p:cNvSpPr>
          <p:nvPr>
            <p:ph type="sldNum" sz="quarter" idx="12"/>
          </p:nvPr>
        </p:nvSpPr>
        <p:spPr/>
        <p:txBody>
          <a:bodyPr/>
          <a:lstStyle>
            <a:lvl1pPr>
              <a:defRPr/>
            </a:lvl1pPr>
          </a:lstStyle>
          <a:p>
            <a:pPr>
              <a:defRPr/>
            </a:pPr>
            <a:fld id="{DB7BC44B-5747-4511-874C-2AD7F03D50A6}" type="slidenum">
              <a:rPr lang="en-US" altLang="en-US"/>
              <a:pPr>
                <a:defRPr/>
              </a:pPr>
              <a:t>‹#›</a:t>
            </a:fld>
            <a:endParaRPr lang="en-US" altLang="en-US"/>
          </a:p>
        </p:txBody>
      </p:sp>
    </p:spTree>
    <p:extLst>
      <p:ext uri="{BB962C8B-B14F-4D97-AF65-F5344CB8AC3E}">
        <p14:creationId xmlns:p14="http://schemas.microsoft.com/office/powerpoint/2010/main" val="680999409"/>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2_Two Content">
    <p:spTree>
      <p:nvGrpSpPr>
        <p:cNvPr id="1" name=""/>
        <p:cNvGrpSpPr/>
        <p:nvPr/>
      </p:nvGrpSpPr>
      <p:grpSpPr>
        <a:xfrm>
          <a:off x="0" y="0"/>
          <a:ext cx="0" cy="0"/>
          <a:chOff x="0" y="0"/>
          <a:chExt cx="0" cy="0"/>
        </a:xfrm>
      </p:grpSpPr>
      <p:sp>
        <p:nvSpPr>
          <p:cNvPr id="9" name="Content Placeholder 8"/>
          <p:cNvSpPr>
            <a:spLocks noGrp="1"/>
          </p:cNvSpPr>
          <p:nvPr>
            <p:ph sz="quarter" idx="13"/>
          </p:nvPr>
        </p:nvSpPr>
        <p:spPr>
          <a:xfrm>
            <a:off x="914400" y="1508760"/>
            <a:ext cx="3429000" cy="438912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8"/>
          <p:cNvSpPr>
            <a:spLocks noGrp="1"/>
          </p:cNvSpPr>
          <p:nvPr>
            <p:ph sz="quarter" idx="14"/>
          </p:nvPr>
        </p:nvSpPr>
        <p:spPr>
          <a:xfrm>
            <a:off x="4800600" y="1508760"/>
            <a:ext cx="3429000" cy="438912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itle 10"/>
          <p:cNvSpPr>
            <a:spLocks noGrp="1"/>
          </p:cNvSpPr>
          <p:nvPr>
            <p:ph type="title"/>
          </p:nvPr>
        </p:nvSpPr>
        <p:spPr/>
        <p:txBody>
          <a:bodyPr/>
          <a:lstStyle/>
          <a:p>
            <a:r>
              <a:rPr lang="en-US"/>
              <a:t>Click to edit Master title style</a:t>
            </a:r>
          </a:p>
        </p:txBody>
      </p:sp>
      <p:sp>
        <p:nvSpPr>
          <p:cNvPr id="2" name="Date Placeholder 4">
            <a:extLst>
              <a:ext uri="{FF2B5EF4-FFF2-40B4-BE49-F238E27FC236}">
                <a16:creationId xmlns:a16="http://schemas.microsoft.com/office/drawing/2014/main" id="{9D30AFBA-CD4F-35C5-A420-99A42BC609E7}"/>
              </a:ext>
            </a:extLst>
          </p:cNvPr>
          <p:cNvSpPr>
            <a:spLocks noGrp="1"/>
          </p:cNvSpPr>
          <p:nvPr>
            <p:ph type="dt" sz="half" idx="15"/>
          </p:nvPr>
        </p:nvSpPr>
        <p:spPr/>
        <p:txBody>
          <a:bodyPr/>
          <a:lstStyle>
            <a:lvl1pPr>
              <a:defRPr/>
            </a:lvl1pPr>
          </a:lstStyle>
          <a:p>
            <a:pPr>
              <a:defRPr/>
            </a:pPr>
            <a:endParaRPr lang="en-US" altLang="en-US"/>
          </a:p>
        </p:txBody>
      </p:sp>
      <p:sp>
        <p:nvSpPr>
          <p:cNvPr id="3" name="Footer Placeholder 5">
            <a:extLst>
              <a:ext uri="{FF2B5EF4-FFF2-40B4-BE49-F238E27FC236}">
                <a16:creationId xmlns:a16="http://schemas.microsoft.com/office/drawing/2014/main" id="{41B39DD7-2A66-ED7F-D48E-55B1087AF4C5}"/>
              </a:ext>
            </a:extLst>
          </p:cNvPr>
          <p:cNvSpPr>
            <a:spLocks noGrp="1"/>
          </p:cNvSpPr>
          <p:nvPr>
            <p:ph type="ftr" sz="quarter" idx="16"/>
          </p:nvPr>
        </p:nvSpPr>
        <p:spPr/>
        <p:txBody>
          <a:bodyPr/>
          <a:lstStyle>
            <a:lvl1pPr>
              <a:defRPr/>
            </a:lvl1pPr>
          </a:lstStyle>
          <a:p>
            <a:pPr>
              <a:defRPr/>
            </a:pPr>
            <a:endParaRPr lang="en-US" altLang="en-US"/>
          </a:p>
        </p:txBody>
      </p:sp>
      <p:sp>
        <p:nvSpPr>
          <p:cNvPr id="4" name="Slide Number Placeholder 6">
            <a:extLst>
              <a:ext uri="{FF2B5EF4-FFF2-40B4-BE49-F238E27FC236}">
                <a16:creationId xmlns:a16="http://schemas.microsoft.com/office/drawing/2014/main" id="{0DC0E167-8752-199F-D03B-6DDAF428BCFD}"/>
              </a:ext>
            </a:extLst>
          </p:cNvPr>
          <p:cNvSpPr>
            <a:spLocks noGrp="1"/>
          </p:cNvSpPr>
          <p:nvPr>
            <p:ph type="sldNum" sz="quarter" idx="17"/>
          </p:nvPr>
        </p:nvSpPr>
        <p:spPr/>
        <p:txBody>
          <a:bodyPr/>
          <a:lstStyle>
            <a:lvl1pPr>
              <a:defRPr/>
            </a:lvl1pPr>
          </a:lstStyle>
          <a:p>
            <a:pPr>
              <a:defRPr/>
            </a:pPr>
            <a:fld id="{512496C8-72C4-435E-92DD-45116E18EB5A}" type="slidenum">
              <a:rPr lang="en-US" altLang="en-US"/>
              <a:pPr>
                <a:defRPr/>
              </a:pPr>
              <a:t>‹#›</a:t>
            </a:fld>
            <a:endParaRPr lang="en-US" altLang="en-US"/>
          </a:p>
        </p:txBody>
      </p:sp>
    </p:spTree>
    <p:extLst>
      <p:ext uri="{BB962C8B-B14F-4D97-AF65-F5344CB8AC3E}">
        <p14:creationId xmlns:p14="http://schemas.microsoft.com/office/powerpoint/2010/main" val="5563372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Shape 5"/>
        <p:cNvGrpSpPr/>
        <p:nvPr/>
      </p:nvGrpSpPr>
      <p:grpSpPr>
        <a:xfrm>
          <a:off x="0" y="0"/>
          <a:ext cx="0" cy="0"/>
          <a:chOff x="0" y="0"/>
          <a:chExt cx="0" cy="0"/>
        </a:xfrm>
      </p:grpSpPr>
      <p:sp>
        <p:nvSpPr>
          <p:cNvPr id="6" name="Shape 6"/>
          <p:cNvSpPr txBox="1">
            <a:spLocks noGrp="1"/>
          </p:cNvSpPr>
          <p:nvPr>
            <p:ph type="title"/>
          </p:nvPr>
        </p:nvSpPr>
        <p:spPr>
          <a:xfrm>
            <a:off x="311700" y="593367"/>
            <a:ext cx="8520600" cy="763600"/>
          </a:xfrm>
          <a:prstGeom prst="rect">
            <a:avLst/>
          </a:prstGeom>
          <a:noFill/>
          <a:ln>
            <a:noFill/>
          </a:ln>
        </p:spPr>
        <p:txBody>
          <a:bodyPr spcFirstLastPara="1" wrap="square" lIns="91425" tIns="91425" rIns="91425" bIns="91425" anchor="t" anchorCtr="0"/>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r>
              <a:rPr lang="en-US" dirty="0"/>
              <a:t>Title</a:t>
            </a:r>
            <a:endParaRPr dirty="0"/>
          </a:p>
        </p:txBody>
      </p:sp>
      <p:sp>
        <p:nvSpPr>
          <p:cNvPr id="7" name="Shape 7"/>
          <p:cNvSpPr txBox="1">
            <a:spLocks noGrp="1"/>
          </p:cNvSpPr>
          <p:nvPr>
            <p:ph type="body" idx="1"/>
          </p:nvPr>
        </p:nvSpPr>
        <p:spPr>
          <a:xfrm>
            <a:off x="311700" y="1536633"/>
            <a:ext cx="8520600" cy="4555200"/>
          </a:xfrm>
          <a:prstGeom prst="rect">
            <a:avLst/>
          </a:prstGeom>
          <a:noFill/>
          <a:ln>
            <a:noFill/>
          </a:ln>
        </p:spPr>
        <p:txBody>
          <a:bodyPr spcFirstLastPara="1" wrap="square" lIns="91425" tIns="91425" rIns="91425" bIns="91425" anchor="t" anchorCtr="0"/>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dirty="0"/>
          </a:p>
        </p:txBody>
      </p:sp>
      <p:sp>
        <p:nvSpPr>
          <p:cNvPr id="8" name="Shape 8"/>
          <p:cNvSpPr txBox="1">
            <a:spLocks noGrp="1"/>
          </p:cNvSpPr>
          <p:nvPr>
            <p:ph type="sldNum" idx="12"/>
          </p:nvPr>
        </p:nvSpPr>
        <p:spPr>
          <a:xfrm>
            <a:off x="8472458" y="6217623"/>
            <a:ext cx="548700" cy="524800"/>
          </a:xfrm>
          <a:prstGeom prst="rect">
            <a:avLst/>
          </a:prstGeom>
          <a:noFill/>
          <a:ln>
            <a:noFill/>
          </a:ln>
        </p:spPr>
        <p:txBody>
          <a:bodyPr spcFirstLastPara="1" wrap="square" lIns="91425" tIns="91425" rIns="91425" bIns="91425" anchor="ctr" anchorCtr="0">
            <a:noAutofit/>
          </a:bodyPr>
          <a:lstStyle>
            <a:lvl1pPr lvl="0" algn="r">
              <a:buNone/>
              <a:defRPr sz="1000">
                <a:solidFill>
                  <a:srgbClr val="413728"/>
                </a:solidFill>
                <a:latin typeface="Gill Sans MT" panose="020B0502020104020203" pitchFamily="34" charset="0"/>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fld id="{00000000-1234-1234-1234-123412341234}" type="slidenum">
              <a:rPr lang="en" smtClean="0"/>
              <a:pPr/>
              <a:t>‹#›</a:t>
            </a:fld>
            <a:endParaRPr lang="en" dirty="0"/>
          </a:p>
        </p:txBody>
      </p:sp>
    </p:spTree>
    <p:extLst>
      <p:ext uri="{BB962C8B-B14F-4D97-AF65-F5344CB8AC3E}">
        <p14:creationId xmlns:p14="http://schemas.microsoft.com/office/powerpoint/2010/main" val="655100533"/>
      </p:ext>
    </p:extLst>
  </p:cSld>
  <p:clrMap bg1="lt1" tx1="dk1" bg2="dk2" tx2="lt2" accent1="accent1" accent2="accent2" accent3="accent3" accent4="accent4" accent5="accent5" accent6="accent6" hlink="hlink" folHlink="folHlink"/>
  <p:sldLayoutIdLst>
    <p:sldLayoutId id="2147483662" r:id="rId1"/>
    <p:sldLayoutId id="2147483663"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5" r:id="rId11"/>
    <p:sldLayoutId id="2147483676" r:id="rId12"/>
  </p:sldLayoutIdLst>
  <p:hf sldNum="0"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1" i="0" u="none" strike="noStrike" cap="none">
          <a:solidFill>
            <a:srgbClr val="007FA4"/>
          </a:solidFill>
          <a:latin typeface="Century Schoolbook" panose="02040604050505020304" pitchFamily="18" charset="0"/>
          <a:ea typeface="Century Schoolbook" panose="02040604050505020304" pitchFamily="18" charset="0"/>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413728"/>
          </a:solidFill>
          <a:latin typeface="Gill Sans MT" panose="020B0502020104020203" pitchFamily="34" charset="0"/>
          <a:ea typeface="Gill Sans MT" panose="020B0502020104020203" pitchFamily="34" charset="0"/>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jpg"/><Relationship Id="rId4" Type="http://schemas.openxmlformats.org/officeDocument/2006/relationships/image" Target="../media/image7.jpg"/></Relationships>
</file>

<file path=ppt/slides/_rels/slide2.xml.rels><?xml version="1.0" encoding="UTF-8" standalone="yes"?>
<Relationships xmlns="http://schemas.openxmlformats.org/package/2006/relationships"><Relationship Id="rId8" Type="http://schemas.openxmlformats.org/officeDocument/2006/relationships/image" Target="../media/image15.jpeg"/><Relationship Id="rId13" Type="http://schemas.openxmlformats.org/officeDocument/2006/relationships/image" Target="../media/image20.jpeg"/><Relationship Id="rId3" Type="http://schemas.openxmlformats.org/officeDocument/2006/relationships/image" Target="../media/image10.jpeg"/><Relationship Id="rId7" Type="http://schemas.openxmlformats.org/officeDocument/2006/relationships/image" Target="../media/image14.jpeg"/><Relationship Id="rId12" Type="http://schemas.openxmlformats.org/officeDocument/2006/relationships/image" Target="../media/image19.jpeg"/><Relationship Id="rId17" Type="http://schemas.openxmlformats.org/officeDocument/2006/relationships/image" Target="../media/image24.jpeg"/><Relationship Id="rId2" Type="http://schemas.openxmlformats.org/officeDocument/2006/relationships/notesSlide" Target="../notesSlides/notesSlide2.xml"/><Relationship Id="rId16" Type="http://schemas.openxmlformats.org/officeDocument/2006/relationships/image" Target="../media/image23.png"/><Relationship Id="rId1" Type="http://schemas.openxmlformats.org/officeDocument/2006/relationships/slideLayout" Target="../slideLayouts/slideLayout11.xml"/><Relationship Id="rId6" Type="http://schemas.openxmlformats.org/officeDocument/2006/relationships/image" Target="../media/image13.jpeg"/><Relationship Id="rId11" Type="http://schemas.openxmlformats.org/officeDocument/2006/relationships/image" Target="../media/image18.jpeg"/><Relationship Id="rId5" Type="http://schemas.openxmlformats.org/officeDocument/2006/relationships/image" Target="../media/image12.png"/><Relationship Id="rId15" Type="http://schemas.openxmlformats.org/officeDocument/2006/relationships/image" Target="../media/image22.jpeg"/><Relationship Id="rId10" Type="http://schemas.openxmlformats.org/officeDocument/2006/relationships/image" Target="../media/image17.jpeg"/><Relationship Id="rId4" Type="http://schemas.openxmlformats.org/officeDocument/2006/relationships/image" Target="../media/image11.png"/><Relationship Id="rId9" Type="http://schemas.openxmlformats.org/officeDocument/2006/relationships/image" Target="../media/image16.jpeg"/><Relationship Id="rId14" Type="http://schemas.openxmlformats.org/officeDocument/2006/relationships/image" Target="../media/image21.jpeg"/></Relationships>
</file>

<file path=ppt/slides/_rels/slide3.xml.rels><?xml version="1.0" encoding="UTF-8" standalone="yes"?>
<Relationships xmlns="http://schemas.openxmlformats.org/package/2006/relationships"><Relationship Id="rId8" Type="http://schemas.openxmlformats.org/officeDocument/2006/relationships/image" Target="../media/image30.jpeg"/><Relationship Id="rId3" Type="http://schemas.openxmlformats.org/officeDocument/2006/relationships/image" Target="../media/image25.jpeg"/><Relationship Id="rId7" Type="http://schemas.openxmlformats.org/officeDocument/2006/relationships/image" Target="../media/image29.jpeg"/><Relationship Id="rId2" Type="http://schemas.openxmlformats.org/officeDocument/2006/relationships/notesSlide" Target="../notesSlides/notesSlide3.xml"/><Relationship Id="rId1" Type="http://schemas.openxmlformats.org/officeDocument/2006/relationships/slideLayout" Target="../slideLayouts/slideLayout10.xml"/><Relationship Id="rId6" Type="http://schemas.openxmlformats.org/officeDocument/2006/relationships/image" Target="../media/image28.jpeg"/><Relationship Id="rId5" Type="http://schemas.openxmlformats.org/officeDocument/2006/relationships/image" Target="../media/image27.jpeg"/><Relationship Id="rId10" Type="http://schemas.openxmlformats.org/officeDocument/2006/relationships/image" Target="../media/image32.png"/><Relationship Id="rId4" Type="http://schemas.openxmlformats.org/officeDocument/2006/relationships/image" Target="../media/image26.png"/><Relationship Id="rId9" Type="http://schemas.openxmlformats.org/officeDocument/2006/relationships/image" Target="../media/image31.jpeg"/></Relationships>
</file>

<file path=ppt/slides/_rels/slide4.xml.rels><?xml version="1.0" encoding="UTF-8" standalone="yes"?>
<Relationships xmlns="http://schemas.openxmlformats.org/package/2006/relationships"><Relationship Id="rId8" Type="http://schemas.openxmlformats.org/officeDocument/2006/relationships/image" Target="../media/image8.jpg"/><Relationship Id="rId3" Type="http://schemas.openxmlformats.org/officeDocument/2006/relationships/image" Target="../media/image33.jpeg"/><Relationship Id="rId7" Type="http://schemas.openxmlformats.org/officeDocument/2006/relationships/image" Target="../media/image37.jpeg"/><Relationship Id="rId2" Type="http://schemas.openxmlformats.org/officeDocument/2006/relationships/notesSlide" Target="../notesSlides/notesSlide4.xml"/><Relationship Id="rId1" Type="http://schemas.openxmlformats.org/officeDocument/2006/relationships/slideLayout" Target="../slideLayouts/slideLayout11.xml"/><Relationship Id="rId6" Type="http://schemas.openxmlformats.org/officeDocument/2006/relationships/image" Target="../media/image36.jpeg"/><Relationship Id="rId5" Type="http://schemas.openxmlformats.org/officeDocument/2006/relationships/image" Target="../media/image35.jpeg"/><Relationship Id="rId4" Type="http://schemas.openxmlformats.org/officeDocument/2006/relationships/image" Target="../media/image34.jpeg"/></Relationships>
</file>

<file path=ppt/slides/_rels/slide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41.jpeg"/><Relationship Id="rId5" Type="http://schemas.openxmlformats.org/officeDocument/2006/relationships/image" Target="../media/image40.jpg"/><Relationship Id="rId4" Type="http://schemas.openxmlformats.org/officeDocument/2006/relationships/image" Target="../media/image39.jpeg"/></Relationships>
</file>

<file path=ppt/slides/_rels/slide6.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50.jpeg"/><Relationship Id="rId3" Type="http://schemas.openxmlformats.org/officeDocument/2006/relationships/image" Target="../media/image39.jpeg"/><Relationship Id="rId7" Type="http://schemas.openxmlformats.org/officeDocument/2006/relationships/image" Target="../media/image45.png"/><Relationship Id="rId12" Type="http://schemas.openxmlformats.org/officeDocument/2006/relationships/image" Target="../media/image49.jpeg"/><Relationship Id="rId2" Type="http://schemas.openxmlformats.org/officeDocument/2006/relationships/notesSlide" Target="../notesSlides/notesSlide6.xml"/><Relationship Id="rId1" Type="http://schemas.openxmlformats.org/officeDocument/2006/relationships/slideLayout" Target="../slideLayouts/slideLayout11.xml"/><Relationship Id="rId6" Type="http://schemas.openxmlformats.org/officeDocument/2006/relationships/image" Target="../media/image44.png"/><Relationship Id="rId11" Type="http://schemas.openxmlformats.org/officeDocument/2006/relationships/image" Target="../media/image48.jpeg"/><Relationship Id="rId5" Type="http://schemas.openxmlformats.org/officeDocument/2006/relationships/image" Target="../media/image43.jpeg"/><Relationship Id="rId15" Type="http://schemas.openxmlformats.org/officeDocument/2006/relationships/image" Target="../media/image51.png"/><Relationship Id="rId10" Type="http://schemas.openxmlformats.org/officeDocument/2006/relationships/image" Target="../media/image47.png"/><Relationship Id="rId4" Type="http://schemas.openxmlformats.org/officeDocument/2006/relationships/image" Target="../media/image42.jpeg"/><Relationship Id="rId9" Type="http://schemas.openxmlformats.org/officeDocument/2006/relationships/image" Target="../media/image46.png"/><Relationship Id="rId14" Type="http://schemas.openxmlformats.org/officeDocument/2006/relationships/hyperlink" Target="https://www.google.com/url?sa=i&amp;rct=j&amp;q=&amp;esrc=s&amp;source=images&amp;cd=&amp;cad=rja&amp;uact=8&amp;ved=0ahUKEwj07peU363ZAhUBwGMKHeQ3BXIQjRwIBw&amp;url=https%3A%2F%2Fblog.nature.org%2Fconservancy%2F2017%2F09%2F11%2F5-questions-with-the-nature-conservancys-mark-tercek%2F&amp;psig=AOvVaw0_y9VhbdMF7QXU5WfGb8Mg&amp;ust=1518984172723609" TargetMode="External"/></Relationships>
</file>

<file path=ppt/slides/_rels/slide7.xml.rels><?xml version="1.0" encoding="UTF-8" standalone="yes"?>
<Relationships xmlns="http://schemas.openxmlformats.org/package/2006/relationships"><Relationship Id="rId8" Type="http://schemas.openxmlformats.org/officeDocument/2006/relationships/image" Target="../media/image57.jpeg"/><Relationship Id="rId3" Type="http://schemas.openxmlformats.org/officeDocument/2006/relationships/image" Target="../media/image52.jpeg"/><Relationship Id="rId7" Type="http://schemas.openxmlformats.org/officeDocument/2006/relationships/image" Target="../media/image56.jpeg"/><Relationship Id="rId2" Type="http://schemas.openxmlformats.org/officeDocument/2006/relationships/notesSlide" Target="../notesSlides/notesSlide7.xml"/><Relationship Id="rId1" Type="http://schemas.openxmlformats.org/officeDocument/2006/relationships/slideLayout" Target="../slideLayouts/slideLayout11.xml"/><Relationship Id="rId6" Type="http://schemas.openxmlformats.org/officeDocument/2006/relationships/image" Target="../media/image55.png"/><Relationship Id="rId11" Type="http://schemas.openxmlformats.org/officeDocument/2006/relationships/image" Target="../media/image25.jpeg"/><Relationship Id="rId5" Type="http://schemas.openxmlformats.org/officeDocument/2006/relationships/image" Target="../media/image54.png"/><Relationship Id="rId10" Type="http://schemas.openxmlformats.org/officeDocument/2006/relationships/image" Target="../media/image59.jpeg"/><Relationship Id="rId4" Type="http://schemas.openxmlformats.org/officeDocument/2006/relationships/image" Target="../media/image53.jpeg"/><Relationship Id="rId9" Type="http://schemas.openxmlformats.org/officeDocument/2006/relationships/image" Target="../media/image58.jpeg"/></Relationships>
</file>

<file path=ppt/slides/_rels/slide8.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63.jpeg"/><Relationship Id="rId5" Type="http://schemas.openxmlformats.org/officeDocument/2006/relationships/image" Target="../media/image62.jpeg"/><Relationship Id="rId4" Type="http://schemas.openxmlformats.org/officeDocument/2006/relationships/image" Target="../media/image61.jpeg"/></Relationships>
</file>

<file path=ppt/slides/_rels/slide9.xml.rels><?xml version="1.0" encoding="UTF-8" standalone="yes"?>
<Relationships xmlns="http://schemas.openxmlformats.org/package/2006/relationships"><Relationship Id="rId3" Type="http://schemas.openxmlformats.org/officeDocument/2006/relationships/image" Target="../media/image64.emf"/><Relationship Id="rId7" Type="http://schemas.openxmlformats.org/officeDocument/2006/relationships/image" Target="../media/image68.jpe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67.jpeg"/><Relationship Id="rId5" Type="http://schemas.openxmlformats.org/officeDocument/2006/relationships/image" Target="../media/image66.jpeg"/><Relationship Id="rId4" Type="http://schemas.openxmlformats.org/officeDocument/2006/relationships/image" Target="../media/image65.jpeg"/></Relationships>
</file>

<file path=ppt/slides/_rels/slide10.xml.rels><?xml version="1.0" encoding="UTF-8" standalone="yes"?>
<Relationships xmlns="http://schemas.openxmlformats.org/package/2006/relationships"><Relationship Id="rId8" Type="http://schemas.openxmlformats.org/officeDocument/2006/relationships/image" Target="../media/image74.jpeg"/><Relationship Id="rId3" Type="http://schemas.openxmlformats.org/officeDocument/2006/relationships/image" Target="../media/image69.jpeg"/><Relationship Id="rId7" Type="http://schemas.openxmlformats.org/officeDocument/2006/relationships/image" Target="../media/image73.jpeg"/><Relationship Id="rId2" Type="http://schemas.openxmlformats.org/officeDocument/2006/relationships/notesSlide" Target="../notesSlides/notesSlide10.xml"/><Relationship Id="rId1" Type="http://schemas.openxmlformats.org/officeDocument/2006/relationships/slideLayout" Target="../slideLayouts/slideLayout11.xml"/><Relationship Id="rId6" Type="http://schemas.openxmlformats.org/officeDocument/2006/relationships/image" Target="../media/image72.jpeg"/><Relationship Id="rId5" Type="http://schemas.openxmlformats.org/officeDocument/2006/relationships/image" Target="../media/image71.jpeg"/><Relationship Id="rId4" Type="http://schemas.openxmlformats.org/officeDocument/2006/relationships/image" Target="../media/image70.jpeg"/></Relationships>
</file>

<file path=ppt/slides/_rels/slide11.xml.rels><?xml version="1.0" encoding="UTF-8" standalone="yes"?>
<Relationships xmlns="http://schemas.openxmlformats.org/package/2006/relationships"><Relationship Id="rId8" Type="http://schemas.openxmlformats.org/officeDocument/2006/relationships/image" Target="../media/image80.jpeg"/><Relationship Id="rId3" Type="http://schemas.openxmlformats.org/officeDocument/2006/relationships/image" Target="../media/image75.jpeg"/><Relationship Id="rId7" Type="http://schemas.openxmlformats.org/officeDocument/2006/relationships/image" Target="../media/image79.jpeg"/><Relationship Id="rId2" Type="http://schemas.openxmlformats.org/officeDocument/2006/relationships/notesSlide" Target="../notesSlides/notesSlide11.xml"/><Relationship Id="rId1" Type="http://schemas.openxmlformats.org/officeDocument/2006/relationships/slideLayout" Target="../slideLayouts/slideLayout11.xml"/><Relationship Id="rId6" Type="http://schemas.openxmlformats.org/officeDocument/2006/relationships/image" Target="../media/image78.jpeg"/><Relationship Id="rId5" Type="http://schemas.openxmlformats.org/officeDocument/2006/relationships/image" Target="../media/image77.jpeg"/><Relationship Id="rId4" Type="http://schemas.openxmlformats.org/officeDocument/2006/relationships/image" Target="../media/image76.jpeg"/><Relationship Id="rId9" Type="http://schemas.openxmlformats.org/officeDocument/2006/relationships/image" Target="../media/image81.jpeg"/></Relationships>
</file>

<file path=ppt/slides/_rels/slide12.xml.rels><?xml version="1.0" encoding="UTF-8" standalone="yes"?>
<Relationships xmlns="http://schemas.openxmlformats.org/package/2006/relationships"><Relationship Id="rId8" Type="http://schemas.openxmlformats.org/officeDocument/2006/relationships/image" Target="../media/image87.jpeg"/><Relationship Id="rId3" Type="http://schemas.openxmlformats.org/officeDocument/2006/relationships/image" Target="../media/image82.jpeg"/><Relationship Id="rId7" Type="http://schemas.openxmlformats.org/officeDocument/2006/relationships/image" Target="../media/image86.jpe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85.jpeg"/><Relationship Id="rId5" Type="http://schemas.openxmlformats.org/officeDocument/2006/relationships/image" Target="../media/image84.jpeg"/><Relationship Id="rId4" Type="http://schemas.openxmlformats.org/officeDocument/2006/relationships/image" Target="../media/image83.jpeg"/><Relationship Id="rId9" Type="http://schemas.openxmlformats.org/officeDocument/2006/relationships/image" Target="../media/image88.jpeg"/></Relationships>
</file>

<file path=ppt/slides/_rels/slide13.xml.rels><?xml version="1.0" encoding="UTF-8" standalone="yes"?>
<Relationships xmlns="http://schemas.openxmlformats.org/package/2006/relationships"><Relationship Id="rId8" Type="http://schemas.openxmlformats.org/officeDocument/2006/relationships/image" Target="../media/image94.jpeg"/><Relationship Id="rId3" Type="http://schemas.openxmlformats.org/officeDocument/2006/relationships/image" Target="../media/image89.jpeg"/><Relationship Id="rId7" Type="http://schemas.openxmlformats.org/officeDocument/2006/relationships/image" Target="../media/image93.jpe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92.jpeg"/><Relationship Id="rId5" Type="http://schemas.openxmlformats.org/officeDocument/2006/relationships/image" Target="../media/image91.jpeg"/><Relationship Id="rId10" Type="http://schemas.openxmlformats.org/officeDocument/2006/relationships/image" Target="../media/image96.jpeg"/><Relationship Id="rId4" Type="http://schemas.openxmlformats.org/officeDocument/2006/relationships/image" Target="../media/image90.jpeg"/><Relationship Id="rId9" Type="http://schemas.openxmlformats.org/officeDocument/2006/relationships/image" Target="../media/image95.jpeg"/></Relationships>
</file>

<file path=ppt/slides/_rels/slide14.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14.xml"/><Relationship Id="rId1" Type="http://schemas.openxmlformats.org/officeDocument/2006/relationships/slideLayout" Target="../slideLayouts/slideLayout11.xml"/><Relationship Id="rId4" Type="http://schemas.openxmlformats.org/officeDocument/2006/relationships/image" Target="../media/image98.jpeg"/></Relationships>
</file>

<file path=ppt/slides/_rels/slide15.xml.rels><?xml version="1.0" encoding="UTF-8" standalone="yes"?>
<Relationships xmlns="http://schemas.openxmlformats.org/package/2006/relationships"><Relationship Id="rId8" Type="http://schemas.openxmlformats.org/officeDocument/2006/relationships/image" Target="../media/image103.png"/><Relationship Id="rId3" Type="http://schemas.openxmlformats.org/officeDocument/2006/relationships/image" Target="../media/image99.jpeg"/><Relationship Id="rId7" Type="http://schemas.openxmlformats.org/officeDocument/2006/relationships/image" Target="../media/image102.jpg"/><Relationship Id="rId12" Type="http://schemas.openxmlformats.org/officeDocument/2006/relationships/image" Target="../media/image106.pn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6.jpg"/><Relationship Id="rId11" Type="http://schemas.microsoft.com/office/2007/relationships/hdphoto" Target="../media/hdphoto1.wdp"/><Relationship Id="rId5" Type="http://schemas.openxmlformats.org/officeDocument/2006/relationships/image" Target="../media/image101.jpg"/><Relationship Id="rId10" Type="http://schemas.openxmlformats.org/officeDocument/2006/relationships/image" Target="../media/image105.png"/><Relationship Id="rId4" Type="http://schemas.openxmlformats.org/officeDocument/2006/relationships/image" Target="../media/image100.jpeg"/><Relationship Id="rId9" Type="http://schemas.openxmlformats.org/officeDocument/2006/relationships/image" Target="../media/image104.jpeg"/></Relationships>
</file>

<file path=ppt/slides/_rels/slide16.xml.rels><?xml version="1.0" encoding="UTF-8" standalone="yes"?>
<Relationships xmlns="http://schemas.openxmlformats.org/package/2006/relationships"><Relationship Id="rId3" Type="http://schemas.openxmlformats.org/officeDocument/2006/relationships/image" Target="../media/image107.jpeg"/><Relationship Id="rId7" Type="http://schemas.openxmlformats.org/officeDocument/2006/relationships/image" Target="../media/image111.png"/><Relationship Id="rId2" Type="http://schemas.openxmlformats.org/officeDocument/2006/relationships/notesSlide" Target="../notesSlides/notesSlide16.xml"/><Relationship Id="rId1" Type="http://schemas.openxmlformats.org/officeDocument/2006/relationships/slideLayout" Target="../slideLayouts/slideLayout11.xml"/><Relationship Id="rId6" Type="http://schemas.openxmlformats.org/officeDocument/2006/relationships/image" Target="../media/image110.png"/><Relationship Id="rId5" Type="http://schemas.openxmlformats.org/officeDocument/2006/relationships/image" Target="../media/image109.jpeg"/><Relationship Id="rId4" Type="http://schemas.openxmlformats.org/officeDocument/2006/relationships/image" Target="../media/image108.png"/></Relationships>
</file>

<file path=ppt/slides/_rels/slide17.xml.rels><?xml version="1.0" encoding="UTF-8" standalone="yes"?>
<Relationships xmlns="http://schemas.openxmlformats.org/package/2006/relationships"><Relationship Id="rId2" Type="http://schemas.openxmlformats.org/officeDocument/2006/relationships/image" Target="../media/image112.JPG"/><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8" Type="http://schemas.openxmlformats.org/officeDocument/2006/relationships/image" Target="../media/image119.jpg"/><Relationship Id="rId3" Type="http://schemas.openxmlformats.org/officeDocument/2006/relationships/image" Target="../media/image114.JPEG"/><Relationship Id="rId7" Type="http://schemas.openxmlformats.org/officeDocument/2006/relationships/image" Target="../media/image118.jpeg"/><Relationship Id="rId2" Type="http://schemas.openxmlformats.org/officeDocument/2006/relationships/image" Target="../media/image113.JPEG"/><Relationship Id="rId1" Type="http://schemas.openxmlformats.org/officeDocument/2006/relationships/slideLayout" Target="../slideLayouts/slideLayout12.xml"/><Relationship Id="rId6" Type="http://schemas.openxmlformats.org/officeDocument/2006/relationships/image" Target="../media/image117.jpeg"/><Relationship Id="rId5" Type="http://schemas.openxmlformats.org/officeDocument/2006/relationships/image" Target="../media/image116.JPEG"/><Relationship Id="rId4" Type="http://schemas.openxmlformats.org/officeDocument/2006/relationships/image" Target="../media/image115.JPEG"/></Relationships>
</file>

<file path=ppt/slides/_rels/slide19.xml.rels><?xml version="1.0" encoding="UTF-8" standalone="yes"?>
<Relationships xmlns="http://schemas.openxmlformats.org/package/2006/relationships"><Relationship Id="rId8" Type="http://schemas.openxmlformats.org/officeDocument/2006/relationships/image" Target="../media/image124.JPG"/><Relationship Id="rId3" Type="http://schemas.openxmlformats.org/officeDocument/2006/relationships/image" Target="../media/image120.jpeg"/><Relationship Id="rId7" Type="http://schemas.openxmlformats.org/officeDocument/2006/relationships/image" Target="../media/image123.JPEG"/><Relationship Id="rId2" Type="http://schemas.openxmlformats.org/officeDocument/2006/relationships/notesSlide" Target="../notesSlides/notesSlide17.xml"/><Relationship Id="rId1" Type="http://schemas.openxmlformats.org/officeDocument/2006/relationships/slideLayout" Target="../slideLayouts/slideLayout11.xml"/><Relationship Id="rId6" Type="http://schemas.openxmlformats.org/officeDocument/2006/relationships/image" Target="../media/image41.jpeg"/><Relationship Id="rId11" Type="http://schemas.openxmlformats.org/officeDocument/2006/relationships/image" Target="../media/image54.png"/><Relationship Id="rId5" Type="http://schemas.openxmlformats.org/officeDocument/2006/relationships/image" Target="../media/image122.jpg"/><Relationship Id="rId10" Type="http://schemas.openxmlformats.org/officeDocument/2006/relationships/image" Target="../media/image59.jpeg"/><Relationship Id="rId4" Type="http://schemas.openxmlformats.org/officeDocument/2006/relationships/image" Target="../media/image121.jpeg"/><Relationship Id="rId9" Type="http://schemas.openxmlformats.org/officeDocument/2006/relationships/image" Target="../media/image125.jpg"/></Relationships>
</file>

<file path=ppt/slides/_rels/slide20.xml.rels><?xml version="1.0" encoding="UTF-8" standalone="yes"?>
<Relationships xmlns="http://schemas.openxmlformats.org/package/2006/relationships"><Relationship Id="rId8" Type="http://schemas.openxmlformats.org/officeDocument/2006/relationships/image" Target="../media/image131.jpeg"/><Relationship Id="rId13" Type="http://schemas.openxmlformats.org/officeDocument/2006/relationships/image" Target="../media/image136.jpeg"/><Relationship Id="rId3" Type="http://schemas.openxmlformats.org/officeDocument/2006/relationships/image" Target="../media/image126.jpeg"/><Relationship Id="rId7" Type="http://schemas.openxmlformats.org/officeDocument/2006/relationships/image" Target="../media/image130.jpeg"/><Relationship Id="rId12" Type="http://schemas.openxmlformats.org/officeDocument/2006/relationships/image" Target="../media/image135.jpeg"/><Relationship Id="rId2" Type="http://schemas.openxmlformats.org/officeDocument/2006/relationships/notesSlide" Target="../notesSlides/notesSlide18.xml"/><Relationship Id="rId16" Type="http://schemas.openxmlformats.org/officeDocument/2006/relationships/image" Target="../media/image139.jpeg"/><Relationship Id="rId1" Type="http://schemas.openxmlformats.org/officeDocument/2006/relationships/slideLayout" Target="../slideLayouts/slideLayout1.xml"/><Relationship Id="rId6" Type="http://schemas.openxmlformats.org/officeDocument/2006/relationships/image" Target="../media/image129.jpeg"/><Relationship Id="rId11" Type="http://schemas.openxmlformats.org/officeDocument/2006/relationships/image" Target="../media/image134.jpeg"/><Relationship Id="rId5" Type="http://schemas.openxmlformats.org/officeDocument/2006/relationships/image" Target="../media/image128.jpeg"/><Relationship Id="rId15" Type="http://schemas.openxmlformats.org/officeDocument/2006/relationships/image" Target="../media/image138.jpeg"/><Relationship Id="rId10" Type="http://schemas.openxmlformats.org/officeDocument/2006/relationships/image" Target="../media/image133.jpeg"/><Relationship Id="rId4" Type="http://schemas.openxmlformats.org/officeDocument/2006/relationships/image" Target="../media/image127.jpeg"/><Relationship Id="rId9" Type="http://schemas.openxmlformats.org/officeDocument/2006/relationships/image" Target="../media/image132.jpeg"/><Relationship Id="rId14" Type="http://schemas.openxmlformats.org/officeDocument/2006/relationships/image" Target="../media/image137.jpeg"/></Relationships>
</file>

<file path=ppt/slides/_rels/slide21.xml.rels><?xml version="1.0" encoding="UTF-8" standalone="yes"?>
<Relationships xmlns="http://schemas.openxmlformats.org/package/2006/relationships"><Relationship Id="rId8" Type="http://schemas.openxmlformats.org/officeDocument/2006/relationships/image" Target="../media/image145.jpeg"/><Relationship Id="rId13" Type="http://schemas.openxmlformats.org/officeDocument/2006/relationships/image" Target="../media/image150.jpeg"/><Relationship Id="rId18" Type="http://schemas.openxmlformats.org/officeDocument/2006/relationships/image" Target="../media/image155.jpeg"/><Relationship Id="rId26" Type="http://schemas.openxmlformats.org/officeDocument/2006/relationships/image" Target="../media/image163.jpeg"/><Relationship Id="rId3" Type="http://schemas.openxmlformats.org/officeDocument/2006/relationships/image" Target="../media/image140.png"/><Relationship Id="rId21" Type="http://schemas.openxmlformats.org/officeDocument/2006/relationships/image" Target="../media/image158.jpeg"/><Relationship Id="rId7" Type="http://schemas.openxmlformats.org/officeDocument/2006/relationships/image" Target="../media/image144.jpeg"/><Relationship Id="rId12" Type="http://schemas.openxmlformats.org/officeDocument/2006/relationships/image" Target="../media/image149.jpeg"/><Relationship Id="rId17" Type="http://schemas.openxmlformats.org/officeDocument/2006/relationships/image" Target="../media/image154.jpeg"/><Relationship Id="rId25" Type="http://schemas.openxmlformats.org/officeDocument/2006/relationships/image" Target="../media/image162.jpeg"/><Relationship Id="rId2" Type="http://schemas.openxmlformats.org/officeDocument/2006/relationships/notesSlide" Target="../notesSlides/notesSlide19.xml"/><Relationship Id="rId16" Type="http://schemas.openxmlformats.org/officeDocument/2006/relationships/image" Target="../media/image153.jpeg"/><Relationship Id="rId20" Type="http://schemas.openxmlformats.org/officeDocument/2006/relationships/image" Target="../media/image157.jpeg"/><Relationship Id="rId1" Type="http://schemas.openxmlformats.org/officeDocument/2006/relationships/slideLayout" Target="../slideLayouts/slideLayout1.xml"/><Relationship Id="rId6" Type="http://schemas.openxmlformats.org/officeDocument/2006/relationships/image" Target="../media/image143.jpeg"/><Relationship Id="rId11" Type="http://schemas.openxmlformats.org/officeDocument/2006/relationships/image" Target="../media/image148.jpeg"/><Relationship Id="rId24" Type="http://schemas.openxmlformats.org/officeDocument/2006/relationships/image" Target="../media/image161.jpeg"/><Relationship Id="rId5" Type="http://schemas.openxmlformats.org/officeDocument/2006/relationships/image" Target="../media/image142.jpeg"/><Relationship Id="rId15" Type="http://schemas.openxmlformats.org/officeDocument/2006/relationships/image" Target="../media/image152.jpeg"/><Relationship Id="rId23" Type="http://schemas.openxmlformats.org/officeDocument/2006/relationships/image" Target="../media/image160.jpeg"/><Relationship Id="rId28" Type="http://schemas.openxmlformats.org/officeDocument/2006/relationships/image" Target="../media/image165.jpeg"/><Relationship Id="rId10" Type="http://schemas.openxmlformats.org/officeDocument/2006/relationships/image" Target="../media/image147.jpeg"/><Relationship Id="rId19" Type="http://schemas.openxmlformats.org/officeDocument/2006/relationships/image" Target="../media/image156.jpeg"/><Relationship Id="rId4" Type="http://schemas.openxmlformats.org/officeDocument/2006/relationships/image" Target="../media/image141.jpeg"/><Relationship Id="rId9" Type="http://schemas.openxmlformats.org/officeDocument/2006/relationships/image" Target="../media/image146.jpeg"/><Relationship Id="rId14" Type="http://schemas.openxmlformats.org/officeDocument/2006/relationships/image" Target="../media/image151.jpeg"/><Relationship Id="rId22" Type="http://schemas.openxmlformats.org/officeDocument/2006/relationships/image" Target="../media/image159.jpeg"/><Relationship Id="rId27" Type="http://schemas.openxmlformats.org/officeDocument/2006/relationships/image" Target="../media/image164.jpeg"/></Relationships>
</file>

<file path=ppt/slides/_rels/slide22.xml.rels><?xml version="1.0" encoding="UTF-8" standalone="yes"?>
<Relationships xmlns="http://schemas.openxmlformats.org/package/2006/relationships"><Relationship Id="rId3" Type="http://schemas.openxmlformats.org/officeDocument/2006/relationships/image" Target="../media/image166.jpeg"/><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image" Target="../media/image169.png"/><Relationship Id="rId5" Type="http://schemas.openxmlformats.org/officeDocument/2006/relationships/image" Target="../media/image168.jpeg"/><Relationship Id="rId4" Type="http://schemas.openxmlformats.org/officeDocument/2006/relationships/image" Target="../media/image167.png"/></Relationships>
</file>

<file path=ppt/slides/_rels/slide23.xml.rels><?xml version="1.0" encoding="UTF-8" standalone="yes"?>
<Relationships xmlns="http://schemas.openxmlformats.org/package/2006/relationships"><Relationship Id="rId3" Type="http://schemas.openxmlformats.org/officeDocument/2006/relationships/image" Target="../media/image170.jpeg"/><Relationship Id="rId7" Type="http://schemas.openxmlformats.org/officeDocument/2006/relationships/image" Target="../media/image174.jpeg"/><Relationship Id="rId2" Type="http://schemas.openxmlformats.org/officeDocument/2006/relationships/notesSlide" Target="../notesSlides/notesSlide21.xml"/><Relationship Id="rId1" Type="http://schemas.openxmlformats.org/officeDocument/2006/relationships/slideLayout" Target="../slideLayouts/slideLayout1.xml"/><Relationship Id="rId6" Type="http://schemas.openxmlformats.org/officeDocument/2006/relationships/image" Target="../media/image173.jpeg"/><Relationship Id="rId5" Type="http://schemas.openxmlformats.org/officeDocument/2006/relationships/image" Target="../media/image172.jpeg"/><Relationship Id="rId4" Type="http://schemas.openxmlformats.org/officeDocument/2006/relationships/image" Target="../media/image171.jpeg"/></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15358" y="-226487"/>
            <a:ext cx="8520600" cy="2052600"/>
          </a:xfrm>
        </p:spPr>
        <p:txBody>
          <a:bodyPr/>
          <a:lstStyle/>
          <a:p>
            <a:r>
              <a:rPr lang="en-US" sz="3400" kern="100" dirty="0">
                <a:effectLst/>
                <a:latin typeface="+mj-lt"/>
                <a:ea typeface="Calibri" panose="020F0502020204030204" pitchFamily="34" charset="0"/>
                <a:cs typeface="Times New Roman" panose="02020603050405020304" pitchFamily="18" charset="0"/>
              </a:rPr>
              <a:t>Living Shorelines in San Francisco Bay</a:t>
            </a:r>
            <a:br>
              <a:rPr lang="en-US" sz="1800" kern="100" dirty="0">
                <a:effectLst/>
                <a:latin typeface="Calibri" panose="020F0502020204030204" pitchFamily="34" charset="0"/>
                <a:ea typeface="Calibri" panose="020F0502020204030204" pitchFamily="34" charset="0"/>
                <a:cs typeface="Times New Roman" panose="02020603050405020304" pitchFamily="18" charset="0"/>
              </a:rPr>
            </a:br>
            <a:endParaRPr lang="en-US" sz="3200" dirty="0">
              <a:latin typeface="+mn-lt"/>
            </a:endParaRPr>
          </a:p>
        </p:txBody>
      </p:sp>
      <p:pic>
        <p:nvPicPr>
          <p:cNvPr id="5" name="Picture 4" descr="A body of water with trees in the background&#10;&#10;Description automatically generated with low confidence">
            <a:extLst>
              <a:ext uri="{FF2B5EF4-FFF2-40B4-BE49-F238E27FC236}">
                <a16:creationId xmlns:a16="http://schemas.microsoft.com/office/drawing/2014/main" id="{8B4425B7-384A-E002-9666-D4E809D7FED6}"/>
              </a:ext>
            </a:extLst>
          </p:cNvPr>
          <p:cNvPicPr>
            <a:picLocks noChangeAspect="1"/>
          </p:cNvPicPr>
          <p:nvPr/>
        </p:nvPicPr>
        <p:blipFill>
          <a:blip r:embed="rId3"/>
          <a:stretch>
            <a:fillRect/>
          </a:stretch>
        </p:blipFill>
        <p:spPr>
          <a:xfrm>
            <a:off x="247123" y="1880609"/>
            <a:ext cx="2836651" cy="2045016"/>
          </a:xfrm>
          <a:prstGeom prst="rect">
            <a:avLst/>
          </a:prstGeom>
        </p:spPr>
      </p:pic>
      <p:pic>
        <p:nvPicPr>
          <p:cNvPr id="8" name="Picture 7" descr="A picture containing rock&#10;&#10;Description automatically generated">
            <a:extLst>
              <a:ext uri="{FF2B5EF4-FFF2-40B4-BE49-F238E27FC236}">
                <a16:creationId xmlns:a16="http://schemas.microsoft.com/office/drawing/2014/main" id="{C2A06A83-53A8-DF8F-F505-AE4D1A348E95}"/>
              </a:ext>
            </a:extLst>
          </p:cNvPr>
          <p:cNvPicPr>
            <a:picLocks noChangeAspect="1"/>
          </p:cNvPicPr>
          <p:nvPr/>
        </p:nvPicPr>
        <p:blipFill>
          <a:blip r:embed="rId4"/>
          <a:stretch>
            <a:fillRect/>
          </a:stretch>
        </p:blipFill>
        <p:spPr>
          <a:xfrm>
            <a:off x="3208350" y="1910082"/>
            <a:ext cx="2685876" cy="2015543"/>
          </a:xfrm>
          <a:prstGeom prst="rect">
            <a:avLst/>
          </a:prstGeom>
        </p:spPr>
      </p:pic>
      <p:pic>
        <p:nvPicPr>
          <p:cNvPr id="10" name="Picture 9" descr="A picture containing grass, outdoor, sky, tree&#10;&#10;Description automatically generated">
            <a:extLst>
              <a:ext uri="{FF2B5EF4-FFF2-40B4-BE49-F238E27FC236}">
                <a16:creationId xmlns:a16="http://schemas.microsoft.com/office/drawing/2014/main" id="{0DB61C81-EFA1-1FB2-BE83-75778FA91420}"/>
              </a:ext>
            </a:extLst>
          </p:cNvPr>
          <p:cNvPicPr>
            <a:picLocks noChangeAspect="1"/>
          </p:cNvPicPr>
          <p:nvPr/>
        </p:nvPicPr>
        <p:blipFill>
          <a:blip r:embed="rId5"/>
          <a:stretch>
            <a:fillRect/>
          </a:stretch>
        </p:blipFill>
        <p:spPr>
          <a:xfrm>
            <a:off x="6018802" y="1910082"/>
            <a:ext cx="2726687" cy="2045015"/>
          </a:xfrm>
          <a:prstGeom prst="rect">
            <a:avLst/>
          </a:prstGeom>
        </p:spPr>
      </p:pic>
      <p:pic>
        <p:nvPicPr>
          <p:cNvPr id="3" name="Picture 10" descr="SCC Logo_WebsiteBanner.png">
            <a:extLst>
              <a:ext uri="{FF2B5EF4-FFF2-40B4-BE49-F238E27FC236}">
                <a16:creationId xmlns:a16="http://schemas.microsoft.com/office/drawing/2014/main" id="{D8DB2ADB-5FB7-9FB4-7874-A0AD5D446836}"/>
              </a:ext>
            </a:extLst>
          </p:cNvPr>
          <p:cNvPicPr>
            <a:picLocks noChangeAspect="1"/>
          </p:cNvPicPr>
          <p:nvPr/>
        </p:nvPicPr>
        <p:blipFill>
          <a:blip r:embed="rId6">
            <a:lum bright="40000"/>
            <a:extLst>
              <a:ext uri="{28A0092B-C50C-407E-A947-70E740481C1C}">
                <a14:useLocalDpi xmlns:a14="http://schemas.microsoft.com/office/drawing/2010/main" val="0"/>
              </a:ext>
            </a:extLst>
          </a:blip>
          <a:srcRect/>
          <a:stretch>
            <a:fillRect/>
          </a:stretch>
        </p:blipFill>
        <p:spPr bwMode="auto">
          <a:xfrm>
            <a:off x="415358" y="5654146"/>
            <a:ext cx="4506913"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2">
            <a:extLst>
              <a:ext uri="{FF2B5EF4-FFF2-40B4-BE49-F238E27FC236}">
                <a16:creationId xmlns:a16="http://schemas.microsoft.com/office/drawing/2014/main" id="{81012634-AEE1-825A-4B91-506415053338}"/>
              </a:ext>
            </a:extLst>
          </p:cNvPr>
          <p:cNvSpPr>
            <a:spLocks noChangeArrowheads="1"/>
          </p:cNvSpPr>
          <p:nvPr/>
        </p:nvSpPr>
        <p:spPr bwMode="auto">
          <a:xfrm>
            <a:off x="247123" y="4492979"/>
            <a:ext cx="45720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9pPr>
          </a:lstStyle>
          <a:p>
            <a:pPr eaLnBrk="1" hangingPunct="1">
              <a:spcBef>
                <a:spcPct val="0"/>
              </a:spcBef>
              <a:buFontTx/>
              <a:buNone/>
            </a:pPr>
            <a:r>
              <a:rPr lang="en-US" altLang="en-US" sz="1600" b="1" dirty="0">
                <a:solidFill>
                  <a:schemeClr val="bg1"/>
                </a:solidFill>
                <a:cs typeface="Arial" panose="020B0604020202020204" pitchFamily="34" charset="0"/>
              </a:rPr>
              <a:t>Marilyn Latta</a:t>
            </a:r>
          </a:p>
          <a:p>
            <a:pPr eaLnBrk="1" hangingPunct="1">
              <a:spcBef>
                <a:spcPct val="0"/>
              </a:spcBef>
              <a:buFontTx/>
              <a:buNone/>
            </a:pPr>
            <a:r>
              <a:rPr lang="en-US" altLang="en-US" sz="1600" b="1" dirty="0">
                <a:solidFill>
                  <a:schemeClr val="bg1"/>
                </a:solidFill>
                <a:cs typeface="Arial" panose="020B0604020202020204" pitchFamily="34" charset="0"/>
              </a:rPr>
              <a:t>Project Manager</a:t>
            </a:r>
          </a:p>
          <a:p>
            <a:pPr eaLnBrk="1" hangingPunct="1">
              <a:spcBef>
                <a:spcPct val="0"/>
              </a:spcBef>
              <a:buFontTx/>
              <a:buNone/>
            </a:pPr>
            <a:r>
              <a:rPr lang="en-US" altLang="en-US" sz="1600" b="1" dirty="0">
                <a:solidFill>
                  <a:schemeClr val="bg1"/>
                </a:solidFill>
                <a:cs typeface="Arial" panose="020B0604020202020204" pitchFamily="34" charset="0"/>
              </a:rPr>
              <a:t>CA State Coastal Conservancy</a:t>
            </a:r>
          </a:p>
        </p:txBody>
      </p:sp>
      <p:sp>
        <p:nvSpPr>
          <p:cNvPr id="6" name="TextBox 19">
            <a:extLst>
              <a:ext uri="{FF2B5EF4-FFF2-40B4-BE49-F238E27FC236}">
                <a16:creationId xmlns:a16="http://schemas.microsoft.com/office/drawing/2014/main" id="{C8CDA6C3-C3A0-5B20-9EBD-BF1F0A5421BA}"/>
              </a:ext>
            </a:extLst>
          </p:cNvPr>
          <p:cNvSpPr txBox="1">
            <a:spLocks noChangeArrowheads="1"/>
          </p:cNvSpPr>
          <p:nvPr/>
        </p:nvSpPr>
        <p:spPr bwMode="auto">
          <a:xfrm>
            <a:off x="5192745" y="4494845"/>
            <a:ext cx="3771353"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9pPr>
          </a:lstStyle>
          <a:p>
            <a:pPr eaLnBrk="1" hangingPunct="1">
              <a:spcBef>
                <a:spcPct val="0"/>
              </a:spcBef>
              <a:buFontTx/>
              <a:buNone/>
            </a:pPr>
            <a:r>
              <a:rPr lang="en-US" altLang="en-US" sz="1600" b="1" dirty="0">
                <a:solidFill>
                  <a:schemeClr val="bg1"/>
                </a:solidFill>
                <a:cs typeface="Arial" panose="020B0604020202020204" pitchFamily="34" charset="0"/>
              </a:rPr>
              <a:t>Bay Area Flood Protection Agencies </a:t>
            </a:r>
          </a:p>
          <a:p>
            <a:pPr eaLnBrk="1" hangingPunct="1">
              <a:spcBef>
                <a:spcPct val="0"/>
              </a:spcBef>
              <a:buFontTx/>
              <a:buNone/>
            </a:pPr>
            <a:r>
              <a:rPr lang="en-US" altLang="en-US" sz="1600" b="1" dirty="0">
                <a:solidFill>
                  <a:schemeClr val="bg1"/>
                </a:solidFill>
                <a:cs typeface="Arial" panose="020B0604020202020204" pitchFamily="34" charset="0"/>
              </a:rPr>
              <a:t>Annual Meeting</a:t>
            </a:r>
          </a:p>
          <a:p>
            <a:pPr eaLnBrk="1" hangingPunct="1">
              <a:spcBef>
                <a:spcPct val="0"/>
              </a:spcBef>
              <a:buFontTx/>
              <a:buNone/>
            </a:pPr>
            <a:r>
              <a:rPr lang="en-US" altLang="en-US" sz="1600" b="1" dirty="0">
                <a:solidFill>
                  <a:schemeClr val="bg1"/>
                </a:solidFill>
                <a:cs typeface="Arial" panose="020B0604020202020204" pitchFamily="34" charset="0"/>
              </a:rPr>
              <a:t>Napa, CA</a:t>
            </a:r>
          </a:p>
          <a:p>
            <a:pPr eaLnBrk="1" hangingPunct="1">
              <a:spcBef>
                <a:spcPct val="0"/>
              </a:spcBef>
              <a:buFontTx/>
              <a:buNone/>
            </a:pPr>
            <a:r>
              <a:rPr lang="en-US" altLang="en-US" sz="1600" b="1" dirty="0">
                <a:solidFill>
                  <a:schemeClr val="bg1"/>
                </a:solidFill>
                <a:cs typeface="Arial" panose="020B0604020202020204" pitchFamily="34" charset="0"/>
              </a:rPr>
              <a:t>September 30, 2026</a:t>
            </a:r>
          </a:p>
        </p:txBody>
      </p:sp>
    </p:spTree>
    <p:extLst>
      <p:ext uri="{BB962C8B-B14F-4D97-AF65-F5344CB8AC3E}">
        <p14:creationId xmlns:p14="http://schemas.microsoft.com/office/powerpoint/2010/main" val="5031638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8" name="Picture 15" descr="Low Low Marin Isl">
            <a:extLst>
              <a:ext uri="{FF2B5EF4-FFF2-40B4-BE49-F238E27FC236}">
                <a16:creationId xmlns:a16="http://schemas.microsoft.com/office/drawing/2014/main" id="{31678C0C-E037-43D1-975E-F029F7E9F66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05625" y="2814116"/>
            <a:ext cx="205105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4" name="Title 1">
            <a:extLst>
              <a:ext uri="{FF2B5EF4-FFF2-40B4-BE49-F238E27FC236}">
                <a16:creationId xmlns:a16="http://schemas.microsoft.com/office/drawing/2014/main" id="{0C006E58-8AFC-4ECD-B65A-63A0B13EB403}"/>
              </a:ext>
            </a:extLst>
          </p:cNvPr>
          <p:cNvSpPr>
            <a:spLocks noGrp="1"/>
          </p:cNvSpPr>
          <p:nvPr>
            <p:ph type="title"/>
          </p:nvPr>
        </p:nvSpPr>
        <p:spPr>
          <a:xfrm>
            <a:off x="101258" y="148246"/>
            <a:ext cx="8229600" cy="1143000"/>
          </a:xfrm>
        </p:spPr>
        <p:txBody>
          <a:bodyPr/>
          <a:lstStyle/>
          <a:p>
            <a:pPr algn="l" eaLnBrk="1" hangingPunct="1">
              <a:defRPr/>
            </a:pPr>
            <a:r>
              <a:rPr lang="en-US" altLang="en-US" sz="2600" b="1" dirty="0">
                <a:solidFill>
                  <a:schemeClr val="tx2">
                    <a:lumMod val="40000"/>
                    <a:lumOff val="60000"/>
                  </a:schemeClr>
                </a:solidFill>
                <a:latin typeface="+mj-lt"/>
                <a:cs typeface="Arial" panose="020B0604020202020204" pitchFamily="34" charset="0"/>
              </a:rPr>
              <a:t>Many Definitions and Interpretations</a:t>
            </a:r>
            <a:br>
              <a:rPr lang="en-US" altLang="en-US" b="1" dirty="0">
                <a:solidFill>
                  <a:srgbClr val="FFFF00"/>
                </a:solidFill>
                <a:latin typeface="+mn-lt"/>
                <a:cs typeface="Arial" panose="020B0604020202020204" pitchFamily="34" charset="0"/>
              </a:rPr>
            </a:br>
            <a:br>
              <a:rPr lang="en-US" altLang="en-US" b="1" i="1" dirty="0">
                <a:solidFill>
                  <a:srgbClr val="FFFF00"/>
                </a:solidFill>
                <a:latin typeface="Arial" panose="020B0604020202020204" pitchFamily="34" charset="0"/>
                <a:cs typeface="Arial" panose="020B0604020202020204" pitchFamily="34" charset="0"/>
              </a:rPr>
            </a:br>
            <a:endParaRPr lang="en-US" altLang="en-US" dirty="0">
              <a:latin typeface="Arial" panose="020B0604020202020204" pitchFamily="34" charset="0"/>
            </a:endParaRPr>
          </a:p>
        </p:txBody>
      </p:sp>
      <p:pic>
        <p:nvPicPr>
          <p:cNvPr id="10244" name="Picture 2" descr="Image result for noaa logo transparent">
            <a:extLst>
              <a:ext uri="{FF2B5EF4-FFF2-40B4-BE49-F238E27FC236}">
                <a16:creationId xmlns:a16="http://schemas.microsoft.com/office/drawing/2014/main" id="{B6279411-64E9-4AFB-BC56-26F1B910829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89220" y="1002432"/>
            <a:ext cx="919956" cy="9199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5" name="Picture 4" descr="Image result for restore america's estuaries logo transparent">
            <a:extLst>
              <a:ext uri="{FF2B5EF4-FFF2-40B4-BE49-F238E27FC236}">
                <a16:creationId xmlns:a16="http://schemas.microsoft.com/office/drawing/2014/main" id="{BC8DEBB3-66D3-4F06-9AC5-23CC51101C1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35578" y="265568"/>
            <a:ext cx="1547986" cy="827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6" name="Rectangle 1">
            <a:extLst>
              <a:ext uri="{FF2B5EF4-FFF2-40B4-BE49-F238E27FC236}">
                <a16:creationId xmlns:a16="http://schemas.microsoft.com/office/drawing/2014/main" id="{F731B16A-D636-46B1-8A5E-E4A8D0CF7BED}"/>
              </a:ext>
            </a:extLst>
          </p:cNvPr>
          <p:cNvSpPr>
            <a:spLocks noChangeArrowheads="1"/>
          </p:cNvSpPr>
          <p:nvPr/>
        </p:nvSpPr>
        <p:spPr bwMode="auto">
          <a:xfrm>
            <a:off x="-37306" y="761152"/>
            <a:ext cx="7924800" cy="2246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panose="020B0604020202020204" pitchFamily="34" charset="0"/>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9pPr>
          </a:lstStyle>
          <a:p>
            <a:pPr>
              <a:spcBef>
                <a:spcPct val="0"/>
              </a:spcBef>
            </a:pPr>
            <a:r>
              <a:rPr lang="en-US" altLang="en-US" sz="2000" dirty="0">
                <a:solidFill>
                  <a:schemeClr val="tx2">
                    <a:lumMod val="40000"/>
                    <a:lumOff val="60000"/>
                  </a:schemeClr>
                </a:solidFill>
                <a:latin typeface="+mn-lt"/>
                <a:ea typeface="ＭＳ 明朝" panose="02020609040205080304" pitchFamily="49" charset="-128"/>
                <a:cs typeface="Arial" panose="020B0604020202020204" pitchFamily="34" charset="0"/>
              </a:rPr>
              <a:t>Shoreline protection via strategic restoration design</a:t>
            </a:r>
          </a:p>
          <a:p>
            <a:pPr>
              <a:spcBef>
                <a:spcPct val="0"/>
              </a:spcBef>
            </a:pPr>
            <a:r>
              <a:rPr lang="en-US" altLang="en-US" sz="2000" dirty="0">
                <a:solidFill>
                  <a:schemeClr val="tx2">
                    <a:lumMod val="40000"/>
                    <a:lumOff val="60000"/>
                  </a:schemeClr>
                </a:solidFill>
                <a:latin typeface="+mn-lt"/>
                <a:ea typeface="ＭＳ 明朝" panose="02020609040205080304" pitchFamily="49" charset="-128"/>
                <a:cs typeface="Arial" panose="020B0604020202020204" pitchFamily="34" charset="0"/>
              </a:rPr>
              <a:t>Diverse suite of habitat approaches and methods</a:t>
            </a:r>
          </a:p>
          <a:p>
            <a:pPr>
              <a:spcBef>
                <a:spcPct val="0"/>
              </a:spcBef>
            </a:pPr>
            <a:r>
              <a:rPr lang="en-US" altLang="en-US" sz="2000" dirty="0">
                <a:solidFill>
                  <a:schemeClr val="tx2">
                    <a:lumMod val="40000"/>
                    <a:lumOff val="60000"/>
                  </a:schemeClr>
                </a:solidFill>
                <a:latin typeface="+mn-lt"/>
                <a:ea typeface="ＭＳ 明朝" panose="02020609040205080304" pitchFamily="49" charset="-128"/>
                <a:cs typeface="Arial" panose="020B0604020202020204" pitchFamily="34" charset="0"/>
              </a:rPr>
              <a:t>Minimize coastal erosion, maintain coastal processes</a:t>
            </a:r>
          </a:p>
          <a:p>
            <a:pPr>
              <a:spcBef>
                <a:spcPct val="0"/>
              </a:spcBef>
            </a:pPr>
            <a:r>
              <a:rPr lang="en-US" altLang="en-US" sz="2000" dirty="0">
                <a:solidFill>
                  <a:schemeClr val="tx2">
                    <a:lumMod val="40000"/>
                    <a:lumOff val="60000"/>
                  </a:schemeClr>
                </a:solidFill>
                <a:latin typeface="+mn-lt"/>
                <a:ea typeface="ＭＳ 明朝" panose="02020609040205080304" pitchFamily="49" charset="-128"/>
                <a:cs typeface="Arial" panose="020B0604020202020204" pitchFamily="34" charset="0"/>
              </a:rPr>
              <a:t>Natural habitat for plants, wildlife, and people</a:t>
            </a:r>
          </a:p>
          <a:p>
            <a:pPr>
              <a:spcBef>
                <a:spcPct val="0"/>
              </a:spcBef>
            </a:pPr>
            <a:r>
              <a:rPr lang="en-US" altLang="en-US" sz="2000" i="1" dirty="0">
                <a:solidFill>
                  <a:schemeClr val="tx2">
                    <a:lumMod val="40000"/>
                    <a:lumOff val="60000"/>
                  </a:schemeClr>
                </a:solidFill>
                <a:latin typeface="+mn-lt"/>
                <a:ea typeface="ＭＳ 明朝" panose="02020609040205080304" pitchFamily="49" charset="-128"/>
                <a:cs typeface="Arial" panose="020B0604020202020204" pitchFamily="34" charset="0"/>
              </a:rPr>
              <a:t>Sea level rise adaptation</a:t>
            </a:r>
          </a:p>
          <a:p>
            <a:pPr>
              <a:spcBef>
                <a:spcPct val="0"/>
              </a:spcBef>
            </a:pPr>
            <a:r>
              <a:rPr lang="en-US" altLang="en-US" sz="2000" i="1" dirty="0">
                <a:solidFill>
                  <a:schemeClr val="tx2">
                    <a:lumMod val="40000"/>
                    <a:lumOff val="60000"/>
                  </a:schemeClr>
                </a:solidFill>
                <a:latin typeface="+mn-lt"/>
                <a:ea typeface="ＭＳ 明朝" panose="02020609040205080304" pitchFamily="49" charset="-128"/>
                <a:cs typeface="Arial" panose="020B0604020202020204" pitchFamily="34" charset="0"/>
              </a:rPr>
              <a:t>Carbon sequestration </a:t>
            </a:r>
          </a:p>
          <a:p>
            <a:pPr>
              <a:spcBef>
                <a:spcPct val="0"/>
              </a:spcBef>
            </a:pPr>
            <a:endParaRPr lang="en-US" altLang="en-US" sz="2000" dirty="0">
              <a:solidFill>
                <a:schemeClr val="bg1"/>
              </a:solidFill>
              <a:ea typeface="ＭＳ 明朝" panose="02020609040205080304" pitchFamily="49" charset="-128"/>
              <a:cs typeface="Arial" panose="020B0604020202020204" pitchFamily="34" charset="0"/>
            </a:endParaRPr>
          </a:p>
        </p:txBody>
      </p:sp>
      <p:pic>
        <p:nvPicPr>
          <p:cNvPr id="10247" name="Picture 50">
            <a:extLst>
              <a:ext uri="{FF2B5EF4-FFF2-40B4-BE49-F238E27FC236}">
                <a16:creationId xmlns:a16="http://schemas.microsoft.com/office/drawing/2014/main" id="{9188B7BC-F8AE-4C61-8202-49CCBAA1A5A5}"/>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4950324" y="2939245"/>
            <a:ext cx="1856672" cy="23923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8" name="Picture 9" descr="_MG_2351">
            <a:extLst>
              <a:ext uri="{FF2B5EF4-FFF2-40B4-BE49-F238E27FC236}">
                <a16:creationId xmlns:a16="http://schemas.microsoft.com/office/drawing/2014/main" id="{2953DCE3-6728-43D9-A4C7-5362500201B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495800" y="5405438"/>
            <a:ext cx="1825625" cy="1216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9" name="Picture 4">
            <a:extLst>
              <a:ext uri="{FF2B5EF4-FFF2-40B4-BE49-F238E27FC236}">
                <a16:creationId xmlns:a16="http://schemas.microsoft.com/office/drawing/2014/main" id="{CE37CB15-1FFA-4649-A0D9-D5F30D7000D6}"/>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170613" y="5414963"/>
            <a:ext cx="1608137" cy="120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50" name="Picture 6">
            <a:extLst>
              <a:ext uri="{FF2B5EF4-FFF2-40B4-BE49-F238E27FC236}">
                <a16:creationId xmlns:a16="http://schemas.microsoft.com/office/drawing/2014/main" id="{A09A5348-3E1B-4102-BA4A-850C1E957AAB}"/>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532688" y="5414963"/>
            <a:ext cx="1606550" cy="120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51" name="Picture 10">
            <a:extLst>
              <a:ext uri="{FF2B5EF4-FFF2-40B4-BE49-F238E27FC236}">
                <a16:creationId xmlns:a16="http://schemas.microsoft.com/office/drawing/2014/main" id="{55636974-3832-4D6B-AB91-40C3FAF1AC67}"/>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592263" y="3122613"/>
            <a:ext cx="1376362" cy="1833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52" name="Picture 2">
            <a:extLst>
              <a:ext uri="{FF2B5EF4-FFF2-40B4-BE49-F238E27FC236}">
                <a16:creationId xmlns:a16="http://schemas.microsoft.com/office/drawing/2014/main" id="{27F241CE-A6FE-48C5-9C70-23649B7859E3}"/>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31763" y="5103813"/>
            <a:ext cx="2794000" cy="1589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53" name="Picture 4" descr="A group of people on a beach&#10;&#10;Description automatically generated">
            <a:extLst>
              <a:ext uri="{FF2B5EF4-FFF2-40B4-BE49-F238E27FC236}">
                <a16:creationId xmlns:a16="http://schemas.microsoft.com/office/drawing/2014/main" id="{EEE05071-AE46-4676-9C3C-2CBFA84C2DDD}"/>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114675" y="5405438"/>
            <a:ext cx="1620838" cy="1216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54" name="Picture 6" descr="A field of grass&#10;&#10;Description automatically generated">
            <a:extLst>
              <a:ext uri="{FF2B5EF4-FFF2-40B4-BE49-F238E27FC236}">
                <a16:creationId xmlns:a16="http://schemas.microsoft.com/office/drawing/2014/main" id="{DB1BD9E6-56BF-430D-B75E-213CC904871B}"/>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157538" y="3121025"/>
            <a:ext cx="1620837" cy="220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55" name="Picture 8" descr="A picture containing fungus, broccoli, plant&#10;&#10;Description automatically generated">
            <a:extLst>
              <a:ext uri="{FF2B5EF4-FFF2-40B4-BE49-F238E27FC236}">
                <a16:creationId xmlns:a16="http://schemas.microsoft.com/office/drawing/2014/main" id="{02CF38A8-B0C1-4FB3-AE21-A8F7723F31EF}"/>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19063" y="3122613"/>
            <a:ext cx="1393825" cy="1862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56" name="Picture 2">
            <a:extLst>
              <a:ext uri="{FF2B5EF4-FFF2-40B4-BE49-F238E27FC236}">
                <a16:creationId xmlns:a16="http://schemas.microsoft.com/office/drawing/2014/main" id="{B04CAE2E-7086-4C44-9ACB-00B4AE892A5F}"/>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0762778" y="1172641"/>
            <a:ext cx="3022600" cy="164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57" name="Picture 3">
            <a:extLst>
              <a:ext uri="{FF2B5EF4-FFF2-40B4-BE49-F238E27FC236}">
                <a16:creationId xmlns:a16="http://schemas.microsoft.com/office/drawing/2014/main" id="{9EC163DE-6F83-4893-B95E-7F9DC6F05A14}"/>
              </a:ext>
            </a:extLst>
          </p:cNvPr>
          <p:cNvPicPr>
            <a:picLocks noChangeAspect="1"/>
          </p:cNvPicPr>
          <p:nvPr/>
        </p:nvPicPr>
        <p:blipFill>
          <a:blip r:embed="rId16">
            <a:extLst>
              <a:ext uri="{28A0092B-C50C-407E-A947-70E740481C1C}">
                <a14:useLocalDpi xmlns:a14="http://schemas.microsoft.com/office/drawing/2010/main" val="0"/>
              </a:ext>
            </a:extLst>
          </a:blip>
          <a:srcRect/>
          <a:stretch>
            <a:fillRect/>
          </a:stretch>
        </p:blipFill>
        <p:spPr bwMode="auto">
          <a:xfrm>
            <a:off x="8330858" y="319410"/>
            <a:ext cx="625817" cy="1291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6" name="Picture 2" descr="Image result for army corps engineering with nature logo">
            <a:extLst>
              <a:ext uri="{FF2B5EF4-FFF2-40B4-BE49-F238E27FC236}">
                <a16:creationId xmlns:a16="http://schemas.microsoft.com/office/drawing/2014/main" id="{8B287CEE-3A97-7B3E-D242-7DBF7223179E}"/>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7380609" y="1944389"/>
            <a:ext cx="3333750" cy="84772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2530" name="Rectangle 3">
            <a:extLst>
              <a:ext uri="{FF2B5EF4-FFF2-40B4-BE49-F238E27FC236}">
                <a16:creationId xmlns:a16="http://schemas.microsoft.com/office/drawing/2014/main" id="{9C44BF5F-DE92-4596-2FE5-6ABB928F256F}"/>
              </a:ext>
            </a:extLst>
          </p:cNvPr>
          <p:cNvSpPr>
            <a:spLocks noGrp="1"/>
          </p:cNvSpPr>
          <p:nvPr>
            <p:ph type="body" idx="4294967295"/>
          </p:nvPr>
        </p:nvSpPr>
        <p:spPr>
          <a:xfrm>
            <a:off x="125413" y="246063"/>
            <a:ext cx="8610600" cy="1509712"/>
          </a:xfrm>
        </p:spPr>
        <p:txBody>
          <a:bodyPr/>
          <a:lstStyle/>
          <a:p>
            <a:pPr eaLnBrk="1" hangingPunct="1">
              <a:lnSpc>
                <a:spcPct val="80000"/>
              </a:lnSpc>
              <a:buFontTx/>
              <a:buNone/>
              <a:defRPr/>
            </a:pPr>
            <a:r>
              <a:rPr lang="en-US" altLang="en-US" sz="2800" b="1" dirty="0">
                <a:solidFill>
                  <a:schemeClr val="tx2">
                    <a:lumMod val="40000"/>
                    <a:lumOff val="60000"/>
                  </a:schemeClr>
                </a:solidFill>
                <a:latin typeface="Arial" panose="020B0604020202020204" pitchFamily="34" charset="0"/>
                <a:cs typeface="Arial" panose="020B0604020202020204" pitchFamily="34" charset="0"/>
              </a:rPr>
              <a:t>CA / SF Bay Policy and Regulatory Support</a:t>
            </a:r>
          </a:p>
          <a:p>
            <a:pPr eaLnBrk="1" hangingPunct="1">
              <a:lnSpc>
                <a:spcPct val="80000"/>
              </a:lnSpc>
              <a:buFontTx/>
              <a:buNone/>
              <a:defRPr/>
            </a:pPr>
            <a:r>
              <a:rPr lang="en-US" altLang="en-US" sz="1800" dirty="0">
                <a:solidFill>
                  <a:schemeClr val="tx2">
                    <a:lumMod val="40000"/>
                    <a:lumOff val="60000"/>
                  </a:schemeClr>
                </a:solidFill>
                <a:latin typeface="Arial" panose="020B0604020202020204" pitchFamily="34" charset="0"/>
                <a:cs typeface="Arial" panose="020B0604020202020204" pitchFamily="34" charset="0"/>
              </a:rPr>
              <a:t>Vetted Regional Goals with Input from Many Stakeholders and Agencies</a:t>
            </a:r>
          </a:p>
          <a:p>
            <a:pPr eaLnBrk="1" hangingPunct="1">
              <a:lnSpc>
                <a:spcPct val="80000"/>
              </a:lnSpc>
              <a:buFont typeface="Arial" panose="020B0604020202020204" pitchFamily="34" charset="0"/>
              <a:buNone/>
              <a:defRPr/>
            </a:pPr>
            <a:r>
              <a:rPr lang="en-US" altLang="en-US" sz="1800" dirty="0">
                <a:solidFill>
                  <a:schemeClr val="tx2">
                    <a:lumMod val="40000"/>
                    <a:lumOff val="60000"/>
                  </a:schemeClr>
                </a:solidFill>
                <a:latin typeface="Arial" panose="020B0604020202020204" pitchFamily="34" charset="0"/>
                <a:cs typeface="Arial" panose="020B0604020202020204" pitchFamily="34" charset="0"/>
              </a:rPr>
              <a:t>Recognition of nature-based adaptation and living shorelines– local, state, federal</a:t>
            </a:r>
          </a:p>
          <a:p>
            <a:pPr eaLnBrk="1" hangingPunct="1">
              <a:lnSpc>
                <a:spcPct val="80000"/>
              </a:lnSpc>
              <a:buFont typeface="Arial" panose="020B0604020202020204" pitchFamily="34" charset="0"/>
              <a:buNone/>
              <a:defRPr/>
            </a:pPr>
            <a:endParaRPr lang="en-US" altLang="en-US" sz="1800" b="1" i="1" dirty="0">
              <a:solidFill>
                <a:schemeClr val="bg1"/>
              </a:solidFill>
              <a:latin typeface="Arial" panose="020B0604020202020204" pitchFamily="34" charset="0"/>
              <a:cs typeface="Arial" panose="020B0604020202020204" pitchFamily="34" charset="0"/>
            </a:endParaRPr>
          </a:p>
          <a:p>
            <a:pPr marL="0" indent="0" eaLnBrk="1" hangingPunct="1">
              <a:lnSpc>
                <a:spcPct val="80000"/>
              </a:lnSpc>
              <a:buFont typeface="Arial" panose="020B0604020202020204" pitchFamily="34" charset="0"/>
              <a:buNone/>
              <a:defRPr/>
            </a:pPr>
            <a:endParaRPr lang="en-US" altLang="en-US" sz="2400" dirty="0">
              <a:solidFill>
                <a:schemeClr val="bg1"/>
              </a:solidFill>
              <a:latin typeface="Palatino Linotype" panose="02040502050505030304" pitchFamily="18" charset="0"/>
            </a:endParaRPr>
          </a:p>
          <a:p>
            <a:pPr eaLnBrk="1" hangingPunct="1">
              <a:lnSpc>
                <a:spcPct val="80000"/>
              </a:lnSpc>
              <a:buFontTx/>
              <a:buNone/>
              <a:defRPr/>
            </a:pPr>
            <a:r>
              <a:rPr lang="en-US" altLang="en-US" sz="2400" dirty="0">
                <a:solidFill>
                  <a:schemeClr val="bg1"/>
                </a:solidFill>
                <a:latin typeface="Palatino Linotype" panose="02040502050505030304" pitchFamily="18" charset="0"/>
              </a:rPr>
              <a:t>	</a:t>
            </a:r>
            <a:endParaRPr lang="en-US" altLang="en-US" sz="2400" dirty="0">
              <a:solidFill>
                <a:srgbClr val="FFFF00"/>
              </a:solidFill>
              <a:latin typeface="Palatino Linotype" panose="02040502050505030304" pitchFamily="18" charset="0"/>
            </a:endParaRPr>
          </a:p>
          <a:p>
            <a:pPr eaLnBrk="1" hangingPunct="1">
              <a:lnSpc>
                <a:spcPct val="80000"/>
              </a:lnSpc>
              <a:defRPr/>
            </a:pPr>
            <a:endParaRPr lang="en-US" altLang="en-US" sz="2400" dirty="0">
              <a:solidFill>
                <a:srgbClr val="FFFF00"/>
              </a:solidFill>
              <a:latin typeface="Arial" panose="020B0604020202020204" pitchFamily="34" charset="0"/>
            </a:endParaRPr>
          </a:p>
        </p:txBody>
      </p:sp>
      <p:pic>
        <p:nvPicPr>
          <p:cNvPr id="20483" name="Picture 11">
            <a:extLst>
              <a:ext uri="{FF2B5EF4-FFF2-40B4-BE49-F238E27FC236}">
                <a16:creationId xmlns:a16="http://schemas.microsoft.com/office/drawing/2014/main" id="{86908B58-E0B2-141B-4EC7-12695F4ECDD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07988" y="1692275"/>
            <a:ext cx="1500187" cy="1960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4" name="Picture 3">
            <a:extLst>
              <a:ext uri="{FF2B5EF4-FFF2-40B4-BE49-F238E27FC236}">
                <a16:creationId xmlns:a16="http://schemas.microsoft.com/office/drawing/2014/main" id="{18A7824B-1E12-88DA-F0E5-CC13B3E87711}"/>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508125" y="2255838"/>
            <a:ext cx="1520825" cy="1966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5" name="Picture 5">
            <a:extLst>
              <a:ext uri="{FF2B5EF4-FFF2-40B4-BE49-F238E27FC236}">
                <a16:creationId xmlns:a16="http://schemas.microsoft.com/office/drawing/2014/main" id="{EA89F6A7-DF0C-0AF9-E94F-0E668A1DE684}"/>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9742488" y="1304925"/>
            <a:ext cx="1870075" cy="2420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6" name="Picture 2">
            <a:extLst>
              <a:ext uri="{FF2B5EF4-FFF2-40B4-BE49-F238E27FC236}">
                <a16:creationId xmlns:a16="http://schemas.microsoft.com/office/drawing/2014/main" id="{439BC05C-EAAC-B9D6-8A42-4690A186F6E1}"/>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96850" y="4419600"/>
            <a:ext cx="8718550" cy="243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7" name="Picture 4" descr="A group of people holding a sign&#10;&#10;Description automatically generated">
            <a:extLst>
              <a:ext uri="{FF2B5EF4-FFF2-40B4-BE49-F238E27FC236}">
                <a16:creationId xmlns:a16="http://schemas.microsoft.com/office/drawing/2014/main" id="{C3796023-8B3A-5578-AFEE-4FCAC7E2BDE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523538" y="3678238"/>
            <a:ext cx="1854200" cy="242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8" name="Picture 4" descr="Image result for sfei adaptation atlas">
            <a:extLst>
              <a:ext uri="{FF2B5EF4-FFF2-40B4-BE49-F238E27FC236}">
                <a16:creationId xmlns:a16="http://schemas.microsoft.com/office/drawing/2014/main" id="{1B107726-A8E2-AF4B-E025-DB17C8993FAC}"/>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113088" y="1789113"/>
            <a:ext cx="1401762" cy="200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9" name="Picture 6" descr="New SF Bay Plans Highlight Importance of Protecting Wetland Migration Corridors - Save Newark ...">
            <a:extLst>
              <a:ext uri="{FF2B5EF4-FFF2-40B4-BE49-F238E27FC236}">
                <a16:creationId xmlns:a16="http://schemas.microsoft.com/office/drawing/2014/main" id="{BDEB60C4-1154-1C96-4780-326281099A88}"/>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556125" y="2209800"/>
            <a:ext cx="2819400" cy="181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90" name="Picture 3">
            <a:extLst>
              <a:ext uri="{FF2B5EF4-FFF2-40B4-BE49-F238E27FC236}">
                <a16:creationId xmlns:a16="http://schemas.microsoft.com/office/drawing/2014/main" id="{4F14B5D6-F50F-53E1-0833-2CD20CC8C42B}"/>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459663" y="1789113"/>
            <a:ext cx="1479550" cy="1912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advClick="0"/>
</p:sld>
</file>

<file path=ppt/slides/slide4.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10242" name="Picture 3" descr="SOE presentation_LG_v516">
            <a:extLst>
              <a:ext uri="{FF2B5EF4-FFF2-40B4-BE49-F238E27FC236}">
                <a16:creationId xmlns:a16="http://schemas.microsoft.com/office/drawing/2014/main" id="{BAF418C9-5B50-4F6C-A4BD-E0131A5FAAD5}"/>
              </a:ext>
            </a:extLst>
          </p:cNvPr>
          <p:cNvPicPr>
            <a:picLocks noGrp="1" noChangeAspect="1"/>
          </p:cNvPicPr>
          <p:nvPr isPhoto="1"/>
        </p:nvPicPr>
        <p:blipFill>
          <a:blip r:embed="rId3">
            <a:extLst>
              <a:ext uri="{28A0092B-C50C-407E-A947-70E740481C1C}">
                <a14:useLocalDpi xmlns:a14="http://schemas.microsoft.com/office/drawing/2010/main" val="0"/>
              </a:ext>
            </a:extLst>
          </a:blip>
          <a:srcRect/>
          <a:stretch>
            <a:fillRect/>
          </a:stretch>
        </p:blipFill>
        <p:spPr bwMode="auto">
          <a:xfrm>
            <a:off x="0" y="-3175"/>
            <a:ext cx="9144000" cy="686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a:extLst>
              <a:ext uri="{FF2B5EF4-FFF2-40B4-BE49-F238E27FC236}">
                <a16:creationId xmlns:a16="http://schemas.microsoft.com/office/drawing/2014/main" id="{84C8C6DD-2BB5-4C3E-9EE2-A5DB0F1E401D}"/>
              </a:ext>
            </a:extLst>
          </p:cNvPr>
          <p:cNvPicPr>
            <a:picLocks noChangeAspect="1"/>
          </p:cNvPicPr>
          <p:nvPr/>
        </p:nvPicPr>
        <p:blipFill>
          <a:blip r:embed="rId4"/>
          <a:stretch>
            <a:fillRect/>
          </a:stretch>
        </p:blipFill>
        <p:spPr bwMode="auto">
          <a:xfrm>
            <a:off x="3814763" y="2088356"/>
            <a:ext cx="1852613" cy="1166812"/>
          </a:xfrm>
          <a:prstGeom prst="rect">
            <a:avLst/>
          </a:prstGeom>
          <a:noFill/>
          <a:ln w="9525">
            <a:solidFill>
              <a:schemeClr val="bg1">
                <a:lumMod val="50000"/>
              </a:schemeClr>
            </a:solidFill>
            <a:miter lim="800000"/>
            <a:headEnd/>
            <a:tailEnd/>
          </a:ln>
        </p:spPr>
      </p:pic>
      <p:pic>
        <p:nvPicPr>
          <p:cNvPr id="10244" name="Picture 4">
            <a:extLst>
              <a:ext uri="{FF2B5EF4-FFF2-40B4-BE49-F238E27FC236}">
                <a16:creationId xmlns:a16="http://schemas.microsoft.com/office/drawing/2014/main" id="{D62D554B-4FAD-4BB1-BF8A-456D41D61D0E}"/>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935163" y="1531938"/>
            <a:ext cx="1754187" cy="1166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5" name="Picture 9">
            <a:extLst>
              <a:ext uri="{FF2B5EF4-FFF2-40B4-BE49-F238E27FC236}">
                <a16:creationId xmlns:a16="http://schemas.microsoft.com/office/drawing/2014/main" id="{5ED1576B-4566-4AA7-B777-D4891C7E54F5}"/>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5818188" y="2482850"/>
            <a:ext cx="1717675" cy="1166813"/>
          </a:xfrm>
          <a:prstGeom prst="rect">
            <a:avLst/>
          </a:prstGeom>
          <a:noFill/>
          <a:ln>
            <a:noFill/>
          </a:ln>
          <a:effectLst>
            <a:outerShdw dist="38100" dir="2700000" algn="tl" rotWithShape="0">
              <a:srgbClr val="808080">
                <a:alpha val="42998"/>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cap="sq">
                <a:solidFill>
                  <a:srgbClr val="000000"/>
                </a:solidFill>
                <a:miter lim="800000"/>
                <a:headEnd/>
                <a:tailEnd/>
              </a14:hiddenLine>
            </a:ext>
          </a:extLst>
        </p:spPr>
      </p:pic>
      <p:pic>
        <p:nvPicPr>
          <p:cNvPr id="10246" name="Picture 5" descr="1253575819_d680a89f8d">
            <a:extLst>
              <a:ext uri="{FF2B5EF4-FFF2-40B4-BE49-F238E27FC236}">
                <a16:creationId xmlns:a16="http://schemas.microsoft.com/office/drawing/2014/main" id="{F7A96FFF-0F58-4329-B2C2-34A5C414886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561263" y="3043238"/>
            <a:ext cx="1682750" cy="1166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2">
            <a:extLst>
              <a:ext uri="{FF2B5EF4-FFF2-40B4-BE49-F238E27FC236}">
                <a16:creationId xmlns:a16="http://schemas.microsoft.com/office/drawing/2014/main" id="{B7A64C04-0054-4535-8DCB-E36E04425F43}"/>
              </a:ext>
            </a:extLst>
          </p:cNvPr>
          <p:cNvSpPr txBox="1">
            <a:spLocks noChangeArrowheads="1"/>
          </p:cNvSpPr>
          <p:nvPr/>
        </p:nvSpPr>
        <p:spPr bwMode="auto">
          <a:xfrm>
            <a:off x="2005013" y="2362200"/>
            <a:ext cx="2568575" cy="619125"/>
          </a:xfrm>
          <a:prstGeom prst="rect">
            <a:avLst/>
          </a:prstGeom>
          <a:noFill/>
        </p:spPr>
        <p:txBody>
          <a:bodyPr>
            <a:normAutofit/>
          </a:bodyPr>
          <a:lstStyle>
            <a:lvl1pPr marL="342900" indent="-342900" algn="l" defTabSz="457200" rtl="0" eaLnBrk="1" latinLnBrk="0" hangingPunct="1">
              <a:spcBef>
                <a:spcPct val="20000"/>
              </a:spcBef>
              <a:buFont typeface="Arial"/>
              <a:buChar char="•"/>
              <a:defRPr sz="3200" kern="1200">
                <a:solidFill>
                  <a:schemeClr val="tx1"/>
                </a:solidFill>
                <a:latin typeface="Arial"/>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Arial"/>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Arial"/>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Arial"/>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Arial"/>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buFontTx/>
              <a:buNone/>
              <a:defRPr/>
            </a:pPr>
            <a:endParaRPr lang="en-US" sz="1400" i="1" dirty="0">
              <a:ln w="12700">
                <a:solidFill>
                  <a:schemeClr val="tx2">
                    <a:satMod val="155000"/>
                  </a:schemeClr>
                </a:solidFill>
                <a:prstDash val="solid"/>
              </a:ln>
              <a:solidFill>
                <a:schemeClr val="tx2"/>
              </a:solidFill>
            </a:endParaRPr>
          </a:p>
        </p:txBody>
      </p:sp>
      <p:cxnSp>
        <p:nvCxnSpPr>
          <p:cNvPr id="10248" name="Straight Arrow Connector 13">
            <a:extLst>
              <a:ext uri="{FF2B5EF4-FFF2-40B4-BE49-F238E27FC236}">
                <a16:creationId xmlns:a16="http://schemas.microsoft.com/office/drawing/2014/main" id="{DB71858D-8717-477A-A322-5B6348CE8695}"/>
              </a:ext>
            </a:extLst>
          </p:cNvPr>
          <p:cNvCxnSpPr>
            <a:cxnSpLocks noChangeShapeType="1"/>
          </p:cNvCxnSpPr>
          <p:nvPr/>
        </p:nvCxnSpPr>
        <p:spPr bwMode="auto">
          <a:xfrm>
            <a:off x="7373938" y="3611563"/>
            <a:ext cx="136525" cy="935831"/>
          </a:xfrm>
          <a:prstGeom prst="straightConnector1">
            <a:avLst/>
          </a:prstGeom>
          <a:noFill/>
          <a:ln w="25400">
            <a:solidFill>
              <a:srgbClr val="FF0000"/>
            </a:solidFill>
            <a:round/>
            <a:headEnd/>
            <a:tailEnd type="arrow" w="med" len="med"/>
          </a:ln>
          <a:effectLst>
            <a:outerShdw dist="20000" dir="5400000" rotWithShape="0">
              <a:srgbClr val="808080">
                <a:alpha val="37999"/>
              </a:srgbClr>
            </a:outerShdw>
          </a:effectLst>
          <a:extLst>
            <a:ext uri="{909E8E84-426E-40DD-AFC4-6F175D3DCCD1}">
              <a14:hiddenFill xmlns:a14="http://schemas.microsoft.com/office/drawing/2010/main">
                <a:noFill/>
              </a14:hiddenFill>
            </a:ext>
          </a:extLst>
        </p:spPr>
      </p:cxnSp>
      <p:sp>
        <p:nvSpPr>
          <p:cNvPr id="16" name="Rectangle 2">
            <a:extLst>
              <a:ext uri="{FF2B5EF4-FFF2-40B4-BE49-F238E27FC236}">
                <a16:creationId xmlns:a16="http://schemas.microsoft.com/office/drawing/2014/main" id="{7E8D52DF-0358-462C-BC6A-52BB1AE68E5E}"/>
              </a:ext>
            </a:extLst>
          </p:cNvPr>
          <p:cNvSpPr txBox="1">
            <a:spLocks noChangeArrowheads="1"/>
          </p:cNvSpPr>
          <p:nvPr/>
        </p:nvSpPr>
        <p:spPr bwMode="auto">
          <a:xfrm>
            <a:off x="3738563" y="3030538"/>
            <a:ext cx="2568575" cy="619125"/>
          </a:xfrm>
          <a:prstGeom prst="rect">
            <a:avLst/>
          </a:prstGeom>
          <a:noFill/>
        </p:spPr>
        <p:txBody>
          <a:bodyPr>
            <a:normAutofit/>
          </a:bodyPr>
          <a:lstStyle>
            <a:lvl1pPr marL="342900" indent="-342900" algn="l" defTabSz="457200" rtl="0" eaLnBrk="1" latinLnBrk="0" hangingPunct="1">
              <a:spcBef>
                <a:spcPct val="20000"/>
              </a:spcBef>
              <a:buFont typeface="Arial"/>
              <a:buChar char="•"/>
              <a:defRPr sz="3200" kern="1200">
                <a:solidFill>
                  <a:schemeClr val="tx1"/>
                </a:solidFill>
                <a:latin typeface="Arial"/>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Arial"/>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Arial"/>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Arial"/>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Arial"/>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buFontTx/>
              <a:buNone/>
              <a:defRPr/>
            </a:pPr>
            <a:endParaRPr lang="en-US" sz="1400" i="1" dirty="0">
              <a:ln w="12700">
                <a:solidFill>
                  <a:schemeClr val="tx2">
                    <a:satMod val="155000"/>
                  </a:schemeClr>
                </a:solidFill>
                <a:prstDash val="solid"/>
              </a:ln>
              <a:solidFill>
                <a:schemeClr val="tx2"/>
              </a:solidFill>
            </a:endParaRPr>
          </a:p>
        </p:txBody>
      </p:sp>
      <p:cxnSp>
        <p:nvCxnSpPr>
          <p:cNvPr id="10250" name="Straight Arrow Connector 16">
            <a:extLst>
              <a:ext uri="{FF2B5EF4-FFF2-40B4-BE49-F238E27FC236}">
                <a16:creationId xmlns:a16="http://schemas.microsoft.com/office/drawing/2014/main" id="{4EDAD7F7-41AC-4574-A28A-87A7DFFAAAC9}"/>
              </a:ext>
            </a:extLst>
          </p:cNvPr>
          <p:cNvCxnSpPr>
            <a:cxnSpLocks noChangeShapeType="1"/>
          </p:cNvCxnSpPr>
          <p:nvPr/>
        </p:nvCxnSpPr>
        <p:spPr bwMode="auto">
          <a:xfrm>
            <a:off x="8207375" y="4197350"/>
            <a:ext cx="113665" cy="895858"/>
          </a:xfrm>
          <a:prstGeom prst="straightConnector1">
            <a:avLst/>
          </a:prstGeom>
          <a:noFill/>
          <a:ln w="25400">
            <a:solidFill>
              <a:srgbClr val="FF0000"/>
            </a:solidFill>
            <a:round/>
            <a:headEnd/>
            <a:tailEnd type="arrow" w="med" len="med"/>
          </a:ln>
          <a:effectLst>
            <a:outerShdw dist="20000" dir="5400000" rotWithShape="0">
              <a:srgbClr val="808080">
                <a:alpha val="37999"/>
              </a:srgbClr>
            </a:outerShdw>
          </a:effectLst>
          <a:extLst>
            <a:ext uri="{909E8E84-426E-40DD-AFC4-6F175D3DCCD1}">
              <a14:hiddenFill xmlns:a14="http://schemas.microsoft.com/office/drawing/2010/main">
                <a:noFill/>
              </a14:hiddenFill>
            </a:ext>
          </a:extLst>
        </p:spPr>
      </p:cxnSp>
      <p:cxnSp>
        <p:nvCxnSpPr>
          <p:cNvPr id="10251" name="Straight Arrow Connector 14">
            <a:extLst>
              <a:ext uri="{FF2B5EF4-FFF2-40B4-BE49-F238E27FC236}">
                <a16:creationId xmlns:a16="http://schemas.microsoft.com/office/drawing/2014/main" id="{C38648CD-48CD-4CC2-B50E-20919C259063}"/>
              </a:ext>
            </a:extLst>
          </p:cNvPr>
          <p:cNvCxnSpPr>
            <a:cxnSpLocks noChangeShapeType="1"/>
          </p:cNvCxnSpPr>
          <p:nvPr/>
        </p:nvCxnSpPr>
        <p:spPr bwMode="auto">
          <a:xfrm>
            <a:off x="5005388" y="3255168"/>
            <a:ext cx="845345" cy="977108"/>
          </a:xfrm>
          <a:prstGeom prst="straightConnector1">
            <a:avLst/>
          </a:prstGeom>
          <a:noFill/>
          <a:ln w="25400">
            <a:solidFill>
              <a:srgbClr val="FF0000"/>
            </a:solidFill>
            <a:round/>
            <a:headEnd/>
            <a:tailEnd type="arrow" w="med" len="med"/>
          </a:ln>
          <a:effectLst>
            <a:outerShdw dist="20000" dir="5400000" rotWithShape="0">
              <a:srgbClr val="808080">
                <a:alpha val="37999"/>
              </a:srgbClr>
            </a:outerShdw>
          </a:effectLst>
          <a:extLst>
            <a:ext uri="{909E8E84-426E-40DD-AFC4-6F175D3DCCD1}">
              <a14:hiddenFill xmlns:a14="http://schemas.microsoft.com/office/drawing/2010/main">
                <a:noFill/>
              </a14:hiddenFill>
            </a:ext>
          </a:extLst>
        </p:spPr>
      </p:cxnSp>
      <p:cxnSp>
        <p:nvCxnSpPr>
          <p:cNvPr id="10252" name="Straight Arrow Connector 17">
            <a:extLst>
              <a:ext uri="{FF2B5EF4-FFF2-40B4-BE49-F238E27FC236}">
                <a16:creationId xmlns:a16="http://schemas.microsoft.com/office/drawing/2014/main" id="{B1783D47-DCFF-46BE-AEDF-5C8DB7C8EA72}"/>
              </a:ext>
            </a:extLst>
          </p:cNvPr>
          <p:cNvCxnSpPr>
            <a:cxnSpLocks noChangeShapeType="1"/>
          </p:cNvCxnSpPr>
          <p:nvPr/>
        </p:nvCxnSpPr>
        <p:spPr bwMode="auto">
          <a:xfrm>
            <a:off x="2928430" y="2685557"/>
            <a:ext cx="868871" cy="1209787"/>
          </a:xfrm>
          <a:prstGeom prst="straightConnector1">
            <a:avLst/>
          </a:prstGeom>
          <a:noFill/>
          <a:ln w="25400">
            <a:solidFill>
              <a:srgbClr val="FF0000"/>
            </a:solidFill>
            <a:round/>
            <a:headEnd/>
            <a:tailEnd type="arrow" w="med" len="med"/>
          </a:ln>
          <a:effectLst>
            <a:outerShdw dist="20000" dir="5400000" rotWithShape="0">
              <a:srgbClr val="808080">
                <a:alpha val="37999"/>
              </a:srgbClr>
            </a:outerShdw>
          </a:effectLst>
          <a:extLst>
            <a:ext uri="{909E8E84-426E-40DD-AFC4-6F175D3DCCD1}">
              <a14:hiddenFill xmlns:a14="http://schemas.microsoft.com/office/drawing/2010/main">
                <a:noFill/>
              </a14:hiddenFill>
            </a:ext>
          </a:extLst>
        </p:spPr>
      </p:cxnSp>
      <p:pic>
        <p:nvPicPr>
          <p:cNvPr id="3" name="Picture 2">
            <a:extLst>
              <a:ext uri="{FF2B5EF4-FFF2-40B4-BE49-F238E27FC236}">
                <a16:creationId xmlns:a16="http://schemas.microsoft.com/office/drawing/2014/main" id="{83C092A5-C66B-7B89-44EB-C94D8F3D7BEE}"/>
              </a:ext>
            </a:extLst>
          </p:cNvPr>
          <p:cNvPicPr>
            <a:picLocks noChangeAspect="1"/>
          </p:cNvPicPr>
          <p:nvPr/>
        </p:nvPicPr>
        <p:blipFill>
          <a:blip r:embed="rId8"/>
          <a:stretch>
            <a:fillRect/>
          </a:stretch>
        </p:blipFill>
        <p:spPr>
          <a:xfrm>
            <a:off x="41657" y="1069467"/>
            <a:ext cx="1837944" cy="1378458"/>
          </a:xfrm>
          <a:prstGeom prst="rect">
            <a:avLst/>
          </a:prstGeom>
        </p:spPr>
      </p:pic>
      <p:cxnSp>
        <p:nvCxnSpPr>
          <p:cNvPr id="6" name="Straight Arrow Connector 17">
            <a:extLst>
              <a:ext uri="{FF2B5EF4-FFF2-40B4-BE49-F238E27FC236}">
                <a16:creationId xmlns:a16="http://schemas.microsoft.com/office/drawing/2014/main" id="{BA4B517E-2D4E-C9D1-84D8-77582F01D500}"/>
              </a:ext>
            </a:extLst>
          </p:cNvPr>
          <p:cNvCxnSpPr>
            <a:cxnSpLocks noChangeShapeType="1"/>
          </p:cNvCxnSpPr>
          <p:nvPr/>
        </p:nvCxnSpPr>
        <p:spPr bwMode="auto">
          <a:xfrm>
            <a:off x="1259968" y="2438685"/>
            <a:ext cx="168783" cy="1456659"/>
          </a:xfrm>
          <a:prstGeom prst="straightConnector1">
            <a:avLst/>
          </a:prstGeom>
          <a:noFill/>
          <a:ln w="25400">
            <a:solidFill>
              <a:srgbClr val="FF0000"/>
            </a:solidFill>
            <a:round/>
            <a:headEnd/>
            <a:tailEnd type="arrow" w="med" len="med"/>
          </a:ln>
          <a:effectLst>
            <a:outerShdw dist="20000" dir="5400000" rotWithShape="0">
              <a:srgbClr val="808080">
                <a:alpha val="37999"/>
              </a:srgbClr>
            </a:outerShdw>
          </a:effectLst>
          <a:extLst>
            <a:ext uri="{909E8E84-426E-40DD-AFC4-6F175D3DCCD1}">
              <a14:hiddenFill xmlns:a14="http://schemas.microsoft.com/office/drawing/2010/main">
                <a:noFill/>
              </a14:hiddenFill>
            </a:ext>
          </a:extLst>
        </p:spPr>
      </p:cxnSp>
    </p:spTree>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5.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31746" name="Picture 24" descr="https://lh3.googleusercontent.com/vAUNUQO3-W1_ge7iLagnsHoiuYqPebL_wuVmJXcrJbreoKOQpmJXGWqp1Ho4BpNqrTExYGCHPZ3VsW6P5LBCinNfLxde5e6-yv0L4G4skCYmL6A3IG3nK6v2ODsCP1AFLxZm4f45NkY">
            <a:extLst>
              <a:ext uri="{FF2B5EF4-FFF2-40B4-BE49-F238E27FC236}">
                <a16:creationId xmlns:a16="http://schemas.microsoft.com/office/drawing/2014/main" id="{48E1B0BA-9A75-4613-BD2F-CDF45DD14A6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78075" y="1058863"/>
            <a:ext cx="5238750" cy="5240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47" name="TextBox 31">
            <a:extLst>
              <a:ext uri="{FF2B5EF4-FFF2-40B4-BE49-F238E27FC236}">
                <a16:creationId xmlns:a16="http://schemas.microsoft.com/office/drawing/2014/main" id="{78E36E9A-7B57-4284-A0FB-391119ECE613}"/>
              </a:ext>
            </a:extLst>
          </p:cNvPr>
          <p:cNvSpPr txBox="1">
            <a:spLocks noChangeArrowheads="1"/>
          </p:cNvSpPr>
          <p:nvPr/>
        </p:nvSpPr>
        <p:spPr bwMode="auto">
          <a:xfrm>
            <a:off x="-133180" y="88900"/>
            <a:ext cx="9354804"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9pPr>
          </a:lstStyle>
          <a:p>
            <a:pPr algn="ctr">
              <a:spcBef>
                <a:spcPct val="0"/>
              </a:spcBef>
              <a:buFontTx/>
              <a:buNone/>
            </a:pPr>
            <a:r>
              <a:rPr lang="en-US" altLang="en-US" sz="2800" b="1" u="sng" dirty="0">
                <a:solidFill>
                  <a:schemeClr val="tx2">
                    <a:lumMod val="40000"/>
                    <a:lumOff val="60000"/>
                  </a:schemeClr>
                </a:solidFill>
                <a:cs typeface="Arial" panose="020B0604020202020204" pitchFamily="34" charset="0"/>
              </a:rPr>
              <a:t>Example Pilot Projects in SF Bay 2012-2025</a:t>
            </a:r>
          </a:p>
          <a:p>
            <a:pPr algn="ctr">
              <a:spcBef>
                <a:spcPct val="0"/>
              </a:spcBef>
              <a:buFontTx/>
              <a:buNone/>
            </a:pPr>
            <a:r>
              <a:rPr lang="en-US" altLang="en-US" sz="2000" i="1" dirty="0">
                <a:solidFill>
                  <a:schemeClr val="bg1"/>
                </a:solidFill>
                <a:cs typeface="Arial" panose="020B0604020202020204" pitchFamily="34" charset="0"/>
              </a:rPr>
              <a:t>(Oyster Reefs, Eelgrass Beds, Tidal Marsh, Upland Ecotone, Creosote Removal)</a:t>
            </a:r>
          </a:p>
        </p:txBody>
      </p:sp>
      <p:sp>
        <p:nvSpPr>
          <p:cNvPr id="25" name="TextBox 24">
            <a:extLst>
              <a:ext uri="{FF2B5EF4-FFF2-40B4-BE49-F238E27FC236}">
                <a16:creationId xmlns:a16="http://schemas.microsoft.com/office/drawing/2014/main" id="{DBF998D6-B536-4170-96FB-A6056BE5B1F3}"/>
              </a:ext>
            </a:extLst>
          </p:cNvPr>
          <p:cNvSpPr txBox="1"/>
          <p:nvPr/>
        </p:nvSpPr>
        <p:spPr>
          <a:xfrm>
            <a:off x="114300" y="2871788"/>
            <a:ext cx="4044950" cy="830263"/>
          </a:xfrm>
          <a:prstGeom prst="rect">
            <a:avLst/>
          </a:prstGeom>
          <a:solidFill>
            <a:schemeClr val="accent6">
              <a:lumMod val="20000"/>
              <a:lumOff val="80000"/>
            </a:schemeClr>
          </a:solidFill>
        </p:spPr>
        <p:style>
          <a:lnRef idx="2">
            <a:schemeClr val="dk1"/>
          </a:lnRef>
          <a:fillRef idx="1">
            <a:schemeClr val="lt1"/>
          </a:fillRef>
          <a:effectRef idx="0">
            <a:schemeClr val="dk1"/>
          </a:effectRef>
          <a:fontRef idx="minor">
            <a:schemeClr val="dk1"/>
          </a:fontRef>
        </p:style>
        <p:txBody>
          <a:bodyPr>
            <a:spAutoFit/>
          </a:bodyPr>
          <a:lstStyle/>
          <a:p>
            <a:pPr>
              <a:defRPr/>
            </a:pPr>
            <a:r>
              <a:rPr lang="en-US" sz="1600" b="1" dirty="0">
                <a:solidFill>
                  <a:srgbClr val="0070C0"/>
                </a:solidFill>
              </a:rPr>
              <a:t>SF Bay Living Shorelines Project: San Rafael (Olympia oysters, eelgrass)</a:t>
            </a:r>
          </a:p>
          <a:p>
            <a:pPr>
              <a:defRPr/>
            </a:pPr>
            <a:r>
              <a:rPr lang="en-US" sz="1600" i="1" dirty="0"/>
              <a:t>(SCC, SF State, UC Davis, ESA, USGS)</a:t>
            </a:r>
          </a:p>
        </p:txBody>
      </p:sp>
      <p:sp>
        <p:nvSpPr>
          <p:cNvPr id="26" name="5-Point Star 25">
            <a:extLst>
              <a:ext uri="{FF2B5EF4-FFF2-40B4-BE49-F238E27FC236}">
                <a16:creationId xmlns:a16="http://schemas.microsoft.com/office/drawing/2014/main" id="{3641306B-0960-4276-B36A-A7649BDB74A2}"/>
              </a:ext>
            </a:extLst>
          </p:cNvPr>
          <p:cNvSpPr/>
          <p:nvPr/>
        </p:nvSpPr>
        <p:spPr>
          <a:xfrm>
            <a:off x="4500563" y="2498725"/>
            <a:ext cx="228600" cy="228600"/>
          </a:xfrm>
          <a:prstGeom prst="star5">
            <a:avLst/>
          </a:prstGeom>
          <a:solidFill>
            <a:srgbClr val="FFFF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27" name="Straight Connector 26">
            <a:extLst>
              <a:ext uri="{FF2B5EF4-FFF2-40B4-BE49-F238E27FC236}">
                <a16:creationId xmlns:a16="http://schemas.microsoft.com/office/drawing/2014/main" id="{F496C861-C9EE-4327-BD4D-66B4894E45D3}"/>
              </a:ext>
            </a:extLst>
          </p:cNvPr>
          <p:cNvCxnSpPr>
            <a:stCxn id="26" idx="2"/>
            <a:endCxn id="25" idx="3"/>
          </p:cNvCxnSpPr>
          <p:nvPr/>
        </p:nvCxnSpPr>
        <p:spPr>
          <a:xfrm flipH="1">
            <a:off x="4159250" y="2727324"/>
            <a:ext cx="384972" cy="559596"/>
          </a:xfrm>
          <a:prstGeom prst="line">
            <a:avLst/>
          </a:prstGeom>
          <a:ln/>
        </p:spPr>
        <p:style>
          <a:lnRef idx="1">
            <a:schemeClr val="accent2"/>
          </a:lnRef>
          <a:fillRef idx="0">
            <a:schemeClr val="accent2"/>
          </a:fillRef>
          <a:effectRef idx="0">
            <a:schemeClr val="accent2"/>
          </a:effectRef>
          <a:fontRef idx="minor">
            <a:schemeClr val="tx1"/>
          </a:fontRef>
        </p:style>
      </p:cxnSp>
      <p:pic>
        <p:nvPicPr>
          <p:cNvPr id="31751" name="Picture 50" descr="shell bag reefs_San Rafael.jpg">
            <a:extLst>
              <a:ext uri="{FF2B5EF4-FFF2-40B4-BE49-F238E27FC236}">
                <a16:creationId xmlns:a16="http://schemas.microsoft.com/office/drawing/2014/main" id="{8FBF5B51-9E22-451A-9917-6B595D36B0A2}"/>
              </a:ext>
            </a:extLst>
          </p:cNvPr>
          <p:cNvPicPr>
            <a:picLocks noChangeAspect="1"/>
          </p:cNvPicPr>
          <p:nvPr/>
        </p:nvPicPr>
        <p:blipFill>
          <a:blip r:embed="rId4">
            <a:extLst>
              <a:ext uri="{28A0092B-C50C-407E-A947-70E740481C1C}">
                <a14:useLocalDpi xmlns:a14="http://schemas.microsoft.com/office/drawing/2010/main" val="0"/>
              </a:ext>
            </a:extLst>
          </a:blip>
          <a:srcRect l="13486" t="38359" r="24869" b="27290"/>
          <a:stretch>
            <a:fillRect/>
          </a:stretch>
        </p:blipFill>
        <p:spPr bwMode="auto">
          <a:xfrm>
            <a:off x="165100" y="1095375"/>
            <a:ext cx="2471738" cy="1776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9" name="Straight Connector 18">
            <a:extLst>
              <a:ext uri="{FF2B5EF4-FFF2-40B4-BE49-F238E27FC236}">
                <a16:creationId xmlns:a16="http://schemas.microsoft.com/office/drawing/2014/main" id="{700FBD9B-6613-4D6B-BAEF-D0B60CAF19A0}"/>
              </a:ext>
            </a:extLst>
          </p:cNvPr>
          <p:cNvCxnSpPr>
            <a:cxnSpLocks/>
            <a:stCxn id="35" idx="1"/>
          </p:cNvCxnSpPr>
          <p:nvPr/>
        </p:nvCxnSpPr>
        <p:spPr>
          <a:xfrm flipH="1">
            <a:off x="5133975" y="1941761"/>
            <a:ext cx="818769" cy="404564"/>
          </a:xfrm>
          <a:prstGeom prst="line">
            <a:avLst/>
          </a:prstGeom>
          <a:ln/>
        </p:spPr>
        <p:style>
          <a:lnRef idx="1">
            <a:schemeClr val="accent2"/>
          </a:lnRef>
          <a:fillRef idx="0">
            <a:schemeClr val="accent2"/>
          </a:fillRef>
          <a:effectRef idx="0">
            <a:schemeClr val="accent2"/>
          </a:effectRef>
          <a:fontRef idx="minor">
            <a:schemeClr val="tx1"/>
          </a:fontRef>
        </p:style>
      </p:cxnSp>
      <p:cxnSp>
        <p:nvCxnSpPr>
          <p:cNvPr id="30" name="Straight Connector 29">
            <a:extLst>
              <a:ext uri="{FF2B5EF4-FFF2-40B4-BE49-F238E27FC236}">
                <a16:creationId xmlns:a16="http://schemas.microsoft.com/office/drawing/2014/main" id="{9A8C2A7D-2516-44A0-B320-4E675A037CBB}"/>
              </a:ext>
            </a:extLst>
          </p:cNvPr>
          <p:cNvCxnSpPr>
            <a:stCxn id="32" idx="3"/>
          </p:cNvCxnSpPr>
          <p:nvPr/>
        </p:nvCxnSpPr>
        <p:spPr>
          <a:xfrm flipH="1">
            <a:off x="3971925" y="2727325"/>
            <a:ext cx="1000125" cy="1849438"/>
          </a:xfrm>
          <a:prstGeom prst="line">
            <a:avLst/>
          </a:prstGeom>
          <a:ln/>
        </p:spPr>
        <p:style>
          <a:lnRef idx="1">
            <a:schemeClr val="accent2"/>
          </a:lnRef>
          <a:fillRef idx="0">
            <a:schemeClr val="accent2"/>
          </a:fillRef>
          <a:effectRef idx="0">
            <a:schemeClr val="accent2"/>
          </a:effectRef>
          <a:fontRef idx="minor">
            <a:schemeClr val="tx1"/>
          </a:fontRef>
        </p:style>
      </p:cxnSp>
      <p:sp>
        <p:nvSpPr>
          <p:cNvPr id="32" name="5-Point Star 31">
            <a:extLst>
              <a:ext uri="{FF2B5EF4-FFF2-40B4-BE49-F238E27FC236}">
                <a16:creationId xmlns:a16="http://schemas.microsoft.com/office/drawing/2014/main" id="{8C072DEA-C3A5-4A43-AC39-8EC86E7CB6D9}"/>
              </a:ext>
            </a:extLst>
          </p:cNvPr>
          <p:cNvSpPr/>
          <p:nvPr/>
        </p:nvSpPr>
        <p:spPr>
          <a:xfrm>
            <a:off x="4786313" y="2498725"/>
            <a:ext cx="228600" cy="228600"/>
          </a:xfrm>
          <a:prstGeom prst="star5">
            <a:avLst/>
          </a:prstGeom>
          <a:solidFill>
            <a:srgbClr val="FFFF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5" name="TextBox 34">
            <a:extLst>
              <a:ext uri="{FF2B5EF4-FFF2-40B4-BE49-F238E27FC236}">
                <a16:creationId xmlns:a16="http://schemas.microsoft.com/office/drawing/2014/main" id="{5FC63F04-15A5-4583-9CC4-85035C5EDFDC}"/>
              </a:ext>
            </a:extLst>
          </p:cNvPr>
          <p:cNvSpPr txBox="1"/>
          <p:nvPr/>
        </p:nvSpPr>
        <p:spPr>
          <a:xfrm>
            <a:off x="5952744" y="1095375"/>
            <a:ext cx="3191256" cy="1692771"/>
          </a:xfrm>
          <a:prstGeom prst="rect">
            <a:avLst/>
          </a:prstGeom>
          <a:solidFill>
            <a:schemeClr val="accent6">
              <a:lumMod val="20000"/>
              <a:lumOff val="80000"/>
            </a:schemeClr>
          </a:solidFill>
        </p:spPr>
        <p:style>
          <a:lnRef idx="2">
            <a:schemeClr val="dk1"/>
          </a:lnRef>
          <a:fillRef idx="1">
            <a:schemeClr val="lt1"/>
          </a:fillRef>
          <a:effectRef idx="0">
            <a:schemeClr val="dk1"/>
          </a:effectRef>
          <a:fontRef idx="minor">
            <a:schemeClr val="dk1"/>
          </a:fontRef>
        </p:style>
        <p:txBody>
          <a:bodyPr wrap="square">
            <a:spAutoFit/>
          </a:bodyPr>
          <a:lstStyle/>
          <a:p>
            <a:pPr>
              <a:defRPr/>
            </a:pPr>
            <a:r>
              <a:rPr lang="en-US" b="1" dirty="0">
                <a:solidFill>
                  <a:srgbClr val="0070C0"/>
                </a:solidFill>
              </a:rPr>
              <a:t>SF Bay Living Shorelines Project: Giant Marsh (oysters, eelgrass, tidal marsh, upland ecotone)</a:t>
            </a:r>
          </a:p>
          <a:p>
            <a:pPr>
              <a:defRPr/>
            </a:pPr>
            <a:r>
              <a:rPr lang="en-US" sz="1600" i="1" dirty="0"/>
              <a:t>(SCC, SF State, UC Davis, ESA, USGS, OEI)</a:t>
            </a:r>
          </a:p>
        </p:txBody>
      </p:sp>
      <p:sp>
        <p:nvSpPr>
          <p:cNvPr id="36" name="TextBox 35">
            <a:extLst>
              <a:ext uri="{FF2B5EF4-FFF2-40B4-BE49-F238E27FC236}">
                <a16:creationId xmlns:a16="http://schemas.microsoft.com/office/drawing/2014/main" id="{E748F559-58B0-4D76-A344-6CEBF65E85AF}"/>
              </a:ext>
            </a:extLst>
          </p:cNvPr>
          <p:cNvSpPr txBox="1"/>
          <p:nvPr/>
        </p:nvSpPr>
        <p:spPr>
          <a:xfrm>
            <a:off x="147637" y="4273788"/>
            <a:ext cx="4594225" cy="2246769"/>
          </a:xfrm>
          <a:prstGeom prst="rect">
            <a:avLst/>
          </a:prstGeom>
          <a:solidFill>
            <a:schemeClr val="accent6">
              <a:lumMod val="20000"/>
              <a:lumOff val="80000"/>
            </a:schemeClr>
          </a:solidFill>
        </p:spPr>
        <p:style>
          <a:lnRef idx="2">
            <a:schemeClr val="dk1"/>
          </a:lnRef>
          <a:fillRef idx="1">
            <a:schemeClr val="lt1"/>
          </a:fillRef>
          <a:effectRef idx="0">
            <a:schemeClr val="dk1"/>
          </a:effectRef>
          <a:fontRef idx="minor">
            <a:schemeClr val="dk1"/>
          </a:fontRef>
        </p:style>
        <p:txBody>
          <a:bodyPr wrap="square">
            <a:spAutoFit/>
          </a:bodyPr>
          <a:lstStyle/>
          <a:p>
            <a:pPr>
              <a:defRPr/>
            </a:pPr>
            <a:r>
              <a:rPr lang="en-US" b="1" dirty="0">
                <a:solidFill>
                  <a:srgbClr val="0070C0"/>
                </a:solidFill>
              </a:rPr>
              <a:t>SF Bay Creosote Removal: Red Rocks (piling and debris removal, oysters, eelgrass, rockweed)</a:t>
            </a:r>
          </a:p>
          <a:p>
            <a:pPr>
              <a:defRPr/>
            </a:pPr>
            <a:r>
              <a:rPr lang="en-US" sz="1600" i="1" dirty="0"/>
              <a:t>(SCC, AECOM, Ducks Unlimited, Merkel)</a:t>
            </a:r>
          </a:p>
          <a:p>
            <a:pPr>
              <a:defRPr/>
            </a:pPr>
            <a:endParaRPr lang="en-US" sz="1600" i="1" dirty="0"/>
          </a:p>
          <a:p>
            <a:pPr>
              <a:defRPr/>
            </a:pPr>
            <a:r>
              <a:rPr lang="en-US" b="1" dirty="0">
                <a:solidFill>
                  <a:srgbClr val="0070C0"/>
                </a:solidFill>
              </a:rPr>
              <a:t>Terminal 4 Wharf Removal (largest derelict wharf SF Bay, enhanced rock slope): </a:t>
            </a:r>
            <a:r>
              <a:rPr lang="en-US" sz="1600" dirty="0">
                <a:solidFill>
                  <a:schemeClr val="tx1"/>
                </a:solidFill>
              </a:rPr>
              <a:t>(SCC, </a:t>
            </a:r>
            <a:r>
              <a:rPr lang="en-US" sz="1600" i="1" dirty="0"/>
              <a:t>COWI, CSWst2, Merkel, TWNC)</a:t>
            </a:r>
          </a:p>
        </p:txBody>
      </p:sp>
      <p:sp>
        <p:nvSpPr>
          <p:cNvPr id="40" name="5-Point Star 39">
            <a:extLst>
              <a:ext uri="{FF2B5EF4-FFF2-40B4-BE49-F238E27FC236}">
                <a16:creationId xmlns:a16="http://schemas.microsoft.com/office/drawing/2014/main" id="{02D56772-783D-4D27-9AA1-E7C74641C5C9}"/>
              </a:ext>
            </a:extLst>
          </p:cNvPr>
          <p:cNvSpPr/>
          <p:nvPr/>
        </p:nvSpPr>
        <p:spPr>
          <a:xfrm>
            <a:off x="5068888" y="2270125"/>
            <a:ext cx="228600" cy="228600"/>
          </a:xfrm>
          <a:prstGeom prst="star5">
            <a:avLst/>
          </a:prstGeom>
          <a:solidFill>
            <a:srgbClr val="FFFF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 name="5-Point Star 31">
            <a:extLst>
              <a:ext uri="{FF2B5EF4-FFF2-40B4-BE49-F238E27FC236}">
                <a16:creationId xmlns:a16="http://schemas.microsoft.com/office/drawing/2014/main" id="{D7B495D2-6449-6533-A6D8-779D541F34A4}"/>
              </a:ext>
            </a:extLst>
          </p:cNvPr>
          <p:cNvSpPr/>
          <p:nvPr/>
        </p:nvSpPr>
        <p:spPr>
          <a:xfrm>
            <a:off x="4938713" y="2651125"/>
            <a:ext cx="228600" cy="228600"/>
          </a:xfrm>
          <a:prstGeom prst="star5">
            <a:avLst/>
          </a:prstGeom>
          <a:solidFill>
            <a:srgbClr val="FFFF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6" name="Picture 5">
            <a:extLst>
              <a:ext uri="{FF2B5EF4-FFF2-40B4-BE49-F238E27FC236}">
                <a16:creationId xmlns:a16="http://schemas.microsoft.com/office/drawing/2014/main" id="{DAEB28D5-15EE-8C1A-0BA6-7A0EABD81786}"/>
              </a:ext>
            </a:extLst>
          </p:cNvPr>
          <p:cNvPicPr>
            <a:picLocks noChangeAspect="1"/>
          </p:cNvPicPr>
          <p:nvPr/>
        </p:nvPicPr>
        <p:blipFill>
          <a:blip r:embed="rId5"/>
          <a:stretch>
            <a:fillRect/>
          </a:stretch>
        </p:blipFill>
        <p:spPr>
          <a:xfrm>
            <a:off x="6726745" y="2903920"/>
            <a:ext cx="2302955" cy="1727217"/>
          </a:xfrm>
          <a:prstGeom prst="rect">
            <a:avLst/>
          </a:prstGeom>
        </p:spPr>
      </p:pic>
      <p:pic>
        <p:nvPicPr>
          <p:cNvPr id="9" name="Picture 8">
            <a:extLst>
              <a:ext uri="{FF2B5EF4-FFF2-40B4-BE49-F238E27FC236}">
                <a16:creationId xmlns:a16="http://schemas.microsoft.com/office/drawing/2014/main" id="{47AC9456-4029-344E-C570-8C51B009719B}"/>
              </a:ext>
            </a:extLst>
          </p:cNvPr>
          <p:cNvPicPr>
            <a:picLocks noChangeAspect="1"/>
          </p:cNvPicPr>
          <p:nvPr/>
        </p:nvPicPr>
        <p:blipFill>
          <a:blip r:embed="rId6"/>
          <a:stretch>
            <a:fillRect/>
          </a:stretch>
        </p:blipFill>
        <p:spPr>
          <a:xfrm rot="5400000">
            <a:off x="7154967" y="4973456"/>
            <a:ext cx="2104452" cy="1578339"/>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6.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34818" name="Picture 5">
            <a:extLst>
              <a:ext uri="{FF2B5EF4-FFF2-40B4-BE49-F238E27FC236}">
                <a16:creationId xmlns:a16="http://schemas.microsoft.com/office/drawing/2014/main" id="{9F43385B-53A3-948B-EA9D-AFD02E212165}"/>
              </a:ext>
            </a:extLst>
          </p:cNvPr>
          <p:cNvPicPr>
            <a:picLocks noChangeAspect="1"/>
          </p:cNvPicPr>
          <p:nvPr/>
        </p:nvPicPr>
        <p:blipFill>
          <a:blip r:embed="rId3">
            <a:extLst>
              <a:ext uri="{28A0092B-C50C-407E-A947-70E740481C1C}">
                <a14:useLocalDpi xmlns:a14="http://schemas.microsoft.com/office/drawing/2010/main" val="0"/>
              </a:ext>
            </a:extLst>
          </a:blip>
          <a:srcRect t="41333"/>
          <a:stretch>
            <a:fillRect/>
          </a:stretch>
        </p:blipFill>
        <p:spPr bwMode="auto">
          <a:xfrm>
            <a:off x="3921125" y="1487488"/>
            <a:ext cx="5222875" cy="402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19" name="Title 1">
            <a:extLst>
              <a:ext uri="{FF2B5EF4-FFF2-40B4-BE49-F238E27FC236}">
                <a16:creationId xmlns:a16="http://schemas.microsoft.com/office/drawing/2014/main" id="{8B1D1501-508D-8CCF-3AAF-0F5BB887818D}"/>
              </a:ext>
            </a:extLst>
          </p:cNvPr>
          <p:cNvSpPr>
            <a:spLocks noGrp="1"/>
          </p:cNvSpPr>
          <p:nvPr>
            <p:ph type="title"/>
          </p:nvPr>
        </p:nvSpPr>
        <p:spPr>
          <a:xfrm>
            <a:off x="11112" y="53181"/>
            <a:ext cx="8875713" cy="1420813"/>
          </a:xfrm>
        </p:spPr>
        <p:txBody>
          <a:bodyPr/>
          <a:lstStyle/>
          <a:p>
            <a:r>
              <a:rPr lang="en-US" altLang="en-US" sz="2800" dirty="0">
                <a:solidFill>
                  <a:schemeClr val="bg1"/>
                </a:solidFill>
                <a:latin typeface="Arial" panose="020B0604020202020204" pitchFamily="34" charset="0"/>
              </a:rPr>
              <a:t>San Rafael Living Shoreline Project</a:t>
            </a:r>
          </a:p>
        </p:txBody>
      </p:sp>
      <p:pic>
        <p:nvPicPr>
          <p:cNvPr id="34820" name="Picture 5">
            <a:extLst>
              <a:ext uri="{FF2B5EF4-FFF2-40B4-BE49-F238E27FC236}">
                <a16:creationId xmlns:a16="http://schemas.microsoft.com/office/drawing/2014/main" id="{831BD3AD-08F5-B94E-C6FD-5042BBC07674}"/>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763" y="1492250"/>
            <a:ext cx="3946526" cy="2611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1" name="Picture 7" descr="C:\Users\mermaidsfire\Pictures\2012-09-03\056.JPG">
            <a:extLst>
              <a:ext uri="{FF2B5EF4-FFF2-40B4-BE49-F238E27FC236}">
                <a16:creationId xmlns:a16="http://schemas.microsoft.com/office/drawing/2014/main" id="{4B8396F5-980B-08A1-2831-986B0D698A7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63" y="3944938"/>
            <a:ext cx="3946526" cy="294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2" name="Picture 2" descr="Image result for environmental services associates ESA logo no background">
            <a:extLst>
              <a:ext uri="{FF2B5EF4-FFF2-40B4-BE49-F238E27FC236}">
                <a16:creationId xmlns:a16="http://schemas.microsoft.com/office/drawing/2014/main" id="{8397B496-1A4E-4A7A-EC44-4C440392C87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6850" y="771525"/>
            <a:ext cx="906463" cy="53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3" name="Picture 4" descr="Image result for sfsu logo black background">
            <a:extLst>
              <a:ext uri="{FF2B5EF4-FFF2-40B4-BE49-F238E27FC236}">
                <a16:creationId xmlns:a16="http://schemas.microsoft.com/office/drawing/2014/main" id="{4E42E14E-C378-2365-53A6-4606805BABF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295400" y="614363"/>
            <a:ext cx="1528763" cy="611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4" name="Picture 12" descr="SCC Logo_WebsiteBanner.png">
            <a:extLst>
              <a:ext uri="{FF2B5EF4-FFF2-40B4-BE49-F238E27FC236}">
                <a16:creationId xmlns:a16="http://schemas.microsoft.com/office/drawing/2014/main" id="{4D3C8224-3991-064E-BDE5-6BE18EE8E1D2}"/>
              </a:ext>
            </a:extLst>
          </p:cNvPr>
          <p:cNvPicPr>
            <a:picLocks noChangeAspect="1"/>
          </p:cNvPicPr>
          <p:nvPr/>
        </p:nvPicPr>
        <p:blipFill>
          <a:blip r:embed="rId8">
            <a:lum bright="40000"/>
            <a:extLst>
              <a:ext uri="{28A0092B-C50C-407E-A947-70E740481C1C}">
                <a14:useLocalDpi xmlns:a14="http://schemas.microsoft.com/office/drawing/2010/main" val="0"/>
              </a:ext>
            </a:extLst>
          </a:blip>
          <a:srcRect/>
          <a:stretch>
            <a:fillRect/>
          </a:stretch>
        </p:blipFill>
        <p:spPr bwMode="auto">
          <a:xfrm>
            <a:off x="4614863" y="771525"/>
            <a:ext cx="1979612" cy="347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5" name="Picture 6" descr="Image result for usgs logo">
            <a:extLst>
              <a:ext uri="{FF2B5EF4-FFF2-40B4-BE49-F238E27FC236}">
                <a16:creationId xmlns:a16="http://schemas.microsoft.com/office/drawing/2014/main" id="{CA451CBD-C5F9-CA14-1097-62A981379C95}"/>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677025" y="730250"/>
            <a:ext cx="889000" cy="327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6" name="Picture 8" descr="Image result for uc davis logo no background">
            <a:extLst>
              <a:ext uri="{FF2B5EF4-FFF2-40B4-BE49-F238E27FC236}">
                <a16:creationId xmlns:a16="http://schemas.microsoft.com/office/drawing/2014/main" id="{8DACA8DC-FF45-359E-EB5E-0B86F8925A26}"/>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016250" y="825500"/>
            <a:ext cx="1362075" cy="23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7" name="Picture 2">
            <a:extLst>
              <a:ext uri="{FF2B5EF4-FFF2-40B4-BE49-F238E27FC236}">
                <a16:creationId xmlns:a16="http://schemas.microsoft.com/office/drawing/2014/main" id="{76BC465B-E9B8-D393-EE6E-042F97E214B1}"/>
              </a:ext>
            </a:extLst>
          </p:cNvPr>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3941763" y="4195763"/>
            <a:ext cx="2022475" cy="2697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8" name="Picture 3">
            <a:extLst>
              <a:ext uri="{FF2B5EF4-FFF2-40B4-BE49-F238E27FC236}">
                <a16:creationId xmlns:a16="http://schemas.microsoft.com/office/drawing/2014/main" id="{4AFDF7A2-767D-8642-C5CD-0EE33096CD1D}"/>
              </a:ext>
            </a:extLst>
          </p:cNvPr>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5945188" y="4860925"/>
            <a:ext cx="1498600" cy="1997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9" name="Picture 4">
            <a:extLst>
              <a:ext uri="{FF2B5EF4-FFF2-40B4-BE49-F238E27FC236}">
                <a16:creationId xmlns:a16="http://schemas.microsoft.com/office/drawing/2014/main" id="{09EA3AF4-8520-EF41-1DC0-F97DF0C9F19E}"/>
              </a:ext>
            </a:extLst>
          </p:cNvPr>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7443788" y="5510213"/>
            <a:ext cx="1797050" cy="1347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30" name="AutoShape 15" descr="Image result for the nature conservancy">
            <a:hlinkClick r:id="rId14"/>
            <a:extLst>
              <a:ext uri="{FF2B5EF4-FFF2-40B4-BE49-F238E27FC236}">
                <a16:creationId xmlns:a16="http://schemas.microsoft.com/office/drawing/2014/main" id="{B061CBDF-E715-E3E4-3CAE-0E9BC925922F}"/>
              </a:ext>
            </a:extLst>
          </p:cNvPr>
          <p:cNvSpPr>
            <a:spLocks noChangeAspect="1" noChangeArrowheads="1"/>
          </p:cNvSpPr>
          <p:nvPr/>
        </p:nvSpPr>
        <p:spPr bwMode="auto">
          <a:xfrm>
            <a:off x="-2944813" y="-2803525"/>
            <a:ext cx="8096251" cy="2535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9pPr>
          </a:lstStyle>
          <a:p>
            <a:pPr>
              <a:spcBef>
                <a:spcPct val="0"/>
              </a:spcBef>
              <a:buFontTx/>
              <a:buNone/>
            </a:pPr>
            <a:endParaRPr lang="en-US" altLang="en-US" sz="1800">
              <a:latin typeface="Calibri" panose="020F0502020204030204" pitchFamily="34" charset="0"/>
            </a:endParaRPr>
          </a:p>
        </p:txBody>
      </p:sp>
      <p:sp>
        <p:nvSpPr>
          <p:cNvPr id="34831" name="AutoShape 17" descr="Image result for the nature conservancy">
            <a:hlinkClick r:id="rId14"/>
            <a:extLst>
              <a:ext uri="{FF2B5EF4-FFF2-40B4-BE49-F238E27FC236}">
                <a16:creationId xmlns:a16="http://schemas.microsoft.com/office/drawing/2014/main" id="{09476F3D-2FDB-D19A-1D05-72B684A06328}"/>
              </a:ext>
            </a:extLst>
          </p:cNvPr>
          <p:cNvSpPr>
            <a:spLocks noChangeAspect="1" noChangeArrowheads="1"/>
          </p:cNvSpPr>
          <p:nvPr/>
        </p:nvSpPr>
        <p:spPr bwMode="auto">
          <a:xfrm>
            <a:off x="-8461375" y="-852488"/>
            <a:ext cx="7854950" cy="2459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9pPr>
          </a:lstStyle>
          <a:p>
            <a:pPr>
              <a:spcBef>
                <a:spcPct val="0"/>
              </a:spcBef>
              <a:buFontTx/>
              <a:buNone/>
            </a:pPr>
            <a:endParaRPr lang="en-US" altLang="en-US" sz="1800">
              <a:latin typeface="Calibri" panose="020F0502020204030204" pitchFamily="34" charset="0"/>
            </a:endParaRPr>
          </a:p>
        </p:txBody>
      </p:sp>
      <p:pic>
        <p:nvPicPr>
          <p:cNvPr id="34832" name="Picture 3">
            <a:extLst>
              <a:ext uri="{FF2B5EF4-FFF2-40B4-BE49-F238E27FC236}">
                <a16:creationId xmlns:a16="http://schemas.microsoft.com/office/drawing/2014/main" id="{C62822CB-3D44-3733-4EC5-4B0D8E82B1F3}"/>
              </a:ext>
            </a:extLst>
          </p:cNvPr>
          <p:cNvPicPr>
            <a:picLocks noChangeAspect="1"/>
          </p:cNvPicPr>
          <p:nvPr/>
        </p:nvPicPr>
        <p:blipFill>
          <a:blip r:embed="rId15">
            <a:extLst>
              <a:ext uri="{28A0092B-C50C-407E-A947-70E740481C1C}">
                <a14:useLocalDpi xmlns:a14="http://schemas.microsoft.com/office/drawing/2010/main" val="0"/>
              </a:ext>
            </a:extLst>
          </a:blip>
          <a:srcRect/>
          <a:stretch>
            <a:fillRect/>
          </a:stretch>
        </p:blipFill>
        <p:spPr bwMode="auto">
          <a:xfrm>
            <a:off x="7797800" y="746125"/>
            <a:ext cx="108902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p14:dur="10"/>
    </mc:Choice>
    <mc:Fallback xmlns="">
      <p:transition advClick="0"/>
    </mc:Fallback>
  </mc:AlternateContent>
</p:sld>
</file>

<file path=ppt/slides/slide7.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38914" name="Picture 6" descr="6">
            <a:extLst>
              <a:ext uri="{FF2B5EF4-FFF2-40B4-BE49-F238E27FC236}">
                <a16:creationId xmlns:a16="http://schemas.microsoft.com/office/drawing/2014/main" id="{1773A23B-881E-AE05-EA02-3CE64965282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505200"/>
            <a:ext cx="22098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15" name="Picture 7" descr="8">
            <a:extLst>
              <a:ext uri="{FF2B5EF4-FFF2-40B4-BE49-F238E27FC236}">
                <a16:creationId xmlns:a16="http://schemas.microsoft.com/office/drawing/2014/main" id="{43A332F5-7474-E85E-D867-E0E9DE2246A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09800" y="3505200"/>
            <a:ext cx="22098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16" name="Picture 8" descr="kathy2">
            <a:extLst>
              <a:ext uri="{FF2B5EF4-FFF2-40B4-BE49-F238E27FC236}">
                <a16:creationId xmlns:a16="http://schemas.microsoft.com/office/drawing/2014/main" id="{E4C710AF-17D9-A557-BBCA-57032873540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19600" y="3505200"/>
            <a:ext cx="2362200" cy="1598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17" name="Picture 12">
            <a:extLst>
              <a:ext uri="{FF2B5EF4-FFF2-40B4-BE49-F238E27FC236}">
                <a16:creationId xmlns:a16="http://schemas.microsoft.com/office/drawing/2014/main" id="{4E16773E-9C84-70C4-E90C-70AEA377441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781800" y="3505200"/>
            <a:ext cx="2362200" cy="157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18" name="Picture 14" descr="Reef ball deployment 016">
            <a:extLst>
              <a:ext uri="{FF2B5EF4-FFF2-40B4-BE49-F238E27FC236}">
                <a16:creationId xmlns:a16="http://schemas.microsoft.com/office/drawing/2014/main" id="{33776F5C-2B5E-5220-82D4-7BA252442E2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209800" y="5257800"/>
            <a:ext cx="22860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19" name="Picture 15">
            <a:extLst>
              <a:ext uri="{FF2B5EF4-FFF2-40B4-BE49-F238E27FC236}">
                <a16:creationId xmlns:a16="http://schemas.microsoft.com/office/drawing/2014/main" id="{77BE074B-885B-FBA1-EC4C-968F52C5DCB6}"/>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495800" y="5257800"/>
            <a:ext cx="22860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20" name="Picture 16" descr="DSC_0052">
            <a:extLst>
              <a:ext uri="{FF2B5EF4-FFF2-40B4-BE49-F238E27FC236}">
                <a16:creationId xmlns:a16="http://schemas.microsoft.com/office/drawing/2014/main" id="{C3CEA901-092A-B042-1C57-716F39591DD8}"/>
              </a:ext>
            </a:extLst>
          </p:cNvPr>
          <p:cNvPicPr preferRelativeResize="0">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781800" y="5257800"/>
            <a:ext cx="23622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 Box 20">
            <a:extLst>
              <a:ext uri="{FF2B5EF4-FFF2-40B4-BE49-F238E27FC236}">
                <a16:creationId xmlns:a16="http://schemas.microsoft.com/office/drawing/2014/main" id="{D6C5C190-BAC3-D86B-345B-76C454E725B4}"/>
              </a:ext>
            </a:extLst>
          </p:cNvPr>
          <p:cNvSpPr txBox="1">
            <a:spLocks noChangeArrowheads="1"/>
          </p:cNvSpPr>
          <p:nvPr/>
        </p:nvSpPr>
        <p:spPr bwMode="auto">
          <a:xfrm>
            <a:off x="152400" y="71438"/>
            <a:ext cx="7950200" cy="3232150"/>
          </a:xfrm>
          <a:prstGeom prst="rect">
            <a:avLst/>
          </a:prstGeom>
          <a:noFill/>
          <a:ln>
            <a:noFill/>
          </a:ln>
        </p:spPr>
        <p:txBody>
          <a:bodyPr>
            <a:spAutoFit/>
          </a:bodyPr>
          <a:lstStyle>
            <a:lvl1pPr eaLnBrk="0" hangingPunct="0">
              <a:defRPr sz="2400">
                <a:solidFill>
                  <a:schemeClr val="tx1"/>
                </a:solidFill>
                <a:latin typeface="Calibri" charset="0"/>
                <a:ea typeface="MS PGothic" charset="0"/>
                <a:cs typeface="MS PGothic" charset="0"/>
              </a:defRPr>
            </a:lvl1pPr>
            <a:lvl2pPr marL="742950" indent="-285750" eaLnBrk="0" hangingPunct="0">
              <a:defRPr sz="2400">
                <a:solidFill>
                  <a:schemeClr val="tx1"/>
                </a:solidFill>
                <a:latin typeface="Calibri" charset="0"/>
                <a:ea typeface="MS PGothic" charset="0"/>
                <a:cs typeface="MS PGothic" charset="0"/>
              </a:defRPr>
            </a:lvl2pPr>
            <a:lvl3pPr marL="1143000" indent="-228600" eaLnBrk="0" hangingPunct="0">
              <a:defRPr sz="2400">
                <a:solidFill>
                  <a:schemeClr val="tx1"/>
                </a:solidFill>
                <a:latin typeface="Calibri" charset="0"/>
                <a:ea typeface="MS PGothic" charset="0"/>
                <a:cs typeface="MS PGothic" charset="0"/>
              </a:defRPr>
            </a:lvl3pPr>
            <a:lvl4pPr marL="1600200" indent="-228600" eaLnBrk="0" hangingPunct="0">
              <a:defRPr sz="2400">
                <a:solidFill>
                  <a:schemeClr val="tx1"/>
                </a:solidFill>
                <a:latin typeface="Calibri" charset="0"/>
                <a:ea typeface="MS PGothic" charset="0"/>
                <a:cs typeface="MS PGothic" charset="0"/>
              </a:defRPr>
            </a:lvl4pPr>
            <a:lvl5pPr marL="2057400" indent="-228600" eaLnBrk="0" hangingPunct="0">
              <a:defRPr sz="2400">
                <a:solidFill>
                  <a:schemeClr val="tx1"/>
                </a:solidFill>
                <a:latin typeface="Calibri"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Calibri"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Calibri"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Calibri"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Calibri" charset="0"/>
                <a:ea typeface="MS PGothic" charset="0"/>
                <a:cs typeface="MS PGothic" charset="0"/>
              </a:defRPr>
            </a:lvl9pPr>
          </a:lstStyle>
          <a:p>
            <a:pPr eaLnBrk="1" hangingPunct="1">
              <a:defRPr/>
            </a:pPr>
            <a:endParaRPr lang="en-US" b="1" dirty="0">
              <a:solidFill>
                <a:srgbClr val="FFFFFF"/>
              </a:solidFill>
              <a:latin typeface="+mn-lt"/>
            </a:endParaRPr>
          </a:p>
          <a:p>
            <a:pPr eaLnBrk="1" hangingPunct="1">
              <a:defRPr/>
            </a:pPr>
            <a:endParaRPr lang="en-US" sz="1600" dirty="0">
              <a:solidFill>
                <a:srgbClr val="FFFFFF"/>
              </a:solidFill>
              <a:latin typeface="+mn-lt"/>
            </a:endParaRPr>
          </a:p>
          <a:p>
            <a:pPr eaLnBrk="1" hangingPunct="1">
              <a:buFontTx/>
              <a:buChar char="•"/>
              <a:defRPr/>
            </a:pPr>
            <a:r>
              <a:rPr lang="en-US" sz="2000" dirty="0">
                <a:solidFill>
                  <a:srgbClr val="FFFFFF"/>
                </a:solidFill>
                <a:latin typeface="Arial" panose="020B0604020202020204" pitchFamily="34" charset="0"/>
                <a:cs typeface="Arial" panose="020B0604020202020204" pitchFamily="34" charset="0"/>
              </a:rPr>
              <a:t> Link to </a:t>
            </a:r>
            <a:r>
              <a:rPr lang="en-US" sz="2000" dirty="0" err="1">
                <a:solidFill>
                  <a:srgbClr val="FFFFFF"/>
                </a:solidFill>
                <a:latin typeface="Arial" panose="020B0604020202020204" pitchFamily="34" charset="0"/>
                <a:cs typeface="Arial" panose="020B0604020202020204" pitchFamily="34" charset="0"/>
              </a:rPr>
              <a:t>Subtidal</a:t>
            </a:r>
            <a:r>
              <a:rPr lang="en-US" sz="2000" dirty="0">
                <a:solidFill>
                  <a:srgbClr val="FFFFFF"/>
                </a:solidFill>
                <a:latin typeface="Arial" panose="020B0604020202020204" pitchFamily="34" charset="0"/>
                <a:cs typeface="Arial" panose="020B0604020202020204" pitchFamily="34" charset="0"/>
              </a:rPr>
              <a:t> Habitat Goals</a:t>
            </a:r>
          </a:p>
          <a:p>
            <a:pPr eaLnBrk="1" hangingPunct="1">
              <a:buFontTx/>
              <a:buChar char="•"/>
              <a:defRPr/>
            </a:pPr>
            <a:r>
              <a:rPr lang="en-US" sz="2000" dirty="0">
                <a:solidFill>
                  <a:srgbClr val="FFFFFF"/>
                </a:solidFill>
                <a:latin typeface="Arial" panose="020B0604020202020204" pitchFamily="34" charset="0"/>
                <a:cs typeface="Arial" panose="020B0604020202020204" pitchFamily="34" charset="0"/>
              </a:rPr>
              <a:t> Pilot scale, </a:t>
            </a:r>
            <a:r>
              <a:rPr lang="en-US" sz="2000" dirty="0">
                <a:solidFill>
                  <a:schemeClr val="tx2">
                    <a:lumMod val="40000"/>
                    <a:lumOff val="60000"/>
                  </a:schemeClr>
                </a:solidFill>
                <a:latin typeface="Arial" panose="020B0604020202020204" pitchFamily="34" charset="0"/>
                <a:cs typeface="Arial" panose="020B0604020202020204" pitchFamily="34" charset="0"/>
              </a:rPr>
              <a:t>experimental</a:t>
            </a:r>
            <a:r>
              <a:rPr lang="en-US" sz="2000" dirty="0">
                <a:solidFill>
                  <a:srgbClr val="FFFFFF"/>
                </a:solidFill>
                <a:latin typeface="Arial" panose="020B0604020202020204" pitchFamily="34" charset="0"/>
                <a:cs typeface="Arial" panose="020B0604020202020204" pitchFamily="34" charset="0"/>
              </a:rPr>
              <a:t> approach</a:t>
            </a:r>
          </a:p>
          <a:p>
            <a:pPr eaLnBrk="1" hangingPunct="1">
              <a:buFontTx/>
              <a:buChar char="•"/>
              <a:defRPr/>
            </a:pPr>
            <a:r>
              <a:rPr lang="en-US" sz="2000" dirty="0">
                <a:solidFill>
                  <a:srgbClr val="FFFFFF"/>
                </a:solidFill>
                <a:latin typeface="Arial" panose="020B0604020202020204" pitchFamily="34" charset="0"/>
                <a:cs typeface="Arial" panose="020B0604020202020204" pitchFamily="34" charset="0"/>
              </a:rPr>
              <a:t> </a:t>
            </a:r>
            <a:r>
              <a:rPr lang="en-US" sz="2000" dirty="0">
                <a:solidFill>
                  <a:schemeClr val="bg1"/>
                </a:solidFill>
                <a:latin typeface="Arial" panose="020B0604020202020204" pitchFamily="34" charset="0"/>
                <a:cs typeface="Arial" panose="020B0604020202020204" pitchFamily="34" charset="0"/>
              </a:rPr>
              <a:t>Monitor use by</a:t>
            </a:r>
            <a:r>
              <a:rPr lang="en-US" sz="2000" dirty="0">
                <a:solidFill>
                  <a:srgbClr val="FFFFFF"/>
                </a:solidFill>
                <a:latin typeface="Arial" panose="020B0604020202020204" pitchFamily="34" charset="0"/>
                <a:cs typeface="Arial" panose="020B0604020202020204" pitchFamily="34" charset="0"/>
              </a:rPr>
              <a:t> invertebrates, fish, birds</a:t>
            </a:r>
          </a:p>
          <a:p>
            <a:pPr eaLnBrk="1" hangingPunct="1">
              <a:buFontTx/>
              <a:buChar char="•"/>
              <a:defRPr/>
            </a:pPr>
            <a:r>
              <a:rPr lang="en-US" sz="2000" dirty="0">
                <a:solidFill>
                  <a:srgbClr val="FFFFFF"/>
                </a:solidFill>
                <a:latin typeface="Arial" panose="020B0604020202020204" pitchFamily="34" charset="0"/>
                <a:cs typeface="Arial" panose="020B0604020202020204" pitchFamily="34" charset="0"/>
              </a:rPr>
              <a:t> Assess </a:t>
            </a:r>
            <a:r>
              <a:rPr lang="en-US" sz="2000" dirty="0">
                <a:solidFill>
                  <a:schemeClr val="tx2">
                    <a:lumMod val="40000"/>
                    <a:lumOff val="60000"/>
                  </a:schemeClr>
                </a:solidFill>
                <a:latin typeface="Arial" panose="020B0604020202020204" pitchFamily="34" charset="0"/>
                <a:cs typeface="Arial" panose="020B0604020202020204" pitchFamily="34" charset="0"/>
              </a:rPr>
              <a:t>interactive effects </a:t>
            </a:r>
            <a:r>
              <a:rPr lang="en-US" sz="2000" dirty="0">
                <a:solidFill>
                  <a:srgbClr val="FFFFFF"/>
                </a:solidFill>
                <a:latin typeface="Arial" panose="020B0604020202020204" pitchFamily="34" charset="0"/>
                <a:cs typeface="Arial" panose="020B0604020202020204" pitchFamily="34" charset="0"/>
              </a:rPr>
              <a:t>of oysters + eelgrass</a:t>
            </a:r>
          </a:p>
          <a:p>
            <a:pPr eaLnBrk="1" hangingPunct="1">
              <a:buFontTx/>
              <a:buChar char="•"/>
              <a:defRPr/>
            </a:pPr>
            <a:r>
              <a:rPr lang="en-US" sz="2000" dirty="0">
                <a:solidFill>
                  <a:srgbClr val="FFFFFF"/>
                </a:solidFill>
                <a:latin typeface="Arial" panose="020B0604020202020204" pitchFamily="34" charset="0"/>
                <a:cs typeface="Arial" panose="020B0604020202020204" pitchFamily="34" charset="0"/>
              </a:rPr>
              <a:t> Evaluate </a:t>
            </a:r>
            <a:r>
              <a:rPr lang="en-US" sz="2000" dirty="0">
                <a:solidFill>
                  <a:schemeClr val="tx2">
                    <a:lumMod val="40000"/>
                    <a:lumOff val="60000"/>
                  </a:schemeClr>
                </a:solidFill>
                <a:latin typeface="Arial" panose="020B0604020202020204" pitchFamily="34" charset="0"/>
                <a:cs typeface="Arial" panose="020B0604020202020204" pitchFamily="34" charset="0"/>
              </a:rPr>
              <a:t>physical</a:t>
            </a:r>
            <a:r>
              <a:rPr lang="en-US" sz="2000" dirty="0">
                <a:solidFill>
                  <a:srgbClr val="FFFF00"/>
                </a:solidFill>
                <a:latin typeface="Arial" panose="020B0604020202020204" pitchFamily="34" charset="0"/>
                <a:cs typeface="Arial" panose="020B0604020202020204" pitchFamily="34" charset="0"/>
              </a:rPr>
              <a:t> </a:t>
            </a:r>
            <a:r>
              <a:rPr lang="en-US" sz="2000" dirty="0">
                <a:solidFill>
                  <a:srgbClr val="FFFFFF"/>
                </a:solidFill>
                <a:latin typeface="Arial" panose="020B0604020202020204" pitchFamily="34" charset="0"/>
                <a:cs typeface="Arial" panose="020B0604020202020204" pitchFamily="34" charset="0"/>
              </a:rPr>
              <a:t>benefits</a:t>
            </a:r>
          </a:p>
          <a:p>
            <a:pPr eaLnBrk="1" hangingPunct="1">
              <a:buFontTx/>
              <a:buChar char="•"/>
              <a:defRPr/>
            </a:pPr>
            <a:r>
              <a:rPr lang="en-US" sz="2000" dirty="0">
                <a:solidFill>
                  <a:srgbClr val="FFFFFF"/>
                </a:solidFill>
                <a:latin typeface="Arial" panose="020B0604020202020204" pitchFamily="34" charset="0"/>
                <a:cs typeface="Arial" panose="020B0604020202020204" pitchFamily="34" charset="0"/>
              </a:rPr>
              <a:t> </a:t>
            </a:r>
            <a:r>
              <a:rPr lang="en-US" sz="2000" dirty="0">
                <a:solidFill>
                  <a:schemeClr val="bg1"/>
                </a:solidFill>
                <a:latin typeface="Arial" panose="020B0604020202020204" pitchFamily="34" charset="0"/>
                <a:cs typeface="Arial" panose="020B0604020202020204" pitchFamily="34" charset="0"/>
              </a:rPr>
              <a:t>Pilot</a:t>
            </a:r>
            <a:r>
              <a:rPr lang="en-US" sz="2000" dirty="0">
                <a:solidFill>
                  <a:srgbClr val="FFFFFF"/>
                </a:solidFill>
                <a:latin typeface="Arial" panose="020B0604020202020204" pitchFamily="34" charset="0"/>
                <a:cs typeface="Arial" panose="020B0604020202020204" pitchFamily="34" charset="0"/>
              </a:rPr>
              <a:t> climate change adaptation</a:t>
            </a:r>
          </a:p>
          <a:p>
            <a:pPr eaLnBrk="1" hangingPunct="1">
              <a:buFontTx/>
              <a:buChar char="•"/>
              <a:defRPr/>
            </a:pPr>
            <a:r>
              <a:rPr lang="en-US" sz="2000" dirty="0">
                <a:solidFill>
                  <a:srgbClr val="FFFFFF"/>
                </a:solidFill>
                <a:latin typeface="Arial" panose="020B0604020202020204" pitchFamily="34" charset="0"/>
                <a:cs typeface="Arial" panose="020B0604020202020204" pitchFamily="34" charset="0"/>
              </a:rPr>
              <a:t> Apply </a:t>
            </a:r>
            <a:r>
              <a:rPr lang="en-US" sz="2000" dirty="0">
                <a:solidFill>
                  <a:schemeClr val="tx2">
                    <a:lumMod val="40000"/>
                    <a:lumOff val="60000"/>
                  </a:schemeClr>
                </a:solidFill>
                <a:latin typeface="Arial" panose="020B0604020202020204" pitchFamily="34" charset="0"/>
                <a:cs typeface="Arial" panose="020B0604020202020204" pitchFamily="34" charset="0"/>
              </a:rPr>
              <a:t>lessons</a:t>
            </a:r>
            <a:r>
              <a:rPr lang="en-US" sz="2000" dirty="0">
                <a:solidFill>
                  <a:srgbClr val="FFFFFF"/>
                </a:solidFill>
                <a:latin typeface="Arial" panose="020B0604020202020204" pitchFamily="34" charset="0"/>
                <a:cs typeface="Arial" panose="020B0604020202020204" pitchFamily="34" charset="0"/>
              </a:rPr>
              <a:t> learned to future projects</a:t>
            </a:r>
          </a:p>
          <a:p>
            <a:pPr eaLnBrk="1" hangingPunct="1">
              <a:defRPr/>
            </a:pPr>
            <a:endParaRPr lang="en-US" b="1" dirty="0">
              <a:solidFill>
                <a:srgbClr val="FFFFFF"/>
              </a:solidFill>
              <a:latin typeface="+mn-lt"/>
            </a:endParaRPr>
          </a:p>
        </p:txBody>
      </p:sp>
      <p:pic>
        <p:nvPicPr>
          <p:cNvPr id="38922" name="Picture 15" descr="Oysters3">
            <a:extLst>
              <a:ext uri="{FF2B5EF4-FFF2-40B4-BE49-F238E27FC236}">
                <a16:creationId xmlns:a16="http://schemas.microsoft.com/office/drawing/2014/main" id="{BEA85CC1-567C-9881-1803-4C9241B9B0E5}"/>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0" y="5257800"/>
            <a:ext cx="2284413"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Text Box 19">
            <a:extLst>
              <a:ext uri="{FF2B5EF4-FFF2-40B4-BE49-F238E27FC236}">
                <a16:creationId xmlns:a16="http://schemas.microsoft.com/office/drawing/2014/main" id="{A761AA08-C888-D6A5-4AFA-AD32C1486F4C}"/>
              </a:ext>
            </a:extLst>
          </p:cNvPr>
          <p:cNvSpPr txBox="1">
            <a:spLocks noChangeArrowheads="1"/>
          </p:cNvSpPr>
          <p:nvPr/>
        </p:nvSpPr>
        <p:spPr bwMode="auto">
          <a:xfrm>
            <a:off x="0" y="0"/>
            <a:ext cx="9144000" cy="461963"/>
          </a:xfrm>
          <a:prstGeom prst="rect">
            <a:avLst/>
          </a:prstGeom>
          <a:noFill/>
          <a:ln>
            <a:noFill/>
          </a:ln>
        </p:spPr>
        <p:txBody>
          <a:bodyPr>
            <a:spAutoFit/>
          </a:bodyPr>
          <a:lstStyle>
            <a:lvl1pPr marL="342900" indent="-342900" eaLnBrk="0" hangingPunct="0">
              <a:defRPr sz="2400">
                <a:solidFill>
                  <a:schemeClr val="tx1"/>
                </a:solidFill>
                <a:latin typeface="Calibri" charset="0"/>
                <a:ea typeface="MS PGothic" charset="0"/>
                <a:cs typeface="MS PGothic" charset="0"/>
              </a:defRPr>
            </a:lvl1pPr>
            <a:lvl2pPr marL="742950" indent="-285750" eaLnBrk="0" hangingPunct="0">
              <a:defRPr sz="2400">
                <a:solidFill>
                  <a:schemeClr val="tx1"/>
                </a:solidFill>
                <a:latin typeface="Calibri" charset="0"/>
                <a:ea typeface="MS PGothic" charset="0"/>
                <a:cs typeface="MS PGothic" charset="0"/>
              </a:defRPr>
            </a:lvl2pPr>
            <a:lvl3pPr marL="1143000" indent="-228600" eaLnBrk="0" hangingPunct="0">
              <a:defRPr sz="2400">
                <a:solidFill>
                  <a:schemeClr val="tx1"/>
                </a:solidFill>
                <a:latin typeface="Calibri" charset="0"/>
                <a:ea typeface="MS PGothic" charset="0"/>
                <a:cs typeface="MS PGothic" charset="0"/>
              </a:defRPr>
            </a:lvl3pPr>
            <a:lvl4pPr marL="1600200" indent="-228600" eaLnBrk="0" hangingPunct="0">
              <a:defRPr sz="2400">
                <a:solidFill>
                  <a:schemeClr val="tx1"/>
                </a:solidFill>
                <a:latin typeface="Calibri" charset="0"/>
                <a:ea typeface="MS PGothic" charset="0"/>
                <a:cs typeface="MS PGothic" charset="0"/>
              </a:defRPr>
            </a:lvl4pPr>
            <a:lvl5pPr marL="2057400" indent="-228600" eaLnBrk="0" hangingPunct="0">
              <a:defRPr sz="2400">
                <a:solidFill>
                  <a:schemeClr val="tx1"/>
                </a:solidFill>
                <a:latin typeface="Calibri"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Calibri"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Calibri"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Calibri"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Calibri" charset="0"/>
                <a:ea typeface="MS PGothic" charset="0"/>
                <a:cs typeface="MS PGothic" charset="0"/>
              </a:defRPr>
            </a:lvl9pPr>
          </a:lstStyle>
          <a:p>
            <a:pPr algn="ctr" eaLnBrk="1" hangingPunct="1">
              <a:defRPr/>
            </a:pPr>
            <a:r>
              <a:rPr lang="en-US" b="1" dirty="0">
                <a:solidFill>
                  <a:schemeClr val="tx2">
                    <a:lumMod val="40000"/>
                    <a:lumOff val="60000"/>
                  </a:schemeClr>
                </a:solidFill>
                <a:latin typeface="Arial" charset="0"/>
              </a:rPr>
              <a:t>Multi</a:t>
            </a:r>
            <a:r>
              <a:rPr lang="en-US" b="1" dirty="0" err="1">
                <a:solidFill>
                  <a:schemeClr val="tx2">
                    <a:lumMod val="40000"/>
                    <a:lumOff val="60000"/>
                  </a:schemeClr>
                </a:solidFill>
                <a:latin typeface="Arial" charset="0"/>
              </a:rPr>
              <a:t>ple</a:t>
            </a:r>
            <a:r>
              <a:rPr lang="en-US" b="1" dirty="0">
                <a:solidFill>
                  <a:schemeClr val="tx2">
                    <a:lumMod val="40000"/>
                    <a:lumOff val="60000"/>
                  </a:schemeClr>
                </a:solidFill>
                <a:latin typeface="Arial" charset="0"/>
              </a:rPr>
              <a:t> habitats &amp; objectives</a:t>
            </a:r>
          </a:p>
        </p:txBody>
      </p:sp>
      <p:pic>
        <p:nvPicPr>
          <p:cNvPr id="38924" name="Picture 11" descr="SubtidalGoals_Cover.jpg">
            <a:extLst>
              <a:ext uri="{FF2B5EF4-FFF2-40B4-BE49-F238E27FC236}">
                <a16:creationId xmlns:a16="http://schemas.microsoft.com/office/drawing/2014/main" id="{A5DFE246-BDB4-042E-335E-757CCEBF8181}"/>
              </a:ext>
            </a:extLst>
          </p:cNvPr>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6810375" y="587375"/>
            <a:ext cx="2105025" cy="275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 name="Straight Arrow Connector 2">
            <a:extLst>
              <a:ext uri="{FF2B5EF4-FFF2-40B4-BE49-F238E27FC236}">
                <a16:creationId xmlns:a16="http://schemas.microsoft.com/office/drawing/2014/main" id="{E45E0DA0-1977-903F-5DCB-1854887688B8}"/>
              </a:ext>
            </a:extLst>
          </p:cNvPr>
          <p:cNvCxnSpPr/>
          <p:nvPr/>
        </p:nvCxnSpPr>
        <p:spPr>
          <a:xfrm>
            <a:off x="4310063" y="874713"/>
            <a:ext cx="2471737" cy="685800"/>
          </a:xfrm>
          <a:prstGeom prst="straightConnector1">
            <a:avLst/>
          </a:prstGeom>
          <a:ln>
            <a:solidFill>
              <a:schemeClr val="accent5">
                <a:lumMod val="40000"/>
                <a:lumOff val="60000"/>
              </a:schemeClr>
            </a:solidFill>
            <a:tailEnd type="triangle"/>
          </a:ln>
        </p:spPr>
        <p:style>
          <a:lnRef idx="2">
            <a:schemeClr val="accent1"/>
          </a:lnRef>
          <a:fillRef idx="0">
            <a:schemeClr val="accent1"/>
          </a:fillRef>
          <a:effectRef idx="1">
            <a:schemeClr val="accent1"/>
          </a:effectRef>
          <a:fontRef idx="minor">
            <a:schemeClr val="tx1"/>
          </a:fontRef>
        </p:style>
      </p:cxnSp>
      <p:sp>
        <p:nvSpPr>
          <p:cNvPr id="18" name="TextBox 6">
            <a:extLst>
              <a:ext uri="{FF2B5EF4-FFF2-40B4-BE49-F238E27FC236}">
                <a16:creationId xmlns:a16="http://schemas.microsoft.com/office/drawing/2014/main" id="{11CF3183-BC01-A969-193E-C1AFDB675AD9}"/>
              </a:ext>
            </a:extLst>
          </p:cNvPr>
          <p:cNvSpPr txBox="1">
            <a:spLocks noChangeArrowheads="1"/>
          </p:cNvSpPr>
          <p:nvPr/>
        </p:nvSpPr>
        <p:spPr bwMode="auto">
          <a:xfrm>
            <a:off x="7362825" y="5027613"/>
            <a:ext cx="1914525" cy="306387"/>
          </a:xfrm>
          <a:prstGeom prst="rect">
            <a:avLst/>
          </a:prstGeom>
          <a:noFill/>
          <a:ln>
            <a:noFill/>
          </a:ln>
        </p:spPr>
        <p:txBody>
          <a:bodyPr wrap="none">
            <a:spAutoFit/>
          </a:bodyPr>
          <a:lstStyle>
            <a:lvl1pPr eaLnBrk="0" hangingPunct="0">
              <a:defRPr sz="2400">
                <a:solidFill>
                  <a:schemeClr val="tx1"/>
                </a:solidFill>
                <a:latin typeface="Calibri" charset="0"/>
                <a:ea typeface="MS PGothic" charset="0"/>
                <a:cs typeface="MS PGothic" charset="0"/>
              </a:defRPr>
            </a:lvl1pPr>
            <a:lvl2pPr marL="742950" indent="-285750" eaLnBrk="0" hangingPunct="0">
              <a:defRPr sz="2400">
                <a:solidFill>
                  <a:schemeClr val="tx1"/>
                </a:solidFill>
                <a:latin typeface="Calibri" charset="0"/>
                <a:ea typeface="MS PGothic" charset="0"/>
                <a:cs typeface="MS PGothic" charset="0"/>
              </a:defRPr>
            </a:lvl2pPr>
            <a:lvl3pPr marL="1143000" indent="-228600" eaLnBrk="0" hangingPunct="0">
              <a:defRPr sz="2400">
                <a:solidFill>
                  <a:schemeClr val="tx1"/>
                </a:solidFill>
                <a:latin typeface="Calibri" charset="0"/>
                <a:ea typeface="MS PGothic" charset="0"/>
                <a:cs typeface="MS PGothic" charset="0"/>
              </a:defRPr>
            </a:lvl3pPr>
            <a:lvl4pPr marL="1600200" indent="-228600" eaLnBrk="0" hangingPunct="0">
              <a:defRPr sz="2400">
                <a:solidFill>
                  <a:schemeClr val="tx1"/>
                </a:solidFill>
                <a:latin typeface="Calibri" charset="0"/>
                <a:ea typeface="MS PGothic" charset="0"/>
                <a:cs typeface="MS PGothic" charset="0"/>
              </a:defRPr>
            </a:lvl4pPr>
            <a:lvl5pPr marL="2057400" indent="-228600" eaLnBrk="0" hangingPunct="0">
              <a:defRPr sz="2400">
                <a:solidFill>
                  <a:schemeClr val="tx1"/>
                </a:solidFill>
                <a:latin typeface="Calibri"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Calibri"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Calibri"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Calibri"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Calibri" charset="0"/>
                <a:ea typeface="MS PGothic" charset="0"/>
                <a:cs typeface="MS PGothic" charset="0"/>
              </a:defRPr>
            </a:lvl9pPr>
          </a:lstStyle>
          <a:p>
            <a:pPr eaLnBrk="1" hangingPunct="1">
              <a:defRPr/>
            </a:pPr>
            <a:r>
              <a:rPr lang="en-US" sz="1400" dirty="0">
                <a:solidFill>
                  <a:srgbClr val="FFFFFF"/>
                </a:solidFill>
                <a:latin typeface="+mn-lt"/>
              </a:rPr>
              <a:t>Photos, S. </a:t>
            </a:r>
            <a:r>
              <a:rPr lang="en-US" sz="1400" dirty="0" err="1">
                <a:solidFill>
                  <a:srgbClr val="FFFFFF"/>
                </a:solidFill>
                <a:latin typeface="+mn-lt"/>
              </a:rPr>
              <a:t>Kiriakopolos</a:t>
            </a:r>
            <a:r>
              <a:rPr lang="en-US" sz="1400" dirty="0">
                <a:solidFill>
                  <a:srgbClr val="FFFFFF"/>
                </a:solidFill>
                <a:latin typeface="+mn-lt"/>
              </a:rPr>
              <a:t>  </a:t>
            </a:r>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advClick="0"/>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5">
                                            <p:txEl>
                                              <p:pRg st="2" end="2"/>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5">
                                            <p:txEl>
                                              <p:pRg st="3" end="3"/>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5">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15">
                                            <p:txEl>
                                              <p:pRg st="5" end="5"/>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15">
                                            <p:txEl>
                                              <p:pRg st="6" end="6"/>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15">
                                            <p:txEl>
                                              <p:pRg st="7" end="7"/>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1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40962" name="Text Box 20">
            <a:extLst>
              <a:ext uri="{FF2B5EF4-FFF2-40B4-BE49-F238E27FC236}">
                <a16:creationId xmlns:a16="http://schemas.microsoft.com/office/drawing/2014/main" id="{423BCFED-1BD3-0969-91A9-3D71838A6738}"/>
              </a:ext>
            </a:extLst>
          </p:cNvPr>
          <p:cNvSpPr txBox="1">
            <a:spLocks noChangeArrowheads="1"/>
          </p:cNvSpPr>
          <p:nvPr/>
        </p:nvSpPr>
        <p:spPr bwMode="auto">
          <a:xfrm>
            <a:off x="238125" y="685800"/>
            <a:ext cx="7143750" cy="501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9pPr>
          </a:lstStyle>
          <a:p>
            <a:pPr eaLnBrk="1" hangingPunct="1">
              <a:spcBef>
                <a:spcPct val="0"/>
              </a:spcBef>
              <a:buFontTx/>
              <a:buNone/>
            </a:pPr>
            <a:r>
              <a:rPr lang="en-US" altLang="en-US" sz="1600" b="1">
                <a:solidFill>
                  <a:schemeClr val="bg1"/>
                </a:solidFill>
                <a:cs typeface="Arial" panose="020B0604020202020204" pitchFamily="34" charset="0"/>
              </a:rPr>
              <a:t>Existing Uses</a:t>
            </a:r>
          </a:p>
          <a:p>
            <a:pPr eaLnBrk="1" hangingPunct="1">
              <a:spcBef>
                <a:spcPct val="0"/>
              </a:spcBef>
              <a:buFontTx/>
              <a:buNone/>
            </a:pPr>
            <a:endParaRPr lang="en-US" altLang="en-US" sz="1600" b="1">
              <a:solidFill>
                <a:schemeClr val="bg1"/>
              </a:solidFill>
              <a:cs typeface="Arial" panose="020B0604020202020204" pitchFamily="34" charset="0"/>
            </a:endParaRPr>
          </a:p>
          <a:p>
            <a:pPr eaLnBrk="1" hangingPunct="1">
              <a:spcBef>
                <a:spcPct val="0"/>
              </a:spcBef>
              <a:buFontTx/>
              <a:buNone/>
            </a:pPr>
            <a:r>
              <a:rPr lang="en-US" altLang="en-US" sz="1600" b="1">
                <a:solidFill>
                  <a:schemeClr val="bg1"/>
                </a:solidFill>
                <a:cs typeface="Arial" panose="020B0604020202020204" pitchFamily="34" charset="0"/>
              </a:rPr>
              <a:t>Parcel Ownership</a:t>
            </a:r>
          </a:p>
          <a:p>
            <a:pPr eaLnBrk="1" hangingPunct="1">
              <a:spcBef>
                <a:spcPct val="0"/>
              </a:spcBef>
              <a:buFontTx/>
              <a:buNone/>
            </a:pPr>
            <a:endParaRPr lang="en-US" altLang="en-US" sz="1600" b="1">
              <a:solidFill>
                <a:schemeClr val="bg1"/>
              </a:solidFill>
              <a:cs typeface="Arial" panose="020B0604020202020204" pitchFamily="34" charset="0"/>
            </a:endParaRPr>
          </a:p>
          <a:p>
            <a:pPr eaLnBrk="1" hangingPunct="1">
              <a:spcBef>
                <a:spcPct val="0"/>
              </a:spcBef>
              <a:buFontTx/>
              <a:buNone/>
            </a:pPr>
            <a:r>
              <a:rPr lang="en-US" altLang="en-US" sz="1600" b="1">
                <a:solidFill>
                  <a:schemeClr val="bg1"/>
                </a:solidFill>
                <a:cs typeface="Arial" panose="020B0604020202020204" pitchFamily="34" charset="0"/>
              </a:rPr>
              <a:t>Bathymetry</a:t>
            </a:r>
          </a:p>
          <a:p>
            <a:pPr eaLnBrk="1" hangingPunct="1">
              <a:spcBef>
                <a:spcPct val="0"/>
              </a:spcBef>
              <a:buFontTx/>
              <a:buNone/>
            </a:pPr>
            <a:r>
              <a:rPr lang="en-US" altLang="en-US" sz="1600" b="1">
                <a:solidFill>
                  <a:schemeClr val="bg1"/>
                </a:solidFill>
                <a:cs typeface="Arial" panose="020B0604020202020204" pitchFamily="34" charset="0"/>
              </a:rPr>
              <a:t>	Depths for Habitat Restoration</a:t>
            </a:r>
          </a:p>
          <a:p>
            <a:pPr eaLnBrk="1" hangingPunct="1">
              <a:spcBef>
                <a:spcPct val="0"/>
              </a:spcBef>
              <a:buFont typeface="Arial" panose="020B0604020202020204" pitchFamily="34" charset="0"/>
              <a:buNone/>
            </a:pPr>
            <a:r>
              <a:rPr lang="en-US" altLang="en-US" sz="1600" b="1">
                <a:solidFill>
                  <a:schemeClr val="bg1"/>
                </a:solidFill>
                <a:cs typeface="Arial" panose="020B0604020202020204" pitchFamily="34" charset="0"/>
              </a:rPr>
              <a:t>	Depths for Access</a:t>
            </a:r>
          </a:p>
          <a:p>
            <a:pPr eaLnBrk="1" hangingPunct="1">
              <a:spcBef>
                <a:spcPct val="0"/>
              </a:spcBef>
              <a:buFontTx/>
              <a:buNone/>
            </a:pPr>
            <a:endParaRPr lang="en-US" altLang="en-US" sz="1600" b="1">
              <a:solidFill>
                <a:schemeClr val="bg1"/>
              </a:solidFill>
              <a:cs typeface="Arial" panose="020B0604020202020204" pitchFamily="34" charset="0"/>
            </a:endParaRPr>
          </a:p>
          <a:p>
            <a:pPr eaLnBrk="1" hangingPunct="1">
              <a:spcBef>
                <a:spcPct val="0"/>
              </a:spcBef>
              <a:buFontTx/>
              <a:buNone/>
            </a:pPr>
            <a:r>
              <a:rPr lang="en-US" altLang="en-US" sz="1600" b="1">
                <a:solidFill>
                  <a:schemeClr val="bg1"/>
                </a:solidFill>
                <a:cs typeface="Arial" panose="020B0604020202020204" pitchFamily="34" charset="0"/>
              </a:rPr>
              <a:t>Orientation to Wind/Waves</a:t>
            </a:r>
          </a:p>
          <a:p>
            <a:pPr eaLnBrk="1" hangingPunct="1">
              <a:spcBef>
                <a:spcPct val="0"/>
              </a:spcBef>
              <a:buFontTx/>
              <a:buNone/>
            </a:pPr>
            <a:endParaRPr lang="en-US" altLang="en-US" sz="1600" b="1">
              <a:solidFill>
                <a:schemeClr val="bg1"/>
              </a:solidFill>
              <a:cs typeface="Arial" panose="020B0604020202020204" pitchFamily="34" charset="0"/>
            </a:endParaRPr>
          </a:p>
          <a:p>
            <a:pPr eaLnBrk="1" hangingPunct="1">
              <a:spcBef>
                <a:spcPct val="0"/>
              </a:spcBef>
              <a:buFontTx/>
              <a:buNone/>
            </a:pPr>
            <a:r>
              <a:rPr lang="en-US" altLang="en-US" sz="1600" b="1">
                <a:solidFill>
                  <a:schemeClr val="bg1"/>
                </a:solidFill>
                <a:cs typeface="Arial" panose="020B0604020202020204" pitchFamily="34" charset="0"/>
              </a:rPr>
              <a:t>Existing Species and Habitats</a:t>
            </a:r>
          </a:p>
          <a:p>
            <a:pPr eaLnBrk="1" hangingPunct="1">
              <a:spcBef>
                <a:spcPct val="0"/>
              </a:spcBef>
              <a:buFontTx/>
              <a:buNone/>
            </a:pPr>
            <a:endParaRPr lang="en-US" altLang="en-US" sz="1600" b="1">
              <a:solidFill>
                <a:schemeClr val="bg1"/>
              </a:solidFill>
              <a:cs typeface="Arial" panose="020B0604020202020204" pitchFamily="34" charset="0"/>
            </a:endParaRPr>
          </a:p>
          <a:p>
            <a:pPr eaLnBrk="1" hangingPunct="1">
              <a:spcBef>
                <a:spcPct val="0"/>
              </a:spcBef>
              <a:buFontTx/>
              <a:buNone/>
            </a:pPr>
            <a:r>
              <a:rPr lang="en-US" altLang="en-US" sz="1600" b="1">
                <a:solidFill>
                  <a:schemeClr val="bg1"/>
                </a:solidFill>
                <a:cs typeface="Arial" panose="020B0604020202020204" pitchFamily="34" charset="0"/>
              </a:rPr>
              <a:t>Sea Level Rise Modeling</a:t>
            </a:r>
          </a:p>
          <a:p>
            <a:pPr eaLnBrk="1" hangingPunct="1">
              <a:spcBef>
                <a:spcPct val="0"/>
              </a:spcBef>
              <a:buFontTx/>
              <a:buNone/>
            </a:pPr>
            <a:endParaRPr lang="en-US" altLang="en-US" sz="1600" b="1">
              <a:solidFill>
                <a:schemeClr val="bg1"/>
              </a:solidFill>
              <a:cs typeface="Arial" panose="020B0604020202020204" pitchFamily="34" charset="0"/>
            </a:endParaRPr>
          </a:p>
          <a:p>
            <a:pPr eaLnBrk="1" hangingPunct="1">
              <a:spcBef>
                <a:spcPct val="0"/>
              </a:spcBef>
              <a:buFont typeface="Arial" panose="020B0604020202020204" pitchFamily="34" charset="0"/>
              <a:buNone/>
            </a:pPr>
            <a:r>
              <a:rPr lang="en-US" altLang="en-US" sz="1600" b="1">
                <a:solidFill>
                  <a:schemeClr val="bg1"/>
                </a:solidFill>
              </a:rPr>
              <a:t>Physical Space Required </a:t>
            </a:r>
          </a:p>
          <a:p>
            <a:pPr eaLnBrk="1" hangingPunct="1">
              <a:spcBef>
                <a:spcPct val="0"/>
              </a:spcBef>
              <a:buFontTx/>
              <a:buNone/>
            </a:pPr>
            <a:endParaRPr lang="en-US" altLang="en-US" sz="1600" b="1">
              <a:solidFill>
                <a:schemeClr val="bg1"/>
              </a:solidFill>
              <a:cs typeface="Arial" panose="020B0604020202020204" pitchFamily="34" charset="0"/>
            </a:endParaRPr>
          </a:p>
          <a:p>
            <a:pPr eaLnBrk="1" hangingPunct="1">
              <a:spcBef>
                <a:spcPct val="0"/>
              </a:spcBef>
              <a:buFontTx/>
              <a:buNone/>
            </a:pPr>
            <a:endParaRPr lang="en-US" altLang="en-US" sz="1600" b="1">
              <a:solidFill>
                <a:schemeClr val="bg1"/>
              </a:solidFill>
              <a:cs typeface="Arial" panose="020B0604020202020204" pitchFamily="34" charset="0"/>
            </a:endParaRPr>
          </a:p>
          <a:p>
            <a:pPr eaLnBrk="1" hangingPunct="1">
              <a:spcBef>
                <a:spcPct val="0"/>
              </a:spcBef>
              <a:buFontTx/>
              <a:buNone/>
            </a:pPr>
            <a:endParaRPr lang="en-US" altLang="en-US" sz="1600" b="1">
              <a:solidFill>
                <a:schemeClr val="bg1"/>
              </a:solidFill>
              <a:cs typeface="Arial" panose="020B0604020202020204" pitchFamily="34" charset="0"/>
            </a:endParaRPr>
          </a:p>
          <a:p>
            <a:pPr eaLnBrk="1" hangingPunct="1">
              <a:spcBef>
                <a:spcPct val="0"/>
              </a:spcBef>
              <a:buFontTx/>
              <a:buNone/>
            </a:pPr>
            <a:endParaRPr lang="en-US" altLang="en-US" sz="1600" b="1">
              <a:solidFill>
                <a:schemeClr val="bg1"/>
              </a:solidFill>
              <a:cs typeface="Arial" panose="020B0604020202020204" pitchFamily="34" charset="0"/>
            </a:endParaRPr>
          </a:p>
          <a:p>
            <a:pPr eaLnBrk="1" hangingPunct="1">
              <a:spcBef>
                <a:spcPct val="0"/>
              </a:spcBef>
              <a:buFontTx/>
              <a:buNone/>
            </a:pPr>
            <a:endParaRPr lang="en-US" altLang="en-US" sz="1600" b="1">
              <a:solidFill>
                <a:schemeClr val="bg1"/>
              </a:solidFill>
              <a:cs typeface="Arial" panose="020B0604020202020204" pitchFamily="34" charset="0"/>
            </a:endParaRPr>
          </a:p>
        </p:txBody>
      </p:sp>
      <p:sp>
        <p:nvSpPr>
          <p:cNvPr id="41987" name="Text Box 19">
            <a:extLst>
              <a:ext uri="{FF2B5EF4-FFF2-40B4-BE49-F238E27FC236}">
                <a16:creationId xmlns:a16="http://schemas.microsoft.com/office/drawing/2014/main" id="{3F6814C6-9DC0-2A93-3E5C-4D6BCBF742A0}"/>
              </a:ext>
            </a:extLst>
          </p:cNvPr>
          <p:cNvSpPr txBox="1">
            <a:spLocks noChangeArrowheads="1"/>
          </p:cNvSpPr>
          <p:nvPr/>
        </p:nvSpPr>
        <p:spPr bwMode="auto">
          <a:xfrm>
            <a:off x="-2625725" y="120650"/>
            <a:ext cx="10007600" cy="461963"/>
          </a:xfrm>
          <a:prstGeom prst="rect">
            <a:avLst/>
          </a:prstGeom>
          <a:noFill/>
          <a:ln>
            <a:noFill/>
          </a:ln>
        </p:spPr>
        <p:txBody>
          <a:bodyPr>
            <a:spAutoFit/>
          </a:bodyPr>
          <a:lstStyle>
            <a:lvl1pPr marL="342900" indent="-342900">
              <a:spcBef>
                <a:spcPct val="20000"/>
              </a:spcBef>
              <a:buFont typeface="Arial" panose="020B0604020202020204" pitchFamily="34" charset="0"/>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ct val="0"/>
              </a:spcBef>
              <a:buFontTx/>
              <a:buNone/>
              <a:defRPr/>
            </a:pPr>
            <a:r>
              <a:rPr lang="en-US" altLang="en-US" sz="2400" b="1" dirty="0">
                <a:solidFill>
                  <a:schemeClr val="tx2">
                    <a:lumMod val="40000"/>
                    <a:lumOff val="60000"/>
                  </a:schemeClr>
                </a:solidFill>
                <a:cs typeface="Arial" panose="020B0604020202020204" pitchFamily="34" charset="0"/>
              </a:rPr>
              <a:t>Site Specific Considerations</a:t>
            </a:r>
          </a:p>
        </p:txBody>
      </p:sp>
      <p:pic>
        <p:nvPicPr>
          <p:cNvPr id="40964" name="Picture 1025" descr="3divisiondepth_map">
            <a:extLst>
              <a:ext uri="{FF2B5EF4-FFF2-40B4-BE49-F238E27FC236}">
                <a16:creationId xmlns:a16="http://schemas.microsoft.com/office/drawing/2014/main" id="{A433527D-295A-8C76-8D08-0F2EE57FFB8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10100" y="206375"/>
            <a:ext cx="1816100" cy="2351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65" name="Picture 10" descr="gEMK2cgBgJeT7U3ao8fB2xJACONdjvVrTRfxCNvsiGM,lbJS3xtEnPYlwMyELEaQ8XWvGcsix2g5wDSkNbDqlEo.jpg">
            <a:extLst>
              <a:ext uri="{FF2B5EF4-FFF2-40B4-BE49-F238E27FC236}">
                <a16:creationId xmlns:a16="http://schemas.microsoft.com/office/drawing/2014/main" id="{3538C51F-130D-0EB3-617F-5AC916743E75}"/>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527800" y="444500"/>
            <a:ext cx="2457450" cy="184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66" name="Picture 28699">
            <a:extLst>
              <a:ext uri="{FF2B5EF4-FFF2-40B4-BE49-F238E27FC236}">
                <a16:creationId xmlns:a16="http://schemas.microsoft.com/office/drawing/2014/main" id="{7CC0BFBE-BD15-8C00-2FB6-B43AF8B35CF1}"/>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810000" y="2824163"/>
            <a:ext cx="5260975" cy="3760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67" name="Picture 9" descr="_MG_2351">
            <a:extLst>
              <a:ext uri="{FF2B5EF4-FFF2-40B4-BE49-F238E27FC236}">
                <a16:creationId xmlns:a16="http://schemas.microsoft.com/office/drawing/2014/main" id="{2E81A6B5-3A37-9C92-3367-00AF18BE182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5913" y="4557713"/>
            <a:ext cx="2968625" cy="197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9.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43010" name="Picture 1" descr="Figure_1_Project_Overview.pdf">
            <a:extLst>
              <a:ext uri="{FF2B5EF4-FFF2-40B4-BE49-F238E27FC236}">
                <a16:creationId xmlns:a16="http://schemas.microsoft.com/office/drawing/2014/main" id="{7978BCDB-CD70-6148-C6A9-AB1F8D6F12CF}"/>
              </a:ext>
            </a:extLst>
          </p:cNvPr>
          <p:cNvPicPr>
            <a:picLocks noChangeAspect="1"/>
          </p:cNvPicPr>
          <p:nvPr/>
        </p:nvPicPr>
        <p:blipFill>
          <a:blip r:embed="rId3">
            <a:extLst>
              <a:ext uri="{28A0092B-C50C-407E-A947-70E740481C1C}">
                <a14:useLocalDpi xmlns:a14="http://schemas.microsoft.com/office/drawing/2010/main" val="0"/>
              </a:ext>
            </a:extLst>
          </a:blip>
          <a:srcRect l="12025" t="8502" r="10387" b="10963"/>
          <a:stretch>
            <a:fillRect/>
          </a:stretch>
        </p:blipFill>
        <p:spPr bwMode="auto">
          <a:xfrm>
            <a:off x="565150" y="127000"/>
            <a:ext cx="2349500" cy="315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1" name="Picture 1" descr="Pages from LSP_online_version-4.jpg">
            <a:extLst>
              <a:ext uri="{FF2B5EF4-FFF2-40B4-BE49-F238E27FC236}">
                <a16:creationId xmlns:a16="http://schemas.microsoft.com/office/drawing/2014/main" id="{54F626BF-C568-37EA-7282-8EB1EE74D02E}"/>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71450" y="3282950"/>
            <a:ext cx="4406900" cy="3367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2" name="Picture 3" descr="C:\Users\mermaidsfire\Pictures\2012-11-10\407.JPG">
            <a:extLst>
              <a:ext uri="{FF2B5EF4-FFF2-40B4-BE49-F238E27FC236}">
                <a16:creationId xmlns:a16="http://schemas.microsoft.com/office/drawing/2014/main" id="{829846C7-6D9F-C22A-C213-DF7BA6F661C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86138" y="133350"/>
            <a:ext cx="2041525" cy="21018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43013" name="Picture 4" descr="C:\Users\mermaidsfire\Pictures\2012-11-01\418.JPG">
            <a:extLst>
              <a:ext uri="{FF2B5EF4-FFF2-40B4-BE49-F238E27FC236}">
                <a16:creationId xmlns:a16="http://schemas.microsoft.com/office/drawing/2014/main" id="{DE10DA8F-B9DF-60E8-AF1E-4929BA0CD41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76963" y="350838"/>
            <a:ext cx="2333625" cy="175101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43014" name="Picture 9" descr="Fig1_TNC_2013-0116-overview.jpg">
            <a:extLst>
              <a:ext uri="{FF2B5EF4-FFF2-40B4-BE49-F238E27FC236}">
                <a16:creationId xmlns:a16="http://schemas.microsoft.com/office/drawing/2014/main" id="{BE899741-8B72-E553-79CB-E32F195C344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b="18117"/>
          <a:stretch>
            <a:fillRect/>
          </a:stretch>
        </p:blipFill>
        <p:spPr bwMode="auto">
          <a:xfrm>
            <a:off x="4984750" y="2438400"/>
            <a:ext cx="3887788" cy="4248150"/>
          </a:xfrm>
          <a:prstGeom prst="rect">
            <a:avLst/>
          </a:prstGeom>
          <a:noFill/>
          <a:ln w="9525">
            <a:solidFill>
              <a:schemeClr val="tx1"/>
            </a:solidFill>
            <a:miter lim="800000"/>
            <a:headEnd/>
            <a:tailEnd/>
          </a:ln>
          <a:effectLst>
            <a:outerShdw dist="139700" dir="2700000" algn="tl" rotWithShape="0">
              <a:srgbClr val="333333">
                <a:alpha val="64998"/>
              </a:srgbClr>
            </a:outerShdw>
          </a:effectLst>
          <a:extLst>
            <a:ext uri="{909E8E84-426E-40DD-AFC4-6F175D3DCCD1}">
              <a14:hiddenFill xmlns:a14="http://schemas.microsoft.com/office/drawing/2010/main">
                <a:solidFill>
                  <a:srgbClr val="FFFFFF"/>
                </a:solidFill>
              </a14:hiddenFill>
            </a:ext>
          </a:extLst>
        </p:spPr>
      </p:pic>
    </p:spTree>
  </p:cSld>
  <p:clrMapOvr>
    <a:masterClrMapping/>
  </p:clrMapOvr>
  <p:transition spd="slow"/>
</p:sld>
</file>

<file path=ppt/slides/slide10.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49154" name="Picture 6" descr="IMG_1403.jpg">
            <a:extLst>
              <a:ext uri="{FF2B5EF4-FFF2-40B4-BE49-F238E27FC236}">
                <a16:creationId xmlns:a16="http://schemas.microsoft.com/office/drawing/2014/main" id="{4FC20CD7-F5FD-9FF4-46A0-ED9E5CD1A37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624513" y="3733800"/>
            <a:ext cx="3505200" cy="2617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179" name="Title 1">
            <a:extLst>
              <a:ext uri="{FF2B5EF4-FFF2-40B4-BE49-F238E27FC236}">
                <a16:creationId xmlns:a16="http://schemas.microsoft.com/office/drawing/2014/main" id="{88674AD5-DC49-23B1-5750-2BCF6250E44E}"/>
              </a:ext>
            </a:extLst>
          </p:cNvPr>
          <p:cNvSpPr>
            <a:spLocks noGrp="1"/>
          </p:cNvSpPr>
          <p:nvPr>
            <p:ph type="title"/>
          </p:nvPr>
        </p:nvSpPr>
        <p:spPr>
          <a:xfrm>
            <a:off x="0" y="76200"/>
            <a:ext cx="9001125" cy="1143000"/>
          </a:xfrm>
        </p:spPr>
        <p:txBody>
          <a:bodyPr/>
          <a:lstStyle/>
          <a:p>
            <a:pPr eaLnBrk="1" hangingPunct="1">
              <a:defRPr/>
            </a:pPr>
            <a:r>
              <a:rPr lang="en-US" altLang="en-US" sz="2800" b="1" dirty="0">
                <a:solidFill>
                  <a:schemeClr val="tx2">
                    <a:lumMod val="40000"/>
                    <a:lumOff val="60000"/>
                  </a:schemeClr>
                </a:solidFill>
                <a:latin typeface="Arial" panose="020B0604020202020204" pitchFamily="34" charset="0"/>
                <a:cs typeface="Arial" panose="020B0604020202020204" pitchFamily="34" charset="0"/>
              </a:rPr>
              <a:t>Construction Prep: </a:t>
            </a:r>
            <a:br>
              <a:rPr lang="en-US" altLang="en-US" sz="2800" b="1" dirty="0">
                <a:solidFill>
                  <a:srgbClr val="FFFF00"/>
                </a:solidFill>
                <a:latin typeface="Arial" panose="020B0604020202020204" pitchFamily="34" charset="0"/>
                <a:cs typeface="Arial" panose="020B0604020202020204" pitchFamily="34" charset="0"/>
              </a:rPr>
            </a:br>
            <a:r>
              <a:rPr lang="ja-JP" altLang="en-US" sz="2400" b="1" dirty="0">
                <a:solidFill>
                  <a:srgbClr val="FFFFFF"/>
                </a:solidFill>
                <a:latin typeface="Arial" panose="020B0604020202020204" pitchFamily="34" charset="0"/>
                <a:cs typeface="Arial" panose="020B0604020202020204" pitchFamily="34" charset="0"/>
              </a:rPr>
              <a:t>“</a:t>
            </a:r>
            <a:r>
              <a:rPr lang="en-US" altLang="ja-JP" sz="2400" b="1" dirty="0" err="1">
                <a:solidFill>
                  <a:srgbClr val="FFFFFF"/>
                </a:solidFill>
                <a:latin typeface="Arial" panose="020B0604020202020204" pitchFamily="34" charset="0"/>
                <a:cs typeface="Arial" panose="020B0604020202020204" pitchFamily="34" charset="0"/>
              </a:rPr>
              <a:t>Baycrete</a:t>
            </a:r>
            <a:r>
              <a:rPr lang="ja-JP" altLang="en-US" sz="2400" b="1" dirty="0">
                <a:solidFill>
                  <a:srgbClr val="FFFFFF"/>
                </a:solidFill>
                <a:latin typeface="Arial" panose="020B0604020202020204" pitchFamily="34" charset="0"/>
                <a:cs typeface="Arial" panose="020B0604020202020204" pitchFamily="34" charset="0"/>
              </a:rPr>
              <a:t>”</a:t>
            </a:r>
            <a:r>
              <a:rPr lang="en-US" altLang="ja-JP" sz="2400" b="1" dirty="0">
                <a:solidFill>
                  <a:srgbClr val="FFFFFF"/>
                </a:solidFill>
                <a:latin typeface="Arial" panose="020B0604020202020204" pitchFamily="34" charset="0"/>
                <a:cs typeface="Arial" panose="020B0604020202020204" pitchFamily="34" charset="0"/>
              </a:rPr>
              <a:t> </a:t>
            </a:r>
            <a:r>
              <a:rPr lang="en-US" altLang="ja-JP" sz="2400" b="1" i="1" dirty="0">
                <a:solidFill>
                  <a:srgbClr val="FFFFFF"/>
                </a:solidFill>
                <a:latin typeface="Arial" panose="020B0604020202020204" pitchFamily="34" charset="0"/>
                <a:cs typeface="Arial" panose="020B0604020202020204" pitchFamily="34" charset="0"/>
              </a:rPr>
              <a:t>Reef Balls, Layer Cakes, Oyster Blocks</a:t>
            </a:r>
            <a:br>
              <a:rPr lang="en-US" altLang="ja-JP" sz="2800" b="1" i="1" dirty="0">
                <a:solidFill>
                  <a:srgbClr val="FFFFFF"/>
                </a:solidFill>
                <a:latin typeface="Arial" panose="020B0604020202020204" pitchFamily="34" charset="0"/>
                <a:cs typeface="Arial" panose="020B0604020202020204" pitchFamily="34" charset="0"/>
              </a:rPr>
            </a:br>
            <a:endParaRPr lang="en-US" altLang="en-US" sz="2800" b="1" dirty="0">
              <a:solidFill>
                <a:srgbClr val="FFFFFF"/>
              </a:solidFill>
              <a:latin typeface="Arial" panose="020B0604020202020204" pitchFamily="34" charset="0"/>
              <a:cs typeface="Arial" panose="020B0604020202020204" pitchFamily="34" charset="0"/>
            </a:endParaRPr>
          </a:p>
        </p:txBody>
      </p:sp>
      <p:pic>
        <p:nvPicPr>
          <p:cNvPr id="49156" name="Picture 5" descr="image2">
            <a:extLst>
              <a:ext uri="{FF2B5EF4-FFF2-40B4-BE49-F238E27FC236}">
                <a16:creationId xmlns:a16="http://schemas.microsoft.com/office/drawing/2014/main" id="{047D3EA8-0414-2808-E57B-92050CAD89F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 y="3733800"/>
            <a:ext cx="2133600" cy="284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57" name="Picture 6" descr="image0">
            <a:extLst>
              <a:ext uri="{FF2B5EF4-FFF2-40B4-BE49-F238E27FC236}">
                <a16:creationId xmlns:a16="http://schemas.microsoft.com/office/drawing/2014/main" id="{ED6EDBE2-58BD-A5C4-06B9-79CF60EF37F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17850" y="4752975"/>
            <a:ext cx="2133600" cy="1598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58" name="Picture 7" descr="image3">
            <a:extLst>
              <a:ext uri="{FF2B5EF4-FFF2-40B4-BE49-F238E27FC236}">
                <a16:creationId xmlns:a16="http://schemas.microsoft.com/office/drawing/2014/main" id="{B67823AA-59EE-22B9-0234-9C8E1305AB1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667000" y="1752600"/>
            <a:ext cx="3657600" cy="274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59" name="Picture 9" descr="image3">
            <a:extLst>
              <a:ext uri="{FF2B5EF4-FFF2-40B4-BE49-F238E27FC236}">
                <a16:creationId xmlns:a16="http://schemas.microsoft.com/office/drawing/2014/main" id="{4CFC6FB6-8118-58D1-4C7E-0C3C276EC62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959475" y="1019175"/>
            <a:ext cx="3009900" cy="2247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160" name="AutoShape 12" descr="https://mail.google.com/mail/?ui=2&amp;ik=266e0a92e3&amp;view=att&amp;th=138de6244ee6d72e&amp;attid=0.1.3&amp;disp=emb&amp;zw&amp;atsh=1">
            <a:extLst>
              <a:ext uri="{FF2B5EF4-FFF2-40B4-BE49-F238E27FC236}">
                <a16:creationId xmlns:a16="http://schemas.microsoft.com/office/drawing/2014/main" id="{50D1460B-EE07-360F-449C-D7232699ED39}"/>
              </a:ext>
            </a:extLst>
          </p:cNvPr>
          <p:cNvSpPr>
            <a:spLocks noChangeAspect="1" noChangeArrowheads="1"/>
          </p:cNvSpPr>
          <p:nvPr/>
        </p:nvSpPr>
        <p:spPr bwMode="auto">
          <a:xfrm>
            <a:off x="163513" y="-5851525"/>
            <a:ext cx="9105900" cy="121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9pPr>
          </a:lstStyle>
          <a:p>
            <a:pPr eaLnBrk="1" hangingPunct="1">
              <a:spcBef>
                <a:spcPct val="0"/>
              </a:spcBef>
              <a:buFontTx/>
              <a:buNone/>
            </a:pPr>
            <a:endParaRPr lang="en-US" altLang="en-US" sz="1800">
              <a:latin typeface="Calibri" panose="020F0502020204030204" pitchFamily="34" charset="0"/>
            </a:endParaRPr>
          </a:p>
        </p:txBody>
      </p:sp>
      <p:sp>
        <p:nvSpPr>
          <p:cNvPr id="49161" name="TextBox 9">
            <a:extLst>
              <a:ext uri="{FF2B5EF4-FFF2-40B4-BE49-F238E27FC236}">
                <a16:creationId xmlns:a16="http://schemas.microsoft.com/office/drawing/2014/main" id="{3B14FC23-D0BB-F993-84DE-AA4B9A23C218}"/>
              </a:ext>
            </a:extLst>
          </p:cNvPr>
          <p:cNvSpPr txBox="1">
            <a:spLocks noChangeArrowheads="1"/>
          </p:cNvSpPr>
          <p:nvPr/>
        </p:nvSpPr>
        <p:spPr bwMode="auto">
          <a:xfrm>
            <a:off x="7323138" y="6540500"/>
            <a:ext cx="1677987"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9pPr>
          </a:lstStyle>
          <a:p>
            <a:pPr eaLnBrk="1" hangingPunct="1">
              <a:spcBef>
                <a:spcPct val="0"/>
              </a:spcBef>
              <a:buFontTx/>
              <a:buNone/>
            </a:pPr>
            <a:r>
              <a:rPr lang="en-US" altLang="en-US" sz="1600">
                <a:solidFill>
                  <a:srgbClr val="FFFFFF"/>
                </a:solidFill>
              </a:rPr>
              <a:t>Photos, M. Latta</a:t>
            </a:r>
          </a:p>
        </p:txBody>
      </p:sp>
      <p:pic>
        <p:nvPicPr>
          <p:cNvPr id="49162" name="Picture 3" descr="IMG_1386.jpg">
            <a:extLst>
              <a:ext uri="{FF2B5EF4-FFF2-40B4-BE49-F238E27FC236}">
                <a16:creationId xmlns:a16="http://schemas.microsoft.com/office/drawing/2014/main" id="{63AB3261-27AE-A1C9-5C44-0E61156DF8F1}"/>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0" y="955675"/>
            <a:ext cx="3276600" cy="2447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p14:dur="10"/>
    </mc:Choice>
    <mc:Fallback xmlns="">
      <p:transition advClick="0"/>
    </mc:Fallback>
  </mc:AlternateContent>
</p:sld>
</file>

<file path=ppt/slides/slide11.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52226" name="Title 1">
            <a:extLst>
              <a:ext uri="{FF2B5EF4-FFF2-40B4-BE49-F238E27FC236}">
                <a16:creationId xmlns:a16="http://schemas.microsoft.com/office/drawing/2014/main" id="{F06C4551-AAD3-253F-6502-444BA0FA8BFF}"/>
              </a:ext>
            </a:extLst>
          </p:cNvPr>
          <p:cNvSpPr>
            <a:spLocks noGrp="1"/>
          </p:cNvSpPr>
          <p:nvPr>
            <p:ph type="title"/>
          </p:nvPr>
        </p:nvSpPr>
        <p:spPr>
          <a:xfrm>
            <a:off x="457200" y="-76200"/>
            <a:ext cx="8229600" cy="1143000"/>
          </a:xfrm>
        </p:spPr>
        <p:txBody>
          <a:bodyPr/>
          <a:lstStyle/>
          <a:p>
            <a:pPr eaLnBrk="1" hangingPunct="1">
              <a:defRPr/>
            </a:pPr>
            <a:r>
              <a:rPr lang="en-US" altLang="en-US" sz="2800" b="1" dirty="0">
                <a:solidFill>
                  <a:schemeClr val="tx2">
                    <a:lumMod val="40000"/>
                    <a:lumOff val="60000"/>
                  </a:schemeClr>
                </a:solidFill>
                <a:latin typeface="Arial" panose="020B0604020202020204" pitchFamily="34" charset="0"/>
              </a:rPr>
              <a:t>Construction July- August 2012</a:t>
            </a:r>
          </a:p>
        </p:txBody>
      </p:sp>
      <p:pic>
        <p:nvPicPr>
          <p:cNvPr id="51203" name="Picture 2" descr="image0">
            <a:extLst>
              <a:ext uri="{FF2B5EF4-FFF2-40B4-BE49-F238E27FC236}">
                <a16:creationId xmlns:a16="http://schemas.microsoft.com/office/drawing/2014/main" id="{A014D632-E5E1-4DBD-3AEE-A54E29334F3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3810000"/>
            <a:ext cx="4068763"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04" name="Picture 3" descr="image1">
            <a:extLst>
              <a:ext uri="{FF2B5EF4-FFF2-40B4-BE49-F238E27FC236}">
                <a16:creationId xmlns:a16="http://schemas.microsoft.com/office/drawing/2014/main" id="{CEECBE4D-15D6-FA3E-9F71-F694472B2BC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24400" y="3775075"/>
            <a:ext cx="4114800" cy="308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05" name="Picture 5" descr="Dixon_construction_SR_072012.JPG">
            <a:extLst>
              <a:ext uri="{FF2B5EF4-FFF2-40B4-BE49-F238E27FC236}">
                <a16:creationId xmlns:a16="http://schemas.microsoft.com/office/drawing/2014/main" id="{53701F4C-1F13-6A72-E237-5631BE123C50}"/>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04800" y="1524000"/>
            <a:ext cx="36576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06" name="Picture 6" descr="Dixon_constructionSanRafael_071912.JPG">
            <a:extLst>
              <a:ext uri="{FF2B5EF4-FFF2-40B4-BE49-F238E27FC236}">
                <a16:creationId xmlns:a16="http://schemas.microsoft.com/office/drawing/2014/main" id="{3D9917EA-3586-6DED-8933-C04364393932}"/>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514600" y="1981200"/>
            <a:ext cx="1992313"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07" name="Picture 7" descr="SFSU_eelgrassplantpano_071912.jpg">
            <a:extLst>
              <a:ext uri="{FF2B5EF4-FFF2-40B4-BE49-F238E27FC236}">
                <a16:creationId xmlns:a16="http://schemas.microsoft.com/office/drawing/2014/main" id="{6E90F072-B47E-99F2-ABC5-9729E3CEC9B2}"/>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152400" y="609600"/>
            <a:ext cx="8610600" cy="189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08" name="Picture 4" descr="\\Coast1\mlatta\Latta Conservancy Projects\SF Bay Living Shorelines\Pictures\eelgrass installation TNC\TNCtransplant4.JPG">
            <a:extLst>
              <a:ext uri="{FF2B5EF4-FFF2-40B4-BE49-F238E27FC236}">
                <a16:creationId xmlns:a16="http://schemas.microsoft.com/office/drawing/2014/main" id="{CCD44FB5-5D50-3495-553B-81A5F98DCC12}"/>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495800" y="2438400"/>
            <a:ext cx="1676400" cy="223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09" name="Picture 5" descr="\\Coast1\mlatta\Latta Conservancy Projects\SF Bay Living Shorelines\Pictures\eelgrass installation TNC\TNCtransplant5.JPG">
            <a:extLst>
              <a:ext uri="{FF2B5EF4-FFF2-40B4-BE49-F238E27FC236}">
                <a16:creationId xmlns:a16="http://schemas.microsoft.com/office/drawing/2014/main" id="{1F83B728-9996-CD1D-48BF-6BEFFE8226DB}"/>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172200" y="2438400"/>
            <a:ext cx="2743200"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p14:dur="10"/>
    </mc:Choice>
    <mc:Fallback xmlns="">
      <p:transition advClick="0"/>
    </mc:Fallback>
  </mc:AlternateContent>
</p:sld>
</file>

<file path=ppt/slides/slide12.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55298" name="Picture 2" descr="https://lh6.googleusercontent.com/-vbCbAS8U_Ao/U2HhpPMiYjI/AAAAAAAAE4k/T3ASAiF0P24/w1358-h765-no/IMG_20140430_104412275_HDR.jpg">
            <a:extLst>
              <a:ext uri="{FF2B5EF4-FFF2-40B4-BE49-F238E27FC236}">
                <a16:creationId xmlns:a16="http://schemas.microsoft.com/office/drawing/2014/main" id="{F7DFCFA4-3036-A34D-D697-9AFDC80F629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84438" y="5284788"/>
            <a:ext cx="2300287" cy="1296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299" name="TextBox 4">
            <a:extLst>
              <a:ext uri="{FF2B5EF4-FFF2-40B4-BE49-F238E27FC236}">
                <a16:creationId xmlns:a16="http://schemas.microsoft.com/office/drawing/2014/main" id="{64162557-ADA9-CB87-CBAE-1B814499B090}"/>
              </a:ext>
            </a:extLst>
          </p:cNvPr>
          <p:cNvSpPr txBox="1">
            <a:spLocks noChangeArrowheads="1"/>
          </p:cNvSpPr>
          <p:nvPr/>
        </p:nvSpPr>
        <p:spPr bwMode="auto">
          <a:xfrm>
            <a:off x="6884988" y="6581775"/>
            <a:ext cx="2127250" cy="30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9pPr>
          </a:lstStyle>
          <a:p>
            <a:pPr eaLnBrk="1" hangingPunct="1">
              <a:spcBef>
                <a:spcPct val="0"/>
              </a:spcBef>
              <a:buFontTx/>
              <a:buNone/>
            </a:pPr>
            <a:r>
              <a:rPr lang="en-US" altLang="en-US" sz="1400">
                <a:solidFill>
                  <a:schemeClr val="bg1"/>
                </a:solidFill>
              </a:rPr>
              <a:t>Photos, S. Kiriakopolos</a:t>
            </a:r>
          </a:p>
        </p:txBody>
      </p:sp>
      <p:sp>
        <p:nvSpPr>
          <p:cNvPr id="2" name="Text Box 3">
            <a:extLst>
              <a:ext uri="{FF2B5EF4-FFF2-40B4-BE49-F238E27FC236}">
                <a16:creationId xmlns:a16="http://schemas.microsoft.com/office/drawing/2014/main" id="{466C75EB-8A4D-A5A4-E5F6-9849C7E599E0}"/>
              </a:ext>
            </a:extLst>
          </p:cNvPr>
          <p:cNvSpPr txBox="1">
            <a:spLocks noChangeArrowheads="1"/>
          </p:cNvSpPr>
          <p:nvPr/>
        </p:nvSpPr>
        <p:spPr bwMode="auto">
          <a:xfrm>
            <a:off x="279400" y="390525"/>
            <a:ext cx="6605588" cy="5048250"/>
          </a:xfrm>
          <a:prstGeom prst="rect">
            <a:avLst/>
          </a:prstGeom>
          <a:noFill/>
          <a:ln>
            <a:noFill/>
          </a:ln>
        </p:spPr>
        <p:txBody>
          <a:bodyPr>
            <a:spAutoFit/>
          </a:bodyPr>
          <a:lstStyle>
            <a:lvl1pPr>
              <a:spcBef>
                <a:spcPct val="20000"/>
              </a:spcBef>
              <a:buFont typeface="Arial" panose="020B0604020202020204" pitchFamily="34" charset="0"/>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9pPr>
          </a:lstStyle>
          <a:p>
            <a:pPr eaLnBrk="1" hangingPunct="1">
              <a:spcBef>
                <a:spcPct val="50000"/>
              </a:spcBef>
              <a:buClr>
                <a:schemeClr val="bg1"/>
              </a:buClr>
              <a:buFontTx/>
              <a:buNone/>
              <a:defRPr/>
            </a:pPr>
            <a:r>
              <a:rPr lang="en-US" altLang="en-US" sz="2800" b="1" dirty="0">
                <a:solidFill>
                  <a:schemeClr val="tx2">
                    <a:lumMod val="40000"/>
                    <a:lumOff val="60000"/>
                  </a:schemeClr>
                </a:solidFill>
              </a:rPr>
              <a:t>Intensive Monitoring 2012-2017</a:t>
            </a:r>
          </a:p>
          <a:p>
            <a:pPr marL="342900" indent="-342900" eaLnBrk="1" hangingPunct="1">
              <a:spcBef>
                <a:spcPct val="50000"/>
              </a:spcBef>
              <a:buClr>
                <a:schemeClr val="bg1"/>
              </a:buClr>
              <a:defRPr/>
            </a:pPr>
            <a:r>
              <a:rPr lang="en-US" altLang="en-US" sz="2000" b="1" dirty="0">
                <a:solidFill>
                  <a:schemeClr val="bg1"/>
                </a:solidFill>
              </a:rPr>
              <a:t>Eelgrass and Oyster success</a:t>
            </a:r>
          </a:p>
          <a:p>
            <a:pPr marL="342900" indent="-342900" eaLnBrk="1" hangingPunct="1">
              <a:spcBef>
                <a:spcPct val="50000"/>
              </a:spcBef>
              <a:buClr>
                <a:schemeClr val="bg1"/>
              </a:buClr>
              <a:defRPr/>
            </a:pPr>
            <a:r>
              <a:rPr lang="en-US" altLang="en-US" sz="2000" b="1" dirty="0">
                <a:solidFill>
                  <a:schemeClr val="bg1"/>
                </a:solidFill>
              </a:rPr>
              <a:t>Invertebrates- benthic and on reef</a:t>
            </a:r>
          </a:p>
          <a:p>
            <a:pPr marL="342900" indent="-342900" eaLnBrk="1" hangingPunct="1">
              <a:spcBef>
                <a:spcPct val="50000"/>
              </a:spcBef>
              <a:buClr>
                <a:schemeClr val="bg1"/>
              </a:buClr>
              <a:defRPr/>
            </a:pPr>
            <a:r>
              <a:rPr lang="en-US" altLang="en-US" sz="2000" b="1" dirty="0">
                <a:solidFill>
                  <a:schemeClr val="bg1"/>
                </a:solidFill>
              </a:rPr>
              <a:t>Fish- acoustic, traps, seining</a:t>
            </a:r>
          </a:p>
          <a:p>
            <a:pPr marL="342900" indent="-342900" eaLnBrk="1" hangingPunct="1">
              <a:spcBef>
                <a:spcPct val="50000"/>
              </a:spcBef>
              <a:buClr>
                <a:schemeClr val="bg1"/>
              </a:buClr>
              <a:defRPr/>
            </a:pPr>
            <a:r>
              <a:rPr lang="en-US" altLang="en-US" sz="2000" b="1" dirty="0">
                <a:solidFill>
                  <a:schemeClr val="bg1"/>
                </a:solidFill>
              </a:rPr>
              <a:t>Birds- shorebirds and waterfowl</a:t>
            </a:r>
          </a:p>
          <a:p>
            <a:pPr marL="342900" indent="-342900" eaLnBrk="1" hangingPunct="1">
              <a:spcBef>
                <a:spcPct val="50000"/>
              </a:spcBef>
              <a:buClr>
                <a:schemeClr val="bg1"/>
              </a:buClr>
              <a:defRPr/>
            </a:pPr>
            <a:r>
              <a:rPr lang="en-US" altLang="en-US" sz="2000" b="1" dirty="0">
                <a:solidFill>
                  <a:schemeClr val="bg1"/>
                </a:solidFill>
              </a:rPr>
              <a:t>Physical- </a:t>
            </a:r>
          </a:p>
          <a:p>
            <a:pPr marL="1085850" lvl="1" indent="-342900" eaLnBrk="1" hangingPunct="1">
              <a:spcBef>
                <a:spcPct val="50000"/>
              </a:spcBef>
              <a:buClr>
                <a:schemeClr val="bg1"/>
              </a:buClr>
              <a:defRPr/>
            </a:pPr>
            <a:r>
              <a:rPr lang="en-US" altLang="en-US" sz="1600" b="1" dirty="0">
                <a:solidFill>
                  <a:schemeClr val="bg1"/>
                </a:solidFill>
              </a:rPr>
              <a:t>bathymetry</a:t>
            </a:r>
          </a:p>
          <a:p>
            <a:pPr marL="1085850" lvl="1" indent="-342900" eaLnBrk="1" hangingPunct="1">
              <a:spcBef>
                <a:spcPct val="50000"/>
              </a:spcBef>
              <a:buClr>
                <a:schemeClr val="bg1"/>
              </a:buClr>
              <a:defRPr/>
            </a:pPr>
            <a:r>
              <a:rPr lang="en-US" altLang="en-US" sz="1600" b="1" dirty="0">
                <a:solidFill>
                  <a:schemeClr val="bg1"/>
                </a:solidFill>
              </a:rPr>
              <a:t>sediment accretion and erosion</a:t>
            </a:r>
          </a:p>
          <a:p>
            <a:pPr marL="1085850" lvl="1" indent="-342900" eaLnBrk="1" hangingPunct="1">
              <a:spcBef>
                <a:spcPct val="50000"/>
              </a:spcBef>
              <a:buClr>
                <a:schemeClr val="bg1"/>
              </a:buClr>
              <a:defRPr/>
            </a:pPr>
            <a:r>
              <a:rPr lang="en-US" altLang="en-US" sz="1600" b="1" dirty="0">
                <a:solidFill>
                  <a:schemeClr val="bg1"/>
                </a:solidFill>
              </a:rPr>
              <a:t>reef elements</a:t>
            </a:r>
          </a:p>
          <a:p>
            <a:pPr marL="1085850" lvl="1" indent="-342900" eaLnBrk="1" hangingPunct="1">
              <a:spcBef>
                <a:spcPct val="50000"/>
              </a:spcBef>
              <a:buClr>
                <a:schemeClr val="bg1"/>
              </a:buClr>
              <a:defRPr/>
            </a:pPr>
            <a:r>
              <a:rPr lang="en-US" altLang="en-US" sz="1600" b="1" dirty="0">
                <a:solidFill>
                  <a:schemeClr val="bg1"/>
                </a:solidFill>
              </a:rPr>
              <a:t>water quality</a:t>
            </a:r>
          </a:p>
          <a:p>
            <a:pPr marL="1085850" lvl="1" indent="-342900" eaLnBrk="1" hangingPunct="1">
              <a:spcBef>
                <a:spcPct val="50000"/>
              </a:spcBef>
              <a:buClr>
                <a:schemeClr val="bg1"/>
              </a:buClr>
              <a:defRPr/>
            </a:pPr>
            <a:r>
              <a:rPr lang="en-US" altLang="en-US" sz="1600" b="1" dirty="0">
                <a:solidFill>
                  <a:schemeClr val="bg1"/>
                </a:solidFill>
              </a:rPr>
              <a:t>wave attenuation</a:t>
            </a:r>
          </a:p>
          <a:p>
            <a:pPr marL="1085850" lvl="1" indent="-342900" eaLnBrk="1" hangingPunct="1">
              <a:spcBef>
                <a:spcPct val="50000"/>
              </a:spcBef>
              <a:buClr>
                <a:schemeClr val="bg1"/>
              </a:buClr>
              <a:defRPr/>
            </a:pPr>
            <a:endParaRPr lang="en-US" altLang="en-US" sz="1600" b="1" dirty="0">
              <a:solidFill>
                <a:schemeClr val="bg1"/>
              </a:solidFill>
            </a:endParaRPr>
          </a:p>
        </p:txBody>
      </p:sp>
      <p:sp>
        <p:nvSpPr>
          <p:cNvPr id="55301" name="AutoShape 8" descr="Image result for the nature conservancy">
            <a:extLst>
              <a:ext uri="{FF2B5EF4-FFF2-40B4-BE49-F238E27FC236}">
                <a16:creationId xmlns:a16="http://schemas.microsoft.com/office/drawing/2014/main" id="{26204771-022A-F57D-55DD-C39C2AB297CD}"/>
              </a:ext>
            </a:extLst>
          </p:cNvPr>
          <p:cNvSpPr>
            <a:spLocks noChangeAspect="1" noChangeArrowheads="1"/>
          </p:cNvSpPr>
          <p:nvPr/>
        </p:nvSpPr>
        <p:spPr bwMode="auto">
          <a:xfrm>
            <a:off x="-25400" y="-136525"/>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9pPr>
          </a:lstStyle>
          <a:p>
            <a:pPr>
              <a:spcBef>
                <a:spcPct val="0"/>
              </a:spcBef>
              <a:buFontTx/>
              <a:buNone/>
            </a:pPr>
            <a:endParaRPr lang="en-US" altLang="en-US" sz="1800">
              <a:latin typeface="Calibri" panose="020F0502020204030204" pitchFamily="34" charset="0"/>
            </a:endParaRPr>
          </a:p>
        </p:txBody>
      </p:sp>
      <p:pic>
        <p:nvPicPr>
          <p:cNvPr id="55302" name="Picture 4" descr="13.JPG">
            <a:extLst>
              <a:ext uri="{FF2B5EF4-FFF2-40B4-BE49-F238E27FC236}">
                <a16:creationId xmlns:a16="http://schemas.microsoft.com/office/drawing/2014/main" id="{682C94C6-29D9-DA61-CCDB-5D25D871424A}"/>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2225" y="5284788"/>
            <a:ext cx="1728788" cy="1296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03" name="Picture 9" descr="TNC eelgrass transplant July2012 smaller.jpg">
            <a:extLst>
              <a:ext uri="{FF2B5EF4-FFF2-40B4-BE49-F238E27FC236}">
                <a16:creationId xmlns:a16="http://schemas.microsoft.com/office/drawing/2014/main" id="{18048E7A-7024-06CC-B57E-A74A5C63BD3E}"/>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751013" y="5284788"/>
            <a:ext cx="1600200" cy="1296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04" name="Picture 2">
            <a:extLst>
              <a:ext uri="{FF2B5EF4-FFF2-40B4-BE49-F238E27FC236}">
                <a16:creationId xmlns:a16="http://schemas.microsoft.com/office/drawing/2014/main" id="{03A1F057-FCA8-9ADD-2F14-A9899770849E}"/>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942138" y="1325563"/>
            <a:ext cx="2201862" cy="165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05" name="Picture 3">
            <a:extLst>
              <a:ext uri="{FF2B5EF4-FFF2-40B4-BE49-F238E27FC236}">
                <a16:creationId xmlns:a16="http://schemas.microsoft.com/office/drawing/2014/main" id="{14E6795E-A33E-45E9-814B-8E450D399736}"/>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5802313" y="377825"/>
            <a:ext cx="2146300" cy="1611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06" name="Picture 4">
            <a:extLst>
              <a:ext uri="{FF2B5EF4-FFF2-40B4-BE49-F238E27FC236}">
                <a16:creationId xmlns:a16="http://schemas.microsoft.com/office/drawing/2014/main" id="{E35B8E8D-4014-EA83-15AF-A85E40E09D66}"/>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5802313" y="2906713"/>
            <a:ext cx="2251075" cy="168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07" name="Picture 5">
            <a:extLst>
              <a:ext uri="{FF2B5EF4-FFF2-40B4-BE49-F238E27FC236}">
                <a16:creationId xmlns:a16="http://schemas.microsoft.com/office/drawing/2014/main" id="{F69839CE-7752-FE95-2CBD-D21CB48DF0A8}"/>
              </a:ext>
            </a:extLst>
          </p:cNvPr>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6815138" y="4518025"/>
            <a:ext cx="2306637" cy="172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13.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59394" name="Picture 9">
            <a:extLst>
              <a:ext uri="{FF2B5EF4-FFF2-40B4-BE49-F238E27FC236}">
                <a16:creationId xmlns:a16="http://schemas.microsoft.com/office/drawing/2014/main" id="{AC69457F-AA34-7E0F-A3F8-32D2497BF19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692275" y="1157288"/>
            <a:ext cx="1377950" cy="1992312"/>
          </a:xfrm>
          <a:prstGeom prst="rect">
            <a:avLst/>
          </a:prstGeom>
          <a:noFill/>
          <a:ln w="6350" cap="sq">
            <a:solidFill>
              <a:srgbClr val="FFFFFF"/>
            </a:solidFill>
            <a:miter lim="800000"/>
            <a:headEnd/>
            <a:tailEnd/>
          </a:ln>
          <a:effectLst>
            <a:outerShdw dist="38100" dir="2700000" algn="tl" rotWithShape="0">
              <a:srgbClr val="808080">
                <a:alpha val="42998"/>
              </a:srgbClr>
            </a:outerShdw>
          </a:effectLst>
          <a:extLst>
            <a:ext uri="{909E8E84-426E-40DD-AFC4-6F175D3DCCD1}">
              <a14:hiddenFill xmlns:a14="http://schemas.microsoft.com/office/drawing/2010/main">
                <a:solidFill>
                  <a:srgbClr val="FFFFFF"/>
                </a:solidFill>
              </a14:hiddenFill>
            </a:ext>
          </a:extLst>
        </p:spPr>
      </p:pic>
      <p:pic>
        <p:nvPicPr>
          <p:cNvPr id="59395" name="Picture 10">
            <a:extLst>
              <a:ext uri="{FF2B5EF4-FFF2-40B4-BE49-F238E27FC236}">
                <a16:creationId xmlns:a16="http://schemas.microsoft.com/office/drawing/2014/main" id="{4ABCF035-6E4F-767D-FFF0-7E420B94E4D2}"/>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600700" y="838200"/>
            <a:ext cx="3543300" cy="2293938"/>
          </a:xfrm>
          <a:prstGeom prst="rect">
            <a:avLst/>
          </a:prstGeom>
          <a:noFill/>
          <a:ln w="6350" cap="sq">
            <a:solidFill>
              <a:srgbClr val="FFFFFF"/>
            </a:solidFill>
            <a:miter lim="800000"/>
            <a:headEnd/>
            <a:tailEnd/>
          </a:ln>
          <a:effectLst>
            <a:outerShdw dist="38100" dir="2700000" algn="tl" rotWithShape="0">
              <a:srgbClr val="808080">
                <a:alpha val="42998"/>
              </a:srgbClr>
            </a:outerShdw>
          </a:effectLst>
          <a:extLst>
            <a:ext uri="{909E8E84-426E-40DD-AFC4-6F175D3DCCD1}">
              <a14:hiddenFill xmlns:a14="http://schemas.microsoft.com/office/drawing/2010/main">
                <a:solidFill>
                  <a:srgbClr val="FFFFFF"/>
                </a:solidFill>
              </a14:hiddenFill>
            </a:ext>
          </a:extLst>
        </p:spPr>
      </p:pic>
      <p:pic>
        <p:nvPicPr>
          <p:cNvPr id="59396" name="Picture 5" descr="17.jpg">
            <a:extLst>
              <a:ext uri="{FF2B5EF4-FFF2-40B4-BE49-F238E27FC236}">
                <a16:creationId xmlns:a16="http://schemas.microsoft.com/office/drawing/2014/main" id="{188983A0-5AA7-495F-D059-8141AC7DDD8F}"/>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4450" y="838200"/>
            <a:ext cx="1981200" cy="2311400"/>
          </a:xfrm>
          <a:prstGeom prst="rect">
            <a:avLst/>
          </a:prstGeom>
          <a:noFill/>
          <a:ln w="6350">
            <a:solidFill>
              <a:srgbClr val="FFFFFF"/>
            </a:solidFill>
            <a:miter lim="800000"/>
            <a:headEnd/>
            <a:tailEnd/>
          </a:ln>
          <a:extLst>
            <a:ext uri="{909E8E84-426E-40DD-AFC4-6F175D3DCCD1}">
              <a14:hiddenFill xmlns:a14="http://schemas.microsoft.com/office/drawing/2010/main">
                <a:solidFill>
                  <a:srgbClr val="FFFFFF"/>
                </a:solidFill>
              </a14:hiddenFill>
            </a:ext>
          </a:extLst>
        </p:spPr>
      </p:pic>
      <p:pic>
        <p:nvPicPr>
          <p:cNvPr id="59397" name="Picture 11">
            <a:extLst>
              <a:ext uri="{FF2B5EF4-FFF2-40B4-BE49-F238E27FC236}">
                <a16:creationId xmlns:a16="http://schemas.microsoft.com/office/drawing/2014/main" id="{27F90315-3E02-3B5E-0E74-1CE61D863A90}"/>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859088" y="838200"/>
            <a:ext cx="2941637" cy="2311400"/>
          </a:xfrm>
          <a:prstGeom prst="rect">
            <a:avLst/>
          </a:prstGeom>
          <a:noFill/>
          <a:ln w="6350" cap="sq">
            <a:solidFill>
              <a:srgbClr val="FFFFFF"/>
            </a:solidFill>
            <a:miter lim="800000"/>
            <a:headEnd/>
            <a:tailEnd/>
          </a:ln>
          <a:effectLst>
            <a:outerShdw dist="38100" dir="2700000" algn="tl" rotWithShape="0">
              <a:srgbClr val="808080">
                <a:alpha val="42998"/>
              </a:srgbClr>
            </a:outerShdw>
          </a:effectLst>
          <a:extLst>
            <a:ext uri="{909E8E84-426E-40DD-AFC4-6F175D3DCCD1}">
              <a14:hiddenFill xmlns:a14="http://schemas.microsoft.com/office/drawing/2010/main">
                <a:solidFill>
                  <a:srgbClr val="FFFFFF"/>
                </a:solidFill>
              </a14:hiddenFill>
            </a:ext>
          </a:extLst>
        </p:spPr>
      </p:pic>
      <p:sp>
        <p:nvSpPr>
          <p:cNvPr id="59398" name="TextBox 13">
            <a:extLst>
              <a:ext uri="{FF2B5EF4-FFF2-40B4-BE49-F238E27FC236}">
                <a16:creationId xmlns:a16="http://schemas.microsoft.com/office/drawing/2014/main" id="{1A6A9177-9241-0CAE-87F7-BF5D9DEE744B}"/>
              </a:ext>
            </a:extLst>
          </p:cNvPr>
          <p:cNvSpPr txBox="1">
            <a:spLocks noChangeArrowheads="1"/>
          </p:cNvSpPr>
          <p:nvPr/>
        </p:nvSpPr>
        <p:spPr bwMode="auto">
          <a:xfrm>
            <a:off x="5211763" y="6511925"/>
            <a:ext cx="3997325"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9pPr>
          </a:lstStyle>
          <a:p>
            <a:pPr eaLnBrk="1" hangingPunct="1">
              <a:spcBef>
                <a:spcPct val="0"/>
              </a:spcBef>
              <a:buFontTx/>
              <a:buNone/>
            </a:pPr>
            <a:r>
              <a:rPr lang="en-US" altLang="en-US" sz="1100">
                <a:solidFill>
                  <a:srgbClr val="FFFFFF"/>
                </a:solidFill>
              </a:rPr>
              <a:t>Photos, S. Kiriakopolos, Damien Kunz, and Sally Rae Kimmel</a:t>
            </a:r>
          </a:p>
        </p:txBody>
      </p:sp>
      <p:sp>
        <p:nvSpPr>
          <p:cNvPr id="60423" name="Title 1">
            <a:extLst>
              <a:ext uri="{FF2B5EF4-FFF2-40B4-BE49-F238E27FC236}">
                <a16:creationId xmlns:a16="http://schemas.microsoft.com/office/drawing/2014/main" id="{B807F23F-6384-E49F-BA27-E173F5F26F95}"/>
              </a:ext>
            </a:extLst>
          </p:cNvPr>
          <p:cNvSpPr txBox="1">
            <a:spLocks/>
          </p:cNvSpPr>
          <p:nvPr/>
        </p:nvSpPr>
        <p:spPr bwMode="auto">
          <a:xfrm>
            <a:off x="88900" y="127000"/>
            <a:ext cx="9023350" cy="520700"/>
          </a:xfrm>
          <a:prstGeom prst="rect">
            <a:avLst/>
          </a:prstGeom>
          <a:noFill/>
          <a:ln>
            <a:noFill/>
          </a:ln>
        </p:spPr>
        <p:txBody>
          <a:bodyPr anchor="ctr"/>
          <a:lstStyle>
            <a:lvl1pPr>
              <a:spcBef>
                <a:spcPct val="20000"/>
              </a:spcBef>
              <a:buFont typeface="Arial" panose="020B0604020202020204" pitchFamily="34" charset="0"/>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9pPr>
          </a:lstStyle>
          <a:p>
            <a:pPr eaLnBrk="1" hangingPunct="1">
              <a:spcBef>
                <a:spcPct val="0"/>
              </a:spcBef>
              <a:buFontTx/>
              <a:buNone/>
              <a:defRPr/>
            </a:pPr>
            <a:r>
              <a:rPr lang="en-US" altLang="en-US" sz="2400" b="1" dirty="0">
                <a:solidFill>
                  <a:schemeClr val="tx2">
                    <a:lumMod val="40000"/>
                    <a:lumOff val="60000"/>
                  </a:schemeClr>
                </a:solidFill>
              </a:rPr>
              <a:t> 3.8 Million Native Oysters</a:t>
            </a:r>
            <a:r>
              <a:rPr lang="en-US" altLang="en-US" sz="2400" b="1" dirty="0">
                <a:solidFill>
                  <a:srgbClr val="FFFFFF"/>
                </a:solidFill>
              </a:rPr>
              <a:t> and 100 Species Using Reefs</a:t>
            </a:r>
          </a:p>
        </p:txBody>
      </p:sp>
      <p:pic>
        <p:nvPicPr>
          <p:cNvPr id="59400" name="Picture 4" descr="15.jpg">
            <a:extLst>
              <a:ext uri="{FF2B5EF4-FFF2-40B4-BE49-F238E27FC236}">
                <a16:creationId xmlns:a16="http://schemas.microsoft.com/office/drawing/2014/main" id="{D1E42F54-1816-A126-5F0F-6BEDB3884210}"/>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1838325" y="838200"/>
            <a:ext cx="1457325" cy="1133475"/>
          </a:xfrm>
          <a:prstGeom prst="rect">
            <a:avLst/>
          </a:prstGeom>
          <a:noFill/>
          <a:ln w="6350">
            <a:solidFill>
              <a:srgbClr val="FFFFFF"/>
            </a:solidFill>
            <a:miter lim="800000"/>
            <a:headEnd/>
            <a:tailEnd/>
          </a:ln>
          <a:extLst>
            <a:ext uri="{909E8E84-426E-40DD-AFC4-6F175D3DCCD1}">
              <a14:hiddenFill xmlns:a14="http://schemas.microsoft.com/office/drawing/2010/main">
                <a:solidFill>
                  <a:srgbClr val="FFFFFF"/>
                </a:solidFill>
              </a14:hiddenFill>
            </a:ext>
          </a:extLst>
        </p:spPr>
      </p:pic>
      <p:pic>
        <p:nvPicPr>
          <p:cNvPr id="59401" name="Picture 13" descr="7208_01-28-14_LSP_By_Sally_Rae_Kimmel.jpg">
            <a:extLst>
              <a:ext uri="{FF2B5EF4-FFF2-40B4-BE49-F238E27FC236}">
                <a16:creationId xmlns:a16="http://schemas.microsoft.com/office/drawing/2014/main" id="{A9CFC8A4-1BB6-7A5B-739E-348F0238BA32}"/>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7405688" y="2119313"/>
            <a:ext cx="1706562" cy="1128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402" name="Picture 12">
            <a:extLst>
              <a:ext uri="{FF2B5EF4-FFF2-40B4-BE49-F238E27FC236}">
                <a16:creationId xmlns:a16="http://schemas.microsoft.com/office/drawing/2014/main" id="{633A92E6-07E6-B2E7-F7ED-5B25C56A9AC6}"/>
              </a:ext>
            </a:extLst>
          </p:cNvPr>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5800725" y="2119313"/>
            <a:ext cx="1604963" cy="1101725"/>
          </a:xfrm>
          <a:prstGeom prst="rect">
            <a:avLst/>
          </a:prstGeom>
          <a:noFill/>
          <a:ln w="6350" cap="sq">
            <a:solidFill>
              <a:srgbClr val="FFFFFF"/>
            </a:solidFill>
            <a:miter lim="800000"/>
            <a:headEnd/>
            <a:tailEnd/>
          </a:ln>
          <a:effectLst>
            <a:outerShdw dist="38100" dir="2700000" algn="tl" rotWithShape="0">
              <a:srgbClr val="808080">
                <a:alpha val="42998"/>
              </a:srgbClr>
            </a:outerShdw>
          </a:effectLst>
          <a:extLst>
            <a:ext uri="{909E8E84-426E-40DD-AFC4-6F175D3DCCD1}">
              <a14:hiddenFill xmlns:a14="http://schemas.microsoft.com/office/drawing/2010/main">
                <a:solidFill>
                  <a:srgbClr val="FFFFFF"/>
                </a:solidFill>
              </a14:hiddenFill>
            </a:ext>
          </a:extLst>
        </p:spPr>
      </p:pic>
      <p:sp>
        <p:nvSpPr>
          <p:cNvPr id="60427" name="Rectangle 14">
            <a:extLst>
              <a:ext uri="{FF2B5EF4-FFF2-40B4-BE49-F238E27FC236}">
                <a16:creationId xmlns:a16="http://schemas.microsoft.com/office/drawing/2014/main" id="{3CC68402-7F48-5636-4864-F4C3DE3DF3BE}"/>
              </a:ext>
            </a:extLst>
          </p:cNvPr>
          <p:cNvSpPr>
            <a:spLocks noChangeArrowheads="1"/>
          </p:cNvSpPr>
          <p:nvPr/>
        </p:nvSpPr>
        <p:spPr bwMode="auto">
          <a:xfrm>
            <a:off x="381000" y="4111625"/>
            <a:ext cx="2733675" cy="461963"/>
          </a:xfrm>
          <a:prstGeom prst="rect">
            <a:avLst/>
          </a:prstGeom>
          <a:noFill/>
          <a:ln>
            <a:noFill/>
          </a:ln>
        </p:spPr>
        <p:txBody>
          <a:bodyPr wrap="none">
            <a:spAutoFit/>
          </a:bodyPr>
          <a:lstStyle>
            <a:lvl1pPr>
              <a:spcBef>
                <a:spcPct val="20000"/>
              </a:spcBef>
              <a:buFont typeface="Arial" panose="020B0604020202020204" pitchFamily="34" charset="0"/>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9pPr>
          </a:lstStyle>
          <a:p>
            <a:pPr eaLnBrk="1" hangingPunct="1">
              <a:spcBef>
                <a:spcPct val="0"/>
              </a:spcBef>
              <a:buFontTx/>
              <a:buNone/>
              <a:defRPr/>
            </a:pPr>
            <a:r>
              <a:rPr lang="en-US" altLang="en-US" sz="2400" b="1" dirty="0">
                <a:solidFill>
                  <a:schemeClr val="tx2">
                    <a:lumMod val="40000"/>
                    <a:lumOff val="60000"/>
                  </a:schemeClr>
                </a:solidFill>
              </a:rPr>
              <a:t>Physical Benefits</a:t>
            </a:r>
          </a:p>
        </p:txBody>
      </p:sp>
      <p:sp>
        <p:nvSpPr>
          <p:cNvPr id="59404" name="Rectangle 15">
            <a:extLst>
              <a:ext uri="{FF2B5EF4-FFF2-40B4-BE49-F238E27FC236}">
                <a16:creationId xmlns:a16="http://schemas.microsoft.com/office/drawing/2014/main" id="{04D7E7D3-3D9C-EC4E-9947-0184604CD77B}"/>
              </a:ext>
            </a:extLst>
          </p:cNvPr>
          <p:cNvSpPr>
            <a:spLocks noChangeArrowheads="1"/>
          </p:cNvSpPr>
          <p:nvPr/>
        </p:nvSpPr>
        <p:spPr bwMode="auto">
          <a:xfrm>
            <a:off x="198438" y="4956175"/>
            <a:ext cx="45720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panose="020B0604020202020204" pitchFamily="34" charset="0"/>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r>
              <a:rPr lang="en-US" altLang="en-US" sz="1800" b="1">
                <a:solidFill>
                  <a:srgbClr val="FFFFFF"/>
                </a:solidFill>
              </a:rPr>
              <a:t>most energy lost on broad mudflat </a:t>
            </a:r>
          </a:p>
          <a:p>
            <a:pPr eaLnBrk="1" hangingPunct="1">
              <a:spcBef>
                <a:spcPct val="0"/>
              </a:spcBef>
            </a:pPr>
            <a:r>
              <a:rPr lang="en-US" altLang="en-US" sz="1800" b="1">
                <a:solidFill>
                  <a:srgbClr val="FFFFFF"/>
                </a:solidFill>
              </a:rPr>
              <a:t>but reef extracts 30% more at MSL water levels</a:t>
            </a:r>
          </a:p>
        </p:txBody>
      </p:sp>
      <p:pic>
        <p:nvPicPr>
          <p:cNvPr id="59405" name="Picture 10" descr="DSC07319">
            <a:extLst>
              <a:ext uri="{FF2B5EF4-FFF2-40B4-BE49-F238E27FC236}">
                <a16:creationId xmlns:a16="http://schemas.microsoft.com/office/drawing/2014/main" id="{BAC4EBE9-D943-89E1-74E6-D446FDF17768}"/>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211763" y="3673475"/>
            <a:ext cx="3614737" cy="271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9406" name="Straight Arrow Connector 17">
            <a:extLst>
              <a:ext uri="{FF2B5EF4-FFF2-40B4-BE49-F238E27FC236}">
                <a16:creationId xmlns:a16="http://schemas.microsoft.com/office/drawing/2014/main" id="{E5D4A862-A007-610F-9E97-1BA6EAC9D324}"/>
              </a:ext>
            </a:extLst>
          </p:cNvPr>
          <p:cNvCxnSpPr>
            <a:cxnSpLocks noChangeShapeType="1"/>
          </p:cNvCxnSpPr>
          <p:nvPr/>
        </p:nvCxnSpPr>
        <p:spPr bwMode="auto">
          <a:xfrm>
            <a:off x="4922838" y="3722688"/>
            <a:ext cx="2224087" cy="1095375"/>
          </a:xfrm>
          <a:prstGeom prst="straightConnector1">
            <a:avLst/>
          </a:prstGeom>
          <a:noFill/>
          <a:ln w="38100">
            <a:solidFill>
              <a:srgbClr val="FF0000"/>
            </a:solidFill>
            <a:round/>
            <a:headEnd/>
            <a:tailEnd type="arrow" w="med" len="med"/>
          </a:ln>
          <a:effectLst>
            <a:outerShdw dist="20000" dir="5400000" rotWithShape="0">
              <a:srgbClr val="808080">
                <a:alpha val="37999"/>
              </a:srgbClr>
            </a:outerShdw>
          </a:effectLst>
          <a:extLst>
            <a:ext uri="{909E8E84-426E-40DD-AFC4-6F175D3DCCD1}">
              <a14:hiddenFill xmlns:a14="http://schemas.microsoft.com/office/drawing/2010/main">
                <a:noFill/>
              </a14:hiddenFill>
            </a:ext>
          </a:extLst>
        </p:spPr>
      </p:cxnSp>
      <p:sp>
        <p:nvSpPr>
          <p:cNvPr id="59407" name="Rectangle 18">
            <a:extLst>
              <a:ext uri="{FF2B5EF4-FFF2-40B4-BE49-F238E27FC236}">
                <a16:creationId xmlns:a16="http://schemas.microsoft.com/office/drawing/2014/main" id="{20AE2726-12B8-9CE6-FF7E-646B6983900E}"/>
              </a:ext>
            </a:extLst>
          </p:cNvPr>
          <p:cNvSpPr>
            <a:spLocks noChangeArrowheads="1"/>
          </p:cNvSpPr>
          <p:nvPr/>
        </p:nvSpPr>
        <p:spPr bwMode="auto">
          <a:xfrm>
            <a:off x="4329113" y="3178175"/>
            <a:ext cx="4572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9pPr>
          </a:lstStyle>
          <a:p>
            <a:pPr eaLnBrk="1" hangingPunct="1">
              <a:spcBef>
                <a:spcPct val="0"/>
              </a:spcBef>
              <a:buFontTx/>
              <a:buNone/>
            </a:pPr>
            <a:r>
              <a:rPr lang="en-US" altLang="en-US" sz="1600" b="1">
                <a:solidFill>
                  <a:srgbClr val="FFFFFF"/>
                </a:solidFill>
              </a:rPr>
              <a:t>15 cm sediment </a:t>
            </a:r>
          </a:p>
          <a:p>
            <a:pPr eaLnBrk="1" hangingPunct="1">
              <a:spcBef>
                <a:spcPct val="0"/>
              </a:spcBef>
              <a:buFontTx/>
              <a:buNone/>
            </a:pPr>
            <a:r>
              <a:rPr lang="en-US" altLang="en-US" sz="1600" b="1">
                <a:solidFill>
                  <a:srgbClr val="FFFFFF"/>
                </a:solidFill>
              </a:rPr>
              <a:t>accretion along reefs</a:t>
            </a:r>
          </a:p>
        </p:txBody>
      </p:sp>
      <p:sp>
        <p:nvSpPr>
          <p:cNvPr id="59408" name="Rectangle 19">
            <a:extLst>
              <a:ext uri="{FF2B5EF4-FFF2-40B4-BE49-F238E27FC236}">
                <a16:creationId xmlns:a16="http://schemas.microsoft.com/office/drawing/2014/main" id="{D82F258D-0B45-ECEA-35ED-6ED0ADC30B5F}"/>
              </a:ext>
            </a:extLst>
          </p:cNvPr>
          <p:cNvSpPr>
            <a:spLocks noChangeArrowheads="1"/>
          </p:cNvSpPr>
          <p:nvPr/>
        </p:nvSpPr>
        <p:spPr bwMode="auto">
          <a:xfrm>
            <a:off x="7146925" y="5846763"/>
            <a:ext cx="167957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9pPr>
          </a:lstStyle>
          <a:p>
            <a:pPr eaLnBrk="1" hangingPunct="1">
              <a:spcBef>
                <a:spcPct val="0"/>
              </a:spcBef>
              <a:buFontTx/>
              <a:buNone/>
            </a:pPr>
            <a:r>
              <a:rPr lang="en-US" altLang="en-US" sz="1600" b="1">
                <a:solidFill>
                  <a:srgbClr val="FFFFFF"/>
                </a:solidFill>
              </a:rPr>
              <a:t>24 cm in center</a:t>
            </a:r>
          </a:p>
        </p:txBody>
      </p:sp>
      <p:cxnSp>
        <p:nvCxnSpPr>
          <p:cNvPr id="59409" name="Straight Arrow Connector 20">
            <a:extLst>
              <a:ext uri="{FF2B5EF4-FFF2-40B4-BE49-F238E27FC236}">
                <a16:creationId xmlns:a16="http://schemas.microsoft.com/office/drawing/2014/main" id="{B2BA4032-06F0-EE59-F6B8-3FA8C7C59E10}"/>
              </a:ext>
            </a:extLst>
          </p:cNvPr>
          <p:cNvCxnSpPr>
            <a:cxnSpLocks noChangeShapeType="1"/>
          </p:cNvCxnSpPr>
          <p:nvPr/>
        </p:nvCxnSpPr>
        <p:spPr bwMode="auto">
          <a:xfrm flipV="1">
            <a:off x="8115300" y="5029200"/>
            <a:ext cx="0" cy="777875"/>
          </a:xfrm>
          <a:prstGeom prst="straightConnector1">
            <a:avLst/>
          </a:prstGeom>
          <a:noFill/>
          <a:ln w="38100">
            <a:solidFill>
              <a:srgbClr val="FF0000"/>
            </a:solidFill>
            <a:round/>
            <a:headEnd/>
            <a:tailEnd type="arrow" w="med" len="med"/>
          </a:ln>
          <a:effectLst>
            <a:outerShdw dist="20000" dir="5400000" rotWithShape="0">
              <a:srgbClr val="808080">
                <a:alpha val="37999"/>
              </a:srgbClr>
            </a:outerShdw>
          </a:effectLst>
          <a:extLst>
            <a:ext uri="{909E8E84-426E-40DD-AFC4-6F175D3DCCD1}">
              <a14:hiddenFill xmlns:a14="http://schemas.microsoft.com/office/drawing/2010/main">
                <a:noFill/>
              </a14:hiddenFill>
            </a:ext>
          </a:extLst>
        </p:spPr>
      </p:cxnSp>
    </p:spTree>
  </p:cSld>
  <p:clrMapOvr>
    <a:masterClrMapping/>
  </p:clrMapOvr>
  <p:transition spd="slow"/>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ext Box 3">
            <a:extLst>
              <a:ext uri="{FF2B5EF4-FFF2-40B4-BE49-F238E27FC236}">
                <a16:creationId xmlns:a16="http://schemas.microsoft.com/office/drawing/2014/main" id="{57538514-B68B-7329-C493-5EA2FDCC4731}"/>
              </a:ext>
            </a:extLst>
          </p:cNvPr>
          <p:cNvSpPr txBox="1">
            <a:spLocks noChangeArrowheads="1"/>
          </p:cNvSpPr>
          <p:nvPr/>
        </p:nvSpPr>
        <p:spPr bwMode="auto">
          <a:xfrm>
            <a:off x="152400" y="1524000"/>
            <a:ext cx="7086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9pPr>
          </a:lstStyle>
          <a:p>
            <a:pPr eaLnBrk="1" hangingPunct="1">
              <a:spcBef>
                <a:spcPct val="50000"/>
              </a:spcBef>
              <a:buClr>
                <a:schemeClr val="bg1"/>
              </a:buClr>
              <a:buFontTx/>
              <a:buNone/>
            </a:pPr>
            <a:r>
              <a:rPr lang="en-US" altLang="en-US" sz="2400">
                <a:solidFill>
                  <a:schemeClr val="bg1"/>
                </a:solidFill>
                <a:latin typeface="Palatino Linotype" panose="02040502050505030304" pitchFamily="18" charset="0"/>
              </a:rPr>
              <a:t> </a:t>
            </a:r>
          </a:p>
        </p:txBody>
      </p:sp>
      <p:pic>
        <p:nvPicPr>
          <p:cNvPr id="63491" name="Picture 4" descr="IMG_3284.JPG">
            <a:extLst>
              <a:ext uri="{FF2B5EF4-FFF2-40B4-BE49-F238E27FC236}">
                <a16:creationId xmlns:a16="http://schemas.microsoft.com/office/drawing/2014/main" id="{D97322E4-3055-5E9D-803C-F1261D13DD9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2700"/>
            <a:ext cx="9144000" cy="7043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4516" name="Title 1">
            <a:extLst>
              <a:ext uri="{FF2B5EF4-FFF2-40B4-BE49-F238E27FC236}">
                <a16:creationId xmlns:a16="http://schemas.microsoft.com/office/drawing/2014/main" id="{5C93E15A-3964-35FD-406C-34B930161BC5}"/>
              </a:ext>
            </a:extLst>
          </p:cNvPr>
          <p:cNvSpPr txBox="1">
            <a:spLocks/>
          </p:cNvSpPr>
          <p:nvPr/>
        </p:nvSpPr>
        <p:spPr bwMode="auto">
          <a:xfrm>
            <a:off x="68263" y="401638"/>
            <a:ext cx="8964612" cy="520700"/>
          </a:xfrm>
          <a:prstGeom prst="rect">
            <a:avLst/>
          </a:prstGeom>
          <a:noFill/>
          <a:ln>
            <a:noFill/>
          </a:ln>
        </p:spPr>
        <p:txBody>
          <a:bodyPr anchor="ctr"/>
          <a:lstStyle>
            <a:lvl1pPr>
              <a:spcBef>
                <a:spcPct val="20000"/>
              </a:spcBef>
              <a:buFont typeface="Arial" panose="020B0604020202020204" pitchFamily="34" charset="0"/>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9pPr>
          </a:lstStyle>
          <a:p>
            <a:pPr eaLnBrk="1" hangingPunct="1">
              <a:spcBef>
                <a:spcPct val="0"/>
              </a:spcBef>
              <a:buFontTx/>
              <a:buNone/>
              <a:defRPr/>
            </a:pPr>
            <a:r>
              <a:rPr lang="en-US" altLang="en-US" sz="2800" b="1" dirty="0">
                <a:solidFill>
                  <a:schemeClr val="tx2">
                    <a:lumMod val="40000"/>
                    <a:lumOff val="60000"/>
                  </a:schemeClr>
                </a:solidFill>
              </a:rPr>
              <a:t>Recommendations for future projects</a:t>
            </a:r>
          </a:p>
        </p:txBody>
      </p:sp>
      <p:sp>
        <p:nvSpPr>
          <p:cNvPr id="63493" name="TextBox 5">
            <a:extLst>
              <a:ext uri="{FF2B5EF4-FFF2-40B4-BE49-F238E27FC236}">
                <a16:creationId xmlns:a16="http://schemas.microsoft.com/office/drawing/2014/main" id="{2EE43C5D-19BE-344F-C6E6-1CDEECCD2261}"/>
              </a:ext>
            </a:extLst>
          </p:cNvPr>
          <p:cNvSpPr txBox="1">
            <a:spLocks noChangeArrowheads="1"/>
          </p:cNvSpPr>
          <p:nvPr/>
        </p:nvSpPr>
        <p:spPr bwMode="auto">
          <a:xfrm>
            <a:off x="68263" y="2506663"/>
            <a:ext cx="9075737" cy="4278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627063" indent="-627063">
              <a:spcBef>
                <a:spcPct val="20000"/>
              </a:spcBef>
              <a:buFont typeface="Arial" panose="020B0604020202020204" pitchFamily="34" charset="0"/>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9pPr>
          </a:lstStyle>
          <a:p>
            <a:pPr eaLnBrk="1" hangingPunct="1">
              <a:spcBef>
                <a:spcPct val="0"/>
              </a:spcBef>
              <a:buFontTx/>
              <a:buNone/>
            </a:pPr>
            <a:r>
              <a:rPr lang="en-US" altLang="en-US" sz="1600" b="1" dirty="0">
                <a:solidFill>
                  <a:srgbClr val="FFFFFF"/>
                </a:solidFill>
                <a:cs typeface="Arial" panose="020B0604020202020204" pitchFamily="34" charset="0"/>
              </a:rPr>
              <a:t>Add habitat structure on mudflat to quickly attract many species, including rare &amp; valuable</a:t>
            </a:r>
          </a:p>
          <a:p>
            <a:pPr eaLnBrk="1" hangingPunct="1">
              <a:spcBef>
                <a:spcPct val="0"/>
              </a:spcBef>
              <a:buFontTx/>
              <a:buNone/>
            </a:pPr>
            <a:endParaRPr lang="en-US" altLang="en-US" sz="1600" b="1" dirty="0">
              <a:solidFill>
                <a:srgbClr val="FFFFFF"/>
              </a:solidFill>
              <a:cs typeface="Arial" panose="020B0604020202020204" pitchFamily="34" charset="0"/>
            </a:endParaRPr>
          </a:p>
          <a:p>
            <a:pPr eaLnBrk="1" hangingPunct="1">
              <a:spcBef>
                <a:spcPct val="0"/>
              </a:spcBef>
              <a:buFontTx/>
              <a:buNone/>
            </a:pPr>
            <a:r>
              <a:rPr lang="en-US" altLang="en-US" sz="1600" b="1" dirty="0">
                <a:solidFill>
                  <a:srgbClr val="FFFFFF"/>
                </a:solidFill>
                <a:cs typeface="Arial" panose="020B0604020202020204" pitchFamily="34" charset="0"/>
              </a:rPr>
              <a:t>Plant eelgrass early in the growing season, plan for additional phased plantings</a:t>
            </a:r>
          </a:p>
          <a:p>
            <a:pPr eaLnBrk="1" hangingPunct="1">
              <a:spcBef>
                <a:spcPct val="0"/>
              </a:spcBef>
              <a:buFontTx/>
              <a:buNone/>
            </a:pPr>
            <a:endParaRPr lang="en-US" altLang="en-US" sz="1600" b="1" dirty="0">
              <a:solidFill>
                <a:srgbClr val="FFFFFF"/>
              </a:solidFill>
              <a:cs typeface="Arial" panose="020B0604020202020204" pitchFamily="34" charset="0"/>
            </a:endParaRPr>
          </a:p>
          <a:p>
            <a:pPr eaLnBrk="1" hangingPunct="1">
              <a:spcBef>
                <a:spcPct val="0"/>
              </a:spcBef>
              <a:buFontTx/>
              <a:buNone/>
            </a:pPr>
            <a:r>
              <a:rPr lang="en-US" altLang="en-US" sz="1600" b="1" dirty="0">
                <a:solidFill>
                  <a:srgbClr val="FFFFFF"/>
                </a:solidFill>
                <a:cs typeface="Arial" panose="020B0604020202020204" pitchFamily="34" charset="0"/>
              </a:rPr>
              <a:t>Co-locate eelgrass and oyster reefs to maximize invertebrate/fish use</a:t>
            </a:r>
          </a:p>
          <a:p>
            <a:pPr eaLnBrk="1" hangingPunct="1">
              <a:spcBef>
                <a:spcPct val="0"/>
              </a:spcBef>
              <a:buFontTx/>
              <a:buNone/>
            </a:pPr>
            <a:endParaRPr lang="en-US" altLang="en-US" sz="1600" b="1" dirty="0">
              <a:solidFill>
                <a:srgbClr val="FFFFFF"/>
              </a:solidFill>
              <a:cs typeface="Arial" panose="020B0604020202020204" pitchFamily="34" charset="0"/>
            </a:endParaRPr>
          </a:p>
          <a:p>
            <a:pPr eaLnBrk="1" hangingPunct="1">
              <a:spcBef>
                <a:spcPct val="0"/>
              </a:spcBef>
              <a:buFontTx/>
              <a:buNone/>
            </a:pPr>
            <a:r>
              <a:rPr lang="en-US" altLang="en-US" sz="1600" b="1" dirty="0">
                <a:solidFill>
                  <a:srgbClr val="FFFFFF"/>
                </a:solidFill>
                <a:cs typeface="Arial" panose="020B0604020202020204" pitchFamily="34" charset="0"/>
              </a:rPr>
              <a:t>Shell bag mounds and </a:t>
            </a:r>
            <a:r>
              <a:rPr lang="en-US" altLang="en-US" sz="1600" b="1" dirty="0" err="1">
                <a:solidFill>
                  <a:srgbClr val="FFFFFF"/>
                </a:solidFill>
                <a:cs typeface="Arial" panose="020B0604020202020204" pitchFamily="34" charset="0"/>
              </a:rPr>
              <a:t>baycrete</a:t>
            </a:r>
            <a:r>
              <a:rPr lang="en-US" altLang="en-US" sz="1600" b="1" dirty="0">
                <a:solidFill>
                  <a:srgbClr val="FFFFFF"/>
                </a:solidFill>
                <a:cs typeface="Arial" panose="020B0604020202020204" pitchFamily="34" charset="0"/>
              </a:rPr>
              <a:t> elements maximize native oyster recruitment</a:t>
            </a:r>
          </a:p>
          <a:p>
            <a:pPr eaLnBrk="1" hangingPunct="1">
              <a:spcBef>
                <a:spcPct val="0"/>
              </a:spcBef>
              <a:buFontTx/>
              <a:buNone/>
            </a:pPr>
            <a:endParaRPr lang="en-US" altLang="en-US" sz="1600" b="1" dirty="0">
              <a:solidFill>
                <a:srgbClr val="FFFFFF"/>
              </a:solidFill>
              <a:cs typeface="Arial" panose="020B0604020202020204" pitchFamily="34" charset="0"/>
            </a:endParaRPr>
          </a:p>
          <a:p>
            <a:pPr eaLnBrk="1" hangingPunct="1">
              <a:spcBef>
                <a:spcPct val="0"/>
              </a:spcBef>
              <a:buFontTx/>
              <a:buNone/>
            </a:pPr>
            <a:r>
              <a:rPr lang="en-US" altLang="en-US" sz="1600" b="1" dirty="0">
                <a:solidFill>
                  <a:srgbClr val="FFFFFF"/>
                </a:solidFill>
                <a:cs typeface="Arial" panose="020B0604020202020204" pitchFamily="34" charset="0"/>
              </a:rPr>
              <a:t>Consider accretion around reefs in future designs – don’t waste valuable shell at base</a:t>
            </a:r>
          </a:p>
          <a:p>
            <a:pPr eaLnBrk="1" hangingPunct="1">
              <a:spcBef>
                <a:spcPct val="0"/>
              </a:spcBef>
              <a:buFontTx/>
              <a:buNone/>
            </a:pPr>
            <a:endParaRPr lang="en-US" altLang="en-US" sz="1600" b="1" dirty="0">
              <a:solidFill>
                <a:srgbClr val="FFFFFF"/>
              </a:solidFill>
              <a:cs typeface="Arial" panose="020B0604020202020204" pitchFamily="34" charset="0"/>
            </a:endParaRPr>
          </a:p>
          <a:p>
            <a:pPr eaLnBrk="1" hangingPunct="1">
              <a:spcBef>
                <a:spcPct val="0"/>
              </a:spcBef>
              <a:buFontTx/>
              <a:buNone/>
            </a:pPr>
            <a:r>
              <a:rPr lang="en-US" altLang="en-US" sz="1600" b="1" dirty="0">
                <a:solidFill>
                  <a:srgbClr val="FFFFFF"/>
                </a:solidFill>
                <a:cs typeface="Arial" panose="020B0604020202020204" pitchFamily="34" charset="0"/>
              </a:rPr>
              <a:t>Don’t fret about reef subsidence, even in unconsolidated sediment</a:t>
            </a:r>
          </a:p>
          <a:p>
            <a:pPr eaLnBrk="1" hangingPunct="1">
              <a:spcBef>
                <a:spcPct val="0"/>
              </a:spcBef>
              <a:buFontTx/>
              <a:buNone/>
            </a:pPr>
            <a:endParaRPr lang="en-US" altLang="en-US" sz="1600" b="1" dirty="0">
              <a:solidFill>
                <a:srgbClr val="FFFFFF"/>
              </a:solidFill>
              <a:cs typeface="Arial" panose="020B0604020202020204" pitchFamily="34" charset="0"/>
            </a:endParaRPr>
          </a:p>
          <a:p>
            <a:pPr eaLnBrk="1" hangingPunct="1">
              <a:spcBef>
                <a:spcPct val="0"/>
              </a:spcBef>
              <a:buFontTx/>
              <a:buNone/>
            </a:pPr>
            <a:r>
              <a:rPr lang="en-US" altLang="en-US" sz="1600" b="1" dirty="0">
                <a:solidFill>
                  <a:srgbClr val="FFFFFF"/>
                </a:solidFill>
                <a:cs typeface="Arial" panose="020B0604020202020204" pitchFamily="34" charset="0"/>
              </a:rPr>
              <a:t>Test more locations, additional designs, to further evaluate wave attenuation potential</a:t>
            </a:r>
          </a:p>
          <a:p>
            <a:pPr eaLnBrk="1" hangingPunct="1">
              <a:spcBef>
                <a:spcPct val="0"/>
              </a:spcBef>
              <a:buFontTx/>
              <a:buNone/>
            </a:pPr>
            <a:endParaRPr lang="en-US" altLang="en-US" sz="1600" b="1" dirty="0">
              <a:solidFill>
                <a:srgbClr val="FFFFFF"/>
              </a:solidFill>
              <a:cs typeface="Arial" panose="020B0604020202020204" pitchFamily="34" charset="0"/>
            </a:endParaRPr>
          </a:p>
          <a:p>
            <a:pPr eaLnBrk="1" hangingPunct="1">
              <a:spcBef>
                <a:spcPct val="0"/>
              </a:spcBef>
              <a:buFontTx/>
              <a:buNone/>
            </a:pPr>
            <a:r>
              <a:rPr lang="en-US" altLang="en-US" sz="1600" b="1" dirty="0">
                <a:solidFill>
                  <a:srgbClr val="FFFFFF"/>
                </a:solidFill>
                <a:cs typeface="Arial" panose="020B0604020202020204" pitchFamily="34" charset="0"/>
              </a:rPr>
              <a:t>Add in additional habitat types – tidal marsh edge, seaweeds, beaches</a:t>
            </a:r>
          </a:p>
          <a:p>
            <a:pPr eaLnBrk="1" hangingPunct="1">
              <a:spcBef>
                <a:spcPct val="0"/>
              </a:spcBef>
              <a:buFontTx/>
              <a:buNone/>
            </a:pPr>
            <a:endParaRPr lang="en-US" altLang="en-US" sz="1600" b="1" dirty="0">
              <a:solidFill>
                <a:srgbClr val="FFFFFF"/>
              </a:solidFill>
              <a:cs typeface="Arial" panose="020B0604020202020204" pitchFamily="34" charset="0"/>
            </a:endParaRPr>
          </a:p>
          <a:p>
            <a:pPr eaLnBrk="1" hangingPunct="1">
              <a:spcBef>
                <a:spcPct val="0"/>
              </a:spcBef>
              <a:buFontTx/>
              <a:buNone/>
            </a:pPr>
            <a:r>
              <a:rPr lang="en-US" altLang="en-US" sz="1600" b="1" dirty="0">
                <a:solidFill>
                  <a:srgbClr val="FFFFFF"/>
                </a:solidFill>
                <a:cs typeface="Arial" panose="020B0604020202020204" pitchFamily="34" charset="0"/>
              </a:rPr>
              <a:t>Test in combination with creosote piling removal and rocky intertidal shoreline elements</a:t>
            </a:r>
          </a:p>
        </p:txBody>
      </p:sp>
      <p:pic>
        <p:nvPicPr>
          <p:cNvPr id="3" name="Picture 2">
            <a:extLst>
              <a:ext uri="{FF2B5EF4-FFF2-40B4-BE49-F238E27FC236}">
                <a16:creationId xmlns:a16="http://schemas.microsoft.com/office/drawing/2014/main" id="{FE7883AA-E567-37E6-952C-4DE20A440D30}"/>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7423908" y="73025"/>
            <a:ext cx="1608967" cy="2225647"/>
          </a:xfrm>
          <a:prstGeom prst="rect">
            <a:avLst/>
          </a:prstGeom>
          <a:ln>
            <a:solidFill>
              <a:schemeClr val="bg1"/>
            </a:solidFill>
          </a:ln>
        </p:spPr>
      </p:pic>
    </p:spTree>
  </p:cSld>
  <p:clrMapOvr>
    <a:masterClrMapping/>
  </p:clrMapOvr>
  <mc:AlternateContent xmlns:mc="http://schemas.openxmlformats.org/markup-compatibility/2006" xmlns:p14="http://schemas.microsoft.com/office/powerpoint/2010/main">
    <mc:Choice Requires="p14">
      <p:transition p14:dur="10"/>
    </mc:Choice>
    <mc:Fallback xmlns="">
      <p:transition advClick="0"/>
    </mc:Fallback>
  </mc:AlternateContent>
</p:sld>
</file>

<file path=ppt/slides/slide15.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21506" name="Rectangle 7">
            <a:extLst>
              <a:ext uri="{FF2B5EF4-FFF2-40B4-BE49-F238E27FC236}">
                <a16:creationId xmlns:a16="http://schemas.microsoft.com/office/drawing/2014/main" id="{3BCEB9B8-459B-4F5B-A5D1-21C9D6150019}"/>
              </a:ext>
            </a:extLst>
          </p:cNvPr>
          <p:cNvSpPr>
            <a:spLocks noChangeArrowheads="1"/>
          </p:cNvSpPr>
          <p:nvPr/>
        </p:nvSpPr>
        <p:spPr bwMode="auto">
          <a:xfrm>
            <a:off x="-71438" y="-1588"/>
            <a:ext cx="9490646"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9pPr>
          </a:lstStyle>
          <a:p>
            <a:pPr eaLnBrk="1" hangingPunct="1">
              <a:spcBef>
                <a:spcPct val="0"/>
              </a:spcBef>
              <a:buFontTx/>
              <a:buNone/>
            </a:pPr>
            <a:r>
              <a:rPr lang="en-US" altLang="en-US" sz="2400" b="1" dirty="0">
                <a:solidFill>
                  <a:schemeClr val="tx2">
                    <a:lumMod val="40000"/>
                    <a:lumOff val="60000"/>
                  </a:schemeClr>
                </a:solidFill>
                <a:cs typeface="Arial" panose="020B0604020202020204" pitchFamily="34" charset="0"/>
              </a:rPr>
              <a:t>Giant Marsh Living Shorelines Project  2019-2024</a:t>
            </a:r>
            <a:br>
              <a:rPr lang="en-US" altLang="en-US" sz="1800" b="1" dirty="0">
                <a:solidFill>
                  <a:schemeClr val="bg1"/>
                </a:solidFill>
                <a:cs typeface="Arial" panose="020B0604020202020204" pitchFamily="34" charset="0"/>
              </a:rPr>
            </a:br>
            <a:endParaRPr lang="en-US" altLang="en-US" sz="1800" b="1" dirty="0">
              <a:solidFill>
                <a:schemeClr val="bg1"/>
              </a:solidFill>
              <a:cs typeface="Arial" panose="020B0604020202020204" pitchFamily="34" charset="0"/>
            </a:endParaRPr>
          </a:p>
        </p:txBody>
      </p:sp>
      <p:sp>
        <p:nvSpPr>
          <p:cNvPr id="21507" name="Rectangle 64">
            <a:extLst>
              <a:ext uri="{FF2B5EF4-FFF2-40B4-BE49-F238E27FC236}">
                <a16:creationId xmlns:a16="http://schemas.microsoft.com/office/drawing/2014/main" id="{6A0CCA1E-9730-4FF4-BA56-392C1EB7999C}"/>
              </a:ext>
            </a:extLst>
          </p:cNvPr>
          <p:cNvSpPr>
            <a:spLocks noChangeArrowheads="1"/>
          </p:cNvSpPr>
          <p:nvPr/>
        </p:nvSpPr>
        <p:spPr bwMode="auto">
          <a:xfrm>
            <a:off x="230188" y="1322388"/>
            <a:ext cx="45720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spcBef>
                <a:spcPct val="20000"/>
              </a:spcBef>
              <a:buFont typeface="Arial" panose="020B0604020202020204" pitchFamily="34" charset="0"/>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r>
              <a:rPr lang="en-US" altLang="en-US" sz="1400" dirty="0">
                <a:solidFill>
                  <a:schemeClr val="bg1"/>
                </a:solidFill>
                <a:cs typeface="Arial" panose="020B0604020202020204" pitchFamily="34" charset="0"/>
              </a:rPr>
              <a:t>High Marsh/ Ecotone</a:t>
            </a:r>
          </a:p>
          <a:p>
            <a:pPr eaLnBrk="1" hangingPunct="1">
              <a:spcBef>
                <a:spcPct val="0"/>
              </a:spcBef>
            </a:pPr>
            <a:r>
              <a:rPr lang="en-US" altLang="en-US" sz="1400" dirty="0">
                <a:solidFill>
                  <a:schemeClr val="bg1"/>
                </a:solidFill>
                <a:cs typeface="Arial" panose="020B0604020202020204" pitchFamily="34" charset="0"/>
              </a:rPr>
              <a:t>High Tide Refugia</a:t>
            </a:r>
          </a:p>
        </p:txBody>
      </p:sp>
      <p:sp>
        <p:nvSpPr>
          <p:cNvPr id="21508" name="Rectangle 68">
            <a:extLst>
              <a:ext uri="{FF2B5EF4-FFF2-40B4-BE49-F238E27FC236}">
                <a16:creationId xmlns:a16="http://schemas.microsoft.com/office/drawing/2014/main" id="{9FD69672-D379-4870-B446-D40163095C40}"/>
              </a:ext>
            </a:extLst>
          </p:cNvPr>
          <p:cNvSpPr>
            <a:spLocks noChangeArrowheads="1"/>
          </p:cNvSpPr>
          <p:nvPr/>
        </p:nvSpPr>
        <p:spPr bwMode="auto">
          <a:xfrm>
            <a:off x="219075" y="874713"/>
            <a:ext cx="5187950"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spcBef>
                <a:spcPct val="20000"/>
              </a:spcBef>
              <a:buFont typeface="Arial" panose="020B0604020202020204" pitchFamily="34" charset="0"/>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r>
              <a:rPr lang="en-US" altLang="en-US" sz="1400">
                <a:solidFill>
                  <a:schemeClr val="bg1"/>
                </a:solidFill>
                <a:cs typeface="Arial" panose="020B0604020202020204" pitchFamily="34" charset="0"/>
              </a:rPr>
              <a:t>Tidal marsh habitat</a:t>
            </a:r>
          </a:p>
          <a:p>
            <a:pPr eaLnBrk="1" hangingPunct="1">
              <a:spcBef>
                <a:spcPct val="0"/>
              </a:spcBef>
            </a:pPr>
            <a:r>
              <a:rPr lang="en-US" altLang="en-US" sz="1400">
                <a:solidFill>
                  <a:schemeClr val="bg1"/>
                </a:solidFill>
                <a:cs typeface="Arial" panose="020B0604020202020204" pitchFamily="34" charset="0"/>
              </a:rPr>
              <a:t>Endangered Species</a:t>
            </a:r>
          </a:p>
        </p:txBody>
      </p:sp>
      <p:sp>
        <p:nvSpPr>
          <p:cNvPr id="21509" name="Rectangle 1">
            <a:extLst>
              <a:ext uri="{FF2B5EF4-FFF2-40B4-BE49-F238E27FC236}">
                <a16:creationId xmlns:a16="http://schemas.microsoft.com/office/drawing/2014/main" id="{5D76ECC0-2B9E-4EE2-995C-7E3CA9A4EAB0}"/>
              </a:ext>
            </a:extLst>
          </p:cNvPr>
          <p:cNvSpPr>
            <a:spLocks noChangeArrowheads="1"/>
          </p:cNvSpPr>
          <p:nvPr/>
        </p:nvSpPr>
        <p:spPr bwMode="auto">
          <a:xfrm>
            <a:off x="77788" y="441325"/>
            <a:ext cx="74331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9pPr>
          </a:lstStyle>
          <a:p>
            <a:pPr eaLnBrk="1" hangingPunct="1">
              <a:spcBef>
                <a:spcPct val="0"/>
              </a:spcBef>
              <a:buFontTx/>
              <a:buNone/>
            </a:pPr>
            <a:r>
              <a:rPr lang="en-US" altLang="en-US" sz="1800" b="1" i="1" dirty="0">
                <a:solidFill>
                  <a:srgbClr val="FFFF00"/>
                </a:solidFill>
                <a:latin typeface="Calibri" panose="020F0502020204030204" pitchFamily="34" charset="0"/>
                <a:cs typeface="Arial" panose="020B0604020202020204" pitchFamily="34" charset="0"/>
              </a:rPr>
              <a:t>Oysters, Eelgrass, Rockweed, Pacific Cordgrass, CA Seablite, Upland Ecotone</a:t>
            </a:r>
            <a:endParaRPr lang="en-US" altLang="en-US" sz="1800" b="1" dirty="0">
              <a:solidFill>
                <a:srgbClr val="FFFF00"/>
              </a:solidFill>
              <a:latin typeface="Calibri" panose="020F0502020204030204" pitchFamily="34" charset="0"/>
              <a:cs typeface="Arial" panose="020B0604020202020204" pitchFamily="34" charset="0"/>
            </a:endParaRPr>
          </a:p>
        </p:txBody>
      </p:sp>
      <p:pic>
        <p:nvPicPr>
          <p:cNvPr id="21516" name="Picture 1">
            <a:extLst>
              <a:ext uri="{FF2B5EF4-FFF2-40B4-BE49-F238E27FC236}">
                <a16:creationId xmlns:a16="http://schemas.microsoft.com/office/drawing/2014/main" id="{DC651EB1-FA4D-44CF-A95C-A1B53FC980E0}"/>
              </a:ext>
            </a:extLst>
          </p:cNvPr>
          <p:cNvPicPr>
            <a:picLocks noChangeAspect="1"/>
          </p:cNvPicPr>
          <p:nvPr/>
        </p:nvPicPr>
        <p:blipFill>
          <a:blip r:embed="rId3">
            <a:extLst>
              <a:ext uri="{28A0092B-C50C-407E-A947-70E740481C1C}">
                <a14:useLocalDpi xmlns:a14="http://schemas.microsoft.com/office/drawing/2010/main" val="0"/>
              </a:ext>
            </a:extLst>
          </a:blip>
          <a:srcRect l="9364" t="7143" r="10390" b="18056"/>
          <a:stretch>
            <a:fillRect/>
          </a:stretch>
        </p:blipFill>
        <p:spPr bwMode="auto">
          <a:xfrm>
            <a:off x="4202113" y="903288"/>
            <a:ext cx="4894262" cy="590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3">
            <a:extLst>
              <a:ext uri="{FF2B5EF4-FFF2-40B4-BE49-F238E27FC236}">
                <a16:creationId xmlns:a16="http://schemas.microsoft.com/office/drawing/2014/main" id="{6198C569-A551-4BE2-8378-95A96E3191FC}"/>
              </a:ext>
            </a:extLst>
          </p:cNvPr>
          <p:cNvPicPr>
            <a:picLocks noChangeAspect="1"/>
          </p:cNvPicPr>
          <p:nvPr/>
        </p:nvPicPr>
        <p:blipFill>
          <a:blip r:embed="rId4"/>
          <a:srcRect/>
          <a:stretch>
            <a:fillRect/>
          </a:stretch>
        </p:blipFill>
        <p:spPr bwMode="auto">
          <a:xfrm>
            <a:off x="-2606390" y="3294210"/>
            <a:ext cx="1791670" cy="1344212"/>
          </a:xfrm>
          <a:prstGeom prst="rect">
            <a:avLst/>
          </a:prstGeom>
          <a:noFill/>
          <a:ln w="9525">
            <a:solidFill>
              <a:schemeClr val="bg1">
                <a:lumMod val="50000"/>
              </a:schemeClr>
            </a:solidFill>
            <a:miter lim="800000"/>
            <a:headEnd/>
            <a:tailEnd/>
          </a:ln>
        </p:spPr>
      </p:pic>
      <p:pic>
        <p:nvPicPr>
          <p:cNvPr id="3" name="Picture 2" descr="A close up of a plant&#10;&#10;Description automatically generated">
            <a:extLst>
              <a:ext uri="{FF2B5EF4-FFF2-40B4-BE49-F238E27FC236}">
                <a16:creationId xmlns:a16="http://schemas.microsoft.com/office/drawing/2014/main" id="{0E296BCB-7A6F-4B09-B6F2-D7C08B6B6766}"/>
              </a:ext>
            </a:extLst>
          </p:cNvPr>
          <p:cNvPicPr>
            <a:picLocks noChangeAspect="1"/>
          </p:cNvPicPr>
          <p:nvPr/>
        </p:nvPicPr>
        <p:blipFill>
          <a:blip r:embed="rId5"/>
          <a:stretch>
            <a:fillRect/>
          </a:stretch>
        </p:blipFill>
        <p:spPr>
          <a:xfrm>
            <a:off x="-1710555" y="2047599"/>
            <a:ext cx="1155212" cy="866409"/>
          </a:xfrm>
          <a:prstGeom prst="rect">
            <a:avLst/>
          </a:prstGeom>
        </p:spPr>
      </p:pic>
      <p:pic>
        <p:nvPicPr>
          <p:cNvPr id="17" name="Picture 16" descr="A body of water&#10;&#10;Description automatically generated">
            <a:extLst>
              <a:ext uri="{FF2B5EF4-FFF2-40B4-BE49-F238E27FC236}">
                <a16:creationId xmlns:a16="http://schemas.microsoft.com/office/drawing/2014/main" id="{E1874150-5815-443F-9429-1A492BFE4A9A}"/>
              </a:ext>
            </a:extLst>
          </p:cNvPr>
          <p:cNvPicPr>
            <a:picLocks noChangeAspect="1"/>
          </p:cNvPicPr>
          <p:nvPr/>
        </p:nvPicPr>
        <p:blipFill>
          <a:blip r:embed="rId6"/>
          <a:stretch>
            <a:fillRect/>
          </a:stretch>
        </p:blipFill>
        <p:spPr>
          <a:xfrm>
            <a:off x="156727" y="3513657"/>
            <a:ext cx="2171765" cy="1376743"/>
          </a:xfrm>
          <a:prstGeom prst="rect">
            <a:avLst/>
          </a:prstGeom>
        </p:spPr>
      </p:pic>
      <p:pic>
        <p:nvPicPr>
          <p:cNvPr id="5" name="Picture 4">
            <a:extLst>
              <a:ext uri="{FF2B5EF4-FFF2-40B4-BE49-F238E27FC236}">
                <a16:creationId xmlns:a16="http://schemas.microsoft.com/office/drawing/2014/main" id="{1F96C252-46F2-8087-4674-3378F37172F0}"/>
              </a:ext>
            </a:extLst>
          </p:cNvPr>
          <p:cNvPicPr>
            <a:picLocks noChangeAspect="1"/>
          </p:cNvPicPr>
          <p:nvPr/>
        </p:nvPicPr>
        <p:blipFill>
          <a:blip r:embed="rId7"/>
          <a:stretch>
            <a:fillRect/>
          </a:stretch>
        </p:blipFill>
        <p:spPr>
          <a:xfrm>
            <a:off x="351944" y="4906251"/>
            <a:ext cx="2588135" cy="1941101"/>
          </a:xfrm>
          <a:prstGeom prst="rect">
            <a:avLst/>
          </a:prstGeom>
        </p:spPr>
      </p:pic>
      <p:pic>
        <p:nvPicPr>
          <p:cNvPr id="10" name="Picture 9">
            <a:extLst>
              <a:ext uri="{FF2B5EF4-FFF2-40B4-BE49-F238E27FC236}">
                <a16:creationId xmlns:a16="http://schemas.microsoft.com/office/drawing/2014/main" id="{D5A7D330-1F62-3B79-5A7F-ACD9673D8B2F}"/>
              </a:ext>
            </a:extLst>
          </p:cNvPr>
          <p:cNvPicPr>
            <a:picLocks noChangeAspect="1"/>
          </p:cNvPicPr>
          <p:nvPr/>
        </p:nvPicPr>
        <p:blipFill>
          <a:blip r:embed="rId8"/>
          <a:stretch>
            <a:fillRect/>
          </a:stretch>
        </p:blipFill>
        <p:spPr>
          <a:xfrm>
            <a:off x="303364" y="1903348"/>
            <a:ext cx="2029828" cy="1553223"/>
          </a:xfrm>
          <a:prstGeom prst="rect">
            <a:avLst/>
          </a:prstGeom>
        </p:spPr>
      </p:pic>
      <p:pic>
        <p:nvPicPr>
          <p:cNvPr id="7" name="Picture 6">
            <a:extLst>
              <a:ext uri="{FF2B5EF4-FFF2-40B4-BE49-F238E27FC236}">
                <a16:creationId xmlns:a16="http://schemas.microsoft.com/office/drawing/2014/main" id="{6B65E668-519A-8710-B678-EF59171DD4A1}"/>
              </a:ext>
            </a:extLst>
          </p:cNvPr>
          <p:cNvPicPr/>
          <p:nvPr/>
        </p:nvPicPr>
        <p:blipFill rotWithShape="1">
          <a:blip r:embed="rId9" cstate="screen">
            <a:extLst>
              <a:ext uri="{28A0092B-C50C-407E-A947-70E740481C1C}">
                <a14:useLocalDpi xmlns:a14="http://schemas.microsoft.com/office/drawing/2010/main"/>
              </a:ext>
            </a:extLst>
          </a:blip>
          <a:srcRect t="8677" b="7680"/>
          <a:stretch>
            <a:fillRect/>
          </a:stretch>
        </p:blipFill>
        <p:spPr bwMode="auto">
          <a:xfrm rot="16200000">
            <a:off x="2592800" y="3911145"/>
            <a:ext cx="1611167" cy="2171765"/>
          </a:xfrm>
          <a:prstGeom prst="rect">
            <a:avLst/>
          </a:prstGeom>
          <a:ln>
            <a:noFill/>
          </a:ln>
          <a:extLst>
            <a:ext uri="{53640926-AAD7-44D8-BBD7-CCE9431645EC}">
              <a14:shadowObscured xmlns:a14="http://schemas.microsoft.com/office/drawing/2010/main"/>
            </a:ext>
          </a:extLst>
        </p:spPr>
      </p:pic>
      <p:pic>
        <p:nvPicPr>
          <p:cNvPr id="19" name="Picture 18">
            <a:extLst>
              <a:ext uri="{FF2B5EF4-FFF2-40B4-BE49-F238E27FC236}">
                <a16:creationId xmlns:a16="http://schemas.microsoft.com/office/drawing/2014/main" id="{EC86C064-92AF-F8E8-6754-288BFF99B1B4}"/>
              </a:ext>
            </a:extLst>
          </p:cNvPr>
          <p:cNvPicPr>
            <a:picLocks noChangeAspect="1"/>
          </p:cNvPicPr>
          <p:nvPr/>
        </p:nvPicPr>
        <p:blipFill rotWithShape="1">
          <a:blip r:embed="rId10" cstate="hqprint">
            <a:extLst>
              <a:ext uri="{BEBA8EAE-BF5A-486C-A8C5-ECC9F3942E4B}">
                <a14:imgProps xmlns:a14="http://schemas.microsoft.com/office/drawing/2010/main">
                  <a14:imgLayer r:embed="rId11">
                    <a14:imgEffect>
                      <a14:brightnessContrast bright="25000"/>
                    </a14:imgEffect>
                  </a14:imgLayer>
                </a14:imgProps>
              </a:ext>
              <a:ext uri="{28A0092B-C50C-407E-A947-70E740481C1C}">
                <a14:useLocalDpi xmlns:a14="http://schemas.microsoft.com/office/drawing/2010/main"/>
              </a:ext>
            </a:extLst>
          </a:blip>
          <a:srcRect/>
          <a:stretch/>
        </p:blipFill>
        <p:spPr>
          <a:xfrm>
            <a:off x="2402884" y="1088806"/>
            <a:ext cx="1730273" cy="1557047"/>
          </a:xfrm>
          <a:prstGeom prst="rect">
            <a:avLst/>
          </a:prstGeom>
        </p:spPr>
      </p:pic>
      <p:pic>
        <p:nvPicPr>
          <p:cNvPr id="21" name="Picture 20">
            <a:extLst>
              <a:ext uri="{FF2B5EF4-FFF2-40B4-BE49-F238E27FC236}">
                <a16:creationId xmlns:a16="http://schemas.microsoft.com/office/drawing/2014/main" id="{057BD695-5B87-ECD1-F124-6DB0DA4A307D}"/>
              </a:ext>
            </a:extLst>
          </p:cNvPr>
          <p:cNvPicPr>
            <a:picLocks noChangeAspect="1"/>
          </p:cNvPicPr>
          <p:nvPr/>
        </p:nvPicPr>
        <p:blipFill rotWithShape="1">
          <a:blip r:embed="rId12"/>
          <a:srcRect t="13109" b="5210"/>
          <a:stretch/>
        </p:blipFill>
        <p:spPr>
          <a:xfrm>
            <a:off x="2031713" y="2688507"/>
            <a:ext cx="2273209" cy="1392594"/>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6.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80898" name="Slide Number Placeholder 5">
            <a:extLst>
              <a:ext uri="{FF2B5EF4-FFF2-40B4-BE49-F238E27FC236}">
                <a16:creationId xmlns:a16="http://schemas.microsoft.com/office/drawing/2014/main" id="{32E6FB71-16E3-4872-8974-508550C0E2BB}"/>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9pPr>
          </a:lstStyle>
          <a:p>
            <a:pPr>
              <a:spcBef>
                <a:spcPct val="0"/>
              </a:spcBef>
              <a:buFontTx/>
              <a:buNone/>
            </a:pPr>
            <a:fld id="{A8FA02C9-C1FA-4320-B13E-1ADA94C2CDCA}" type="slidenum">
              <a:rPr lang="en-US" altLang="en-US" sz="1200">
                <a:solidFill>
                  <a:srgbClr val="898989"/>
                </a:solidFill>
              </a:rPr>
              <a:pPr>
                <a:spcBef>
                  <a:spcPct val="0"/>
                </a:spcBef>
                <a:buFontTx/>
                <a:buNone/>
              </a:pPr>
              <a:t>16</a:t>
            </a:fld>
            <a:endParaRPr lang="en-US" altLang="en-US" sz="1200">
              <a:solidFill>
                <a:srgbClr val="898989"/>
              </a:solidFill>
            </a:endParaRPr>
          </a:p>
        </p:txBody>
      </p:sp>
      <p:pic>
        <p:nvPicPr>
          <p:cNvPr id="80899" name="Picture 4">
            <a:extLst>
              <a:ext uri="{FF2B5EF4-FFF2-40B4-BE49-F238E27FC236}">
                <a16:creationId xmlns:a16="http://schemas.microsoft.com/office/drawing/2014/main" id="{585686C0-2224-479A-BABD-5E97AC40DF5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5193" t="7779" r="6419" b="15492"/>
          <a:stretch>
            <a:fillRect/>
          </a:stretch>
        </p:blipFill>
        <p:spPr bwMode="auto">
          <a:xfrm>
            <a:off x="4854575" y="3535363"/>
            <a:ext cx="4289425" cy="3322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0900" name="Rectangle 7">
            <a:extLst>
              <a:ext uri="{FF2B5EF4-FFF2-40B4-BE49-F238E27FC236}">
                <a16:creationId xmlns:a16="http://schemas.microsoft.com/office/drawing/2014/main" id="{840B3DCC-B126-44A1-BCDA-D7353DEC5614}"/>
              </a:ext>
            </a:extLst>
          </p:cNvPr>
          <p:cNvSpPr>
            <a:spLocks noChangeArrowheads="1"/>
          </p:cNvSpPr>
          <p:nvPr/>
        </p:nvSpPr>
        <p:spPr bwMode="auto">
          <a:xfrm>
            <a:off x="131763" y="5430838"/>
            <a:ext cx="4572000" cy="110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9pPr>
          </a:lstStyle>
          <a:p>
            <a:pPr eaLnBrk="1" hangingPunct="1">
              <a:spcBef>
                <a:spcPct val="0"/>
              </a:spcBef>
              <a:buFontTx/>
              <a:buChar char="•"/>
            </a:pPr>
            <a:r>
              <a:rPr lang="en-US" altLang="en-US" sz="1800">
                <a:solidFill>
                  <a:schemeClr val="bg1"/>
                </a:solidFill>
                <a:cs typeface="Arial" panose="020B0604020202020204" pitchFamily="34" charset="0"/>
              </a:rPr>
              <a:t> </a:t>
            </a:r>
            <a:r>
              <a:rPr lang="en-US" altLang="en-US" sz="1600">
                <a:solidFill>
                  <a:schemeClr val="bg1"/>
                </a:solidFill>
                <a:cs typeface="Arial" panose="020B0604020202020204" pitchFamily="34" charset="0"/>
              </a:rPr>
              <a:t>Pacific herring substrate</a:t>
            </a:r>
          </a:p>
          <a:p>
            <a:pPr eaLnBrk="1" hangingPunct="1">
              <a:spcBef>
                <a:spcPct val="0"/>
              </a:spcBef>
              <a:buFontTx/>
              <a:buChar char="•"/>
            </a:pPr>
            <a:r>
              <a:rPr lang="en-US" altLang="en-US" sz="1600">
                <a:solidFill>
                  <a:schemeClr val="bg1"/>
                </a:solidFill>
                <a:cs typeface="Arial" panose="020B0604020202020204" pitchFamily="34" charset="0"/>
              </a:rPr>
              <a:t> Eelgrass Beds- main focus</a:t>
            </a:r>
          </a:p>
          <a:p>
            <a:pPr eaLnBrk="1" hangingPunct="1">
              <a:spcBef>
                <a:spcPct val="0"/>
              </a:spcBef>
              <a:buFontTx/>
              <a:buChar char="•"/>
            </a:pPr>
            <a:r>
              <a:rPr lang="en-US" altLang="en-US" sz="1600">
                <a:solidFill>
                  <a:schemeClr val="bg1"/>
                </a:solidFill>
                <a:cs typeface="Arial" panose="020B0604020202020204" pitchFamily="34" charset="0"/>
              </a:rPr>
              <a:t> Oyster Reefs- protection</a:t>
            </a:r>
          </a:p>
          <a:p>
            <a:pPr eaLnBrk="1" hangingPunct="1">
              <a:spcBef>
                <a:spcPct val="0"/>
              </a:spcBef>
              <a:buFontTx/>
              <a:buChar char="•"/>
            </a:pPr>
            <a:r>
              <a:rPr lang="en-US" altLang="en-US" sz="1600">
                <a:solidFill>
                  <a:schemeClr val="bg1"/>
                </a:solidFill>
                <a:cs typeface="Arial" panose="020B0604020202020204" pitchFamily="34" charset="0"/>
              </a:rPr>
              <a:t> Rockweed- experimental</a:t>
            </a:r>
          </a:p>
        </p:txBody>
      </p:sp>
      <p:pic>
        <p:nvPicPr>
          <p:cNvPr id="80901" name="Picture 8" descr="fucus.png">
            <a:extLst>
              <a:ext uri="{FF2B5EF4-FFF2-40B4-BE49-F238E27FC236}">
                <a16:creationId xmlns:a16="http://schemas.microsoft.com/office/drawing/2014/main" id="{BE221FEB-A32F-4C22-83F8-C3CB0A1E0953}"/>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260725" y="5438775"/>
            <a:ext cx="1274763"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0902" name="Picture 6" descr="_MG_6893.JPG">
            <a:extLst>
              <a:ext uri="{FF2B5EF4-FFF2-40B4-BE49-F238E27FC236}">
                <a16:creationId xmlns:a16="http://schemas.microsoft.com/office/drawing/2014/main" id="{1E06F9B4-D7E5-477E-BBFC-8CE440F9424E}"/>
              </a:ext>
            </a:extLst>
          </p:cNvPr>
          <p:cNvPicPr>
            <a:picLocks noChangeAspect="1"/>
          </p:cNvPicPr>
          <p:nvPr/>
        </p:nvPicPr>
        <p:blipFill>
          <a:blip r:embed="rId5">
            <a:extLst>
              <a:ext uri="{28A0092B-C50C-407E-A947-70E740481C1C}">
                <a14:useLocalDpi xmlns:a14="http://schemas.microsoft.com/office/drawing/2010/main" val="0"/>
              </a:ext>
            </a:extLst>
          </a:blip>
          <a:srcRect t="36469" r="-56"/>
          <a:stretch>
            <a:fillRect/>
          </a:stretch>
        </p:blipFill>
        <p:spPr bwMode="auto">
          <a:xfrm>
            <a:off x="0" y="-185738"/>
            <a:ext cx="4833938" cy="1260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0903" name="Picture 4">
            <a:extLst>
              <a:ext uri="{FF2B5EF4-FFF2-40B4-BE49-F238E27FC236}">
                <a16:creationId xmlns:a16="http://schemas.microsoft.com/office/drawing/2014/main" id="{53954DEE-AEB4-42B5-86ED-D6AA819D19B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833938" y="0"/>
            <a:ext cx="4310062" cy="3535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0904" name="Picture 3">
            <a:extLst>
              <a:ext uri="{FF2B5EF4-FFF2-40B4-BE49-F238E27FC236}">
                <a16:creationId xmlns:a16="http://schemas.microsoft.com/office/drawing/2014/main" id="{31AC8ED8-D639-40DF-AD70-E74FF02EF27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l="23215" t="16852" r="1572" b="1585"/>
          <a:stretch>
            <a:fillRect/>
          </a:stretch>
        </p:blipFill>
        <p:spPr bwMode="auto">
          <a:xfrm>
            <a:off x="-9525" y="1074738"/>
            <a:ext cx="4854575" cy="417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CA778611-007B-2997-32B8-A009052F3A17}"/>
              </a:ext>
            </a:extLst>
          </p:cNvPr>
          <p:cNvSpPr txBox="1"/>
          <p:nvPr/>
        </p:nvSpPr>
        <p:spPr>
          <a:xfrm>
            <a:off x="-9525" y="-86455"/>
            <a:ext cx="6108232" cy="954107"/>
          </a:xfrm>
          <a:prstGeom prst="rect">
            <a:avLst/>
          </a:prstGeom>
          <a:noFill/>
        </p:spPr>
        <p:txBody>
          <a:bodyPr wrap="square">
            <a:spAutoFit/>
          </a:bodyPr>
          <a:lstStyle/>
          <a:p>
            <a:r>
              <a:rPr lang="en-US" sz="2800" b="1" dirty="0">
                <a:solidFill>
                  <a:schemeClr val="bg1"/>
                </a:solidFill>
                <a:latin typeface="Arial" panose="020B0604020202020204" pitchFamily="34" charset="0"/>
                <a:cs typeface="Arial" panose="020B0604020202020204" pitchFamily="34" charset="0"/>
              </a:rPr>
              <a:t>Creosote/ Debris Removal </a:t>
            </a:r>
          </a:p>
          <a:p>
            <a:r>
              <a:rPr lang="en-US" sz="2800" b="1" dirty="0">
                <a:solidFill>
                  <a:schemeClr val="bg1"/>
                </a:solidFill>
                <a:latin typeface="Arial" panose="020B0604020202020204" pitchFamily="34" charset="0"/>
                <a:cs typeface="Arial" panose="020B0604020202020204" pitchFamily="34" charset="0"/>
              </a:rPr>
              <a:t>Key Step Living Shorelines</a:t>
            </a:r>
          </a:p>
        </p:txBody>
      </p:sp>
    </p:spTree>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F244B74B-68F7-14B4-F348-5137762A63CD}"/>
              </a:ext>
            </a:extLst>
          </p:cNvPr>
          <p:cNvPicPr>
            <a:picLocks noGrp="1" noChangeAspect="1"/>
          </p:cNvPicPr>
          <p:nvPr>
            <p:ph idx="1"/>
          </p:nvPr>
        </p:nvPicPr>
        <p:blipFill>
          <a:blip r:embed="rId2"/>
          <a:srcRect l="9394" r="15606"/>
          <a:stretch>
            <a:fillRect/>
          </a:stretch>
        </p:blipFill>
        <p:spPr>
          <a:xfrm>
            <a:off x="20" y="10"/>
            <a:ext cx="9143980" cy="6857990"/>
          </a:xfrm>
          <a:prstGeom prst="rect">
            <a:avLst/>
          </a:prstGeom>
          <a:noFill/>
          <a:ln>
            <a:noFill/>
          </a:ln>
        </p:spPr>
      </p:pic>
    </p:spTree>
    <p:extLst>
      <p:ext uri="{BB962C8B-B14F-4D97-AF65-F5344CB8AC3E}">
        <p14:creationId xmlns:p14="http://schemas.microsoft.com/office/powerpoint/2010/main" val="2326045009"/>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6" name="Picture 5" descr="A rocky beach with a body of water in the background&#10;&#10;AI-generated content may be incorrect.">
            <a:extLst>
              <a:ext uri="{FF2B5EF4-FFF2-40B4-BE49-F238E27FC236}">
                <a16:creationId xmlns:a16="http://schemas.microsoft.com/office/drawing/2014/main" id="{0C946A46-FFBA-6C2D-6B3F-08BD8C9FCD57}"/>
              </a:ext>
            </a:extLst>
          </p:cNvPr>
          <p:cNvPicPr>
            <a:picLocks noChangeAspect="1"/>
          </p:cNvPicPr>
          <p:nvPr/>
        </p:nvPicPr>
        <p:blipFill>
          <a:blip r:embed="rId2"/>
          <a:srcRect t="-16830" b="16830"/>
          <a:stretch/>
        </p:blipFill>
        <p:spPr>
          <a:xfrm>
            <a:off x="12770829" y="2303584"/>
            <a:ext cx="4274820" cy="3206115"/>
          </a:xfrm>
          <a:prstGeom prst="rect">
            <a:avLst/>
          </a:prstGeom>
        </p:spPr>
      </p:pic>
      <p:pic>
        <p:nvPicPr>
          <p:cNvPr id="14" name="Picture 13" descr="A picture containing outdoor, rock, water, nature&#10;&#10;AI-generated content may be incorrect.">
            <a:extLst>
              <a:ext uri="{FF2B5EF4-FFF2-40B4-BE49-F238E27FC236}">
                <a16:creationId xmlns:a16="http://schemas.microsoft.com/office/drawing/2014/main" id="{8BFCC9AE-1D7A-4A3F-4B72-C72B70E2E507}"/>
              </a:ext>
            </a:extLst>
          </p:cNvPr>
          <p:cNvPicPr>
            <a:picLocks noChangeAspect="1"/>
          </p:cNvPicPr>
          <p:nvPr/>
        </p:nvPicPr>
        <p:blipFill>
          <a:blip r:embed="rId3"/>
          <a:stretch>
            <a:fillRect/>
          </a:stretch>
        </p:blipFill>
        <p:spPr>
          <a:xfrm>
            <a:off x="-6963335" y="2788629"/>
            <a:ext cx="4046220" cy="3034665"/>
          </a:xfrm>
          <a:prstGeom prst="rect">
            <a:avLst/>
          </a:prstGeom>
        </p:spPr>
      </p:pic>
      <p:sp>
        <p:nvSpPr>
          <p:cNvPr id="16" name="Title 1">
            <a:extLst>
              <a:ext uri="{FF2B5EF4-FFF2-40B4-BE49-F238E27FC236}">
                <a16:creationId xmlns:a16="http://schemas.microsoft.com/office/drawing/2014/main" id="{B52FBC9A-063D-ED15-0D90-C777C3C73606}"/>
              </a:ext>
            </a:extLst>
          </p:cNvPr>
          <p:cNvSpPr>
            <a:spLocks noGrp="1"/>
          </p:cNvSpPr>
          <p:nvPr>
            <p:ph type="title"/>
          </p:nvPr>
        </p:nvSpPr>
        <p:spPr>
          <a:xfrm>
            <a:off x="623400" y="30659"/>
            <a:ext cx="8520600" cy="763600"/>
          </a:xfrm>
        </p:spPr>
        <p:txBody>
          <a:bodyPr/>
          <a:lstStyle/>
          <a:p>
            <a:r>
              <a:rPr lang="en-US" altLang="en-US" sz="2400" dirty="0">
                <a:solidFill>
                  <a:schemeClr val="bg1"/>
                </a:solidFill>
                <a:latin typeface="Arial" panose="020B0604020202020204" pitchFamily="34" charset="0"/>
              </a:rPr>
              <a:t>Crown Plantings, Seaweed Cobbles, Oyster Reefs</a:t>
            </a:r>
            <a:endParaRPr lang="en-US" altLang="en-US" sz="2400" b="1" dirty="0">
              <a:solidFill>
                <a:schemeClr val="bg1"/>
              </a:solidFill>
              <a:latin typeface="Arial" panose="020B0604020202020204" pitchFamily="34" charset="0"/>
            </a:endParaRPr>
          </a:p>
        </p:txBody>
      </p:sp>
      <p:pic>
        <p:nvPicPr>
          <p:cNvPr id="3" name="Picture 2" descr="A picture containing outdoor, plant&#10;&#10;AI-generated content may be incorrect.">
            <a:extLst>
              <a:ext uri="{FF2B5EF4-FFF2-40B4-BE49-F238E27FC236}">
                <a16:creationId xmlns:a16="http://schemas.microsoft.com/office/drawing/2014/main" id="{1505ADF8-E0EC-02E3-0C51-72E98620B5CB}"/>
              </a:ext>
            </a:extLst>
          </p:cNvPr>
          <p:cNvPicPr>
            <a:picLocks noChangeAspect="1"/>
          </p:cNvPicPr>
          <p:nvPr/>
        </p:nvPicPr>
        <p:blipFill>
          <a:blip r:embed="rId4"/>
          <a:stretch>
            <a:fillRect/>
          </a:stretch>
        </p:blipFill>
        <p:spPr>
          <a:xfrm>
            <a:off x="421117" y="3792676"/>
            <a:ext cx="4046220" cy="3034665"/>
          </a:xfrm>
          <a:prstGeom prst="rect">
            <a:avLst/>
          </a:prstGeom>
        </p:spPr>
      </p:pic>
      <p:pic>
        <p:nvPicPr>
          <p:cNvPr id="5" name="Picture 4" descr="A picture containing outdoor, rock, rocky, nature&#10;&#10;AI-generated content may be incorrect.">
            <a:extLst>
              <a:ext uri="{FF2B5EF4-FFF2-40B4-BE49-F238E27FC236}">
                <a16:creationId xmlns:a16="http://schemas.microsoft.com/office/drawing/2014/main" id="{1E5310E6-CE77-FCF4-9843-EA09A30FC861}"/>
              </a:ext>
            </a:extLst>
          </p:cNvPr>
          <p:cNvPicPr>
            <a:picLocks noChangeAspect="1"/>
          </p:cNvPicPr>
          <p:nvPr/>
        </p:nvPicPr>
        <p:blipFill>
          <a:blip r:embed="rId5"/>
          <a:stretch>
            <a:fillRect/>
          </a:stretch>
        </p:blipFill>
        <p:spPr>
          <a:xfrm>
            <a:off x="495300" y="685802"/>
            <a:ext cx="3905248" cy="2928936"/>
          </a:xfrm>
          <a:prstGeom prst="rect">
            <a:avLst/>
          </a:prstGeom>
        </p:spPr>
      </p:pic>
      <p:pic>
        <p:nvPicPr>
          <p:cNvPr id="8" name="Picture 7">
            <a:extLst>
              <a:ext uri="{FF2B5EF4-FFF2-40B4-BE49-F238E27FC236}">
                <a16:creationId xmlns:a16="http://schemas.microsoft.com/office/drawing/2014/main" id="{1F2F21A0-DE91-8CDC-625A-A4D88E8018EF}"/>
              </a:ext>
            </a:extLst>
          </p:cNvPr>
          <p:cNvPicPr>
            <a:picLocks noChangeAspect="1"/>
          </p:cNvPicPr>
          <p:nvPr/>
        </p:nvPicPr>
        <p:blipFill>
          <a:blip r:embed="rId6"/>
          <a:stretch>
            <a:fillRect/>
          </a:stretch>
        </p:blipFill>
        <p:spPr>
          <a:xfrm>
            <a:off x="4817637" y="3792676"/>
            <a:ext cx="3905246" cy="2928935"/>
          </a:xfrm>
          <a:prstGeom prst="rect">
            <a:avLst/>
          </a:prstGeom>
        </p:spPr>
      </p:pic>
      <p:pic>
        <p:nvPicPr>
          <p:cNvPr id="10" name="Picture 9">
            <a:extLst>
              <a:ext uri="{FF2B5EF4-FFF2-40B4-BE49-F238E27FC236}">
                <a16:creationId xmlns:a16="http://schemas.microsoft.com/office/drawing/2014/main" id="{B177F2A4-FC89-3A0E-854F-69A9AA243E76}"/>
              </a:ext>
            </a:extLst>
          </p:cNvPr>
          <p:cNvPicPr>
            <a:picLocks noChangeAspect="1"/>
          </p:cNvPicPr>
          <p:nvPr/>
        </p:nvPicPr>
        <p:blipFill>
          <a:blip r:embed="rId7"/>
          <a:stretch>
            <a:fillRect/>
          </a:stretch>
        </p:blipFill>
        <p:spPr>
          <a:xfrm>
            <a:off x="4817637" y="673077"/>
            <a:ext cx="3831063" cy="2873297"/>
          </a:xfrm>
          <a:prstGeom prst="rect">
            <a:avLst/>
          </a:prstGeom>
        </p:spPr>
      </p:pic>
      <p:pic>
        <p:nvPicPr>
          <p:cNvPr id="12" name="Picture 11" descr="A picture containing sky, outdoor, person, ground&#10;&#10;AI-generated content may be incorrect.">
            <a:extLst>
              <a:ext uri="{FF2B5EF4-FFF2-40B4-BE49-F238E27FC236}">
                <a16:creationId xmlns:a16="http://schemas.microsoft.com/office/drawing/2014/main" id="{F63AC60E-8A2E-BA19-BE42-A9DE223EFFEB}"/>
              </a:ext>
            </a:extLst>
          </p:cNvPr>
          <p:cNvPicPr>
            <a:picLocks noChangeAspect="1"/>
          </p:cNvPicPr>
          <p:nvPr/>
        </p:nvPicPr>
        <p:blipFill>
          <a:blip r:embed="rId8"/>
          <a:stretch>
            <a:fillRect/>
          </a:stretch>
        </p:blipFill>
        <p:spPr>
          <a:xfrm>
            <a:off x="3741197" y="2755405"/>
            <a:ext cx="2019301" cy="1514476"/>
          </a:xfrm>
          <a:prstGeom prst="rect">
            <a:avLst/>
          </a:prstGeom>
        </p:spPr>
      </p:pic>
    </p:spTree>
    <p:extLst>
      <p:ext uri="{BB962C8B-B14F-4D97-AF65-F5344CB8AC3E}">
        <p14:creationId xmlns:p14="http://schemas.microsoft.com/office/powerpoint/2010/main" val="23313276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8370" name="Title 1">
            <a:extLst>
              <a:ext uri="{FF2B5EF4-FFF2-40B4-BE49-F238E27FC236}">
                <a16:creationId xmlns:a16="http://schemas.microsoft.com/office/drawing/2014/main" id="{C68A19F7-B501-48F1-909A-FC568F23F3FE}"/>
              </a:ext>
            </a:extLst>
          </p:cNvPr>
          <p:cNvSpPr>
            <a:spLocks noGrp="1"/>
          </p:cNvSpPr>
          <p:nvPr>
            <p:ph type="title"/>
          </p:nvPr>
        </p:nvSpPr>
        <p:spPr>
          <a:xfrm>
            <a:off x="0" y="45675"/>
            <a:ext cx="12720056" cy="1143000"/>
          </a:xfrm>
        </p:spPr>
        <p:txBody>
          <a:bodyPr/>
          <a:lstStyle/>
          <a:p>
            <a:r>
              <a:rPr lang="en-US" altLang="en-US" sz="3200" dirty="0">
                <a:solidFill>
                  <a:schemeClr val="bg1"/>
                </a:solidFill>
                <a:latin typeface="+mj-lt"/>
              </a:rPr>
              <a:t>Constructability in Different Settings</a:t>
            </a:r>
            <a:br>
              <a:rPr lang="en-US" altLang="en-US" sz="3600" dirty="0">
                <a:solidFill>
                  <a:srgbClr val="FFFF00"/>
                </a:solidFill>
                <a:latin typeface="Arial" panose="020B0604020202020204" pitchFamily="34" charset="0"/>
              </a:rPr>
            </a:br>
            <a:endParaRPr lang="en-US" altLang="en-US" i="1" dirty="0">
              <a:solidFill>
                <a:schemeClr val="tx2">
                  <a:lumMod val="40000"/>
                  <a:lumOff val="60000"/>
                </a:schemeClr>
              </a:solidFill>
              <a:latin typeface="Arial" panose="020B0604020202020204" pitchFamily="34" charset="0"/>
            </a:endParaRPr>
          </a:p>
        </p:txBody>
      </p:sp>
      <p:sp>
        <p:nvSpPr>
          <p:cNvPr id="3" name="Content Placeholder 2">
            <a:extLst>
              <a:ext uri="{FF2B5EF4-FFF2-40B4-BE49-F238E27FC236}">
                <a16:creationId xmlns:a16="http://schemas.microsoft.com/office/drawing/2014/main" id="{5AC58053-72AA-4766-84FA-1AACA3595A49}"/>
              </a:ext>
            </a:extLst>
          </p:cNvPr>
          <p:cNvSpPr>
            <a:spLocks noGrp="1"/>
          </p:cNvSpPr>
          <p:nvPr>
            <p:ph idx="1"/>
          </p:nvPr>
        </p:nvSpPr>
        <p:spPr>
          <a:xfrm>
            <a:off x="0" y="1274029"/>
            <a:ext cx="8229600" cy="4525962"/>
          </a:xfrm>
        </p:spPr>
        <p:txBody>
          <a:bodyPr/>
          <a:lstStyle/>
          <a:p>
            <a:pPr marL="0" indent="0">
              <a:buNone/>
              <a:defRPr/>
            </a:pPr>
            <a:r>
              <a:rPr lang="en-US" sz="2400" b="1" dirty="0">
                <a:solidFill>
                  <a:schemeClr val="tx2">
                    <a:lumMod val="40000"/>
                    <a:lumOff val="60000"/>
                  </a:schemeClr>
                </a:solidFill>
                <a:latin typeface="+mn-lt"/>
              </a:rPr>
              <a:t>Importance of Assessing Feasibility</a:t>
            </a:r>
          </a:p>
          <a:p>
            <a:pPr>
              <a:defRPr/>
            </a:pPr>
            <a:r>
              <a:rPr lang="en-US" sz="2000" dirty="0">
                <a:solidFill>
                  <a:schemeClr val="bg1"/>
                </a:solidFill>
                <a:latin typeface="+mn-lt"/>
              </a:rPr>
              <a:t>Basic Site Suitability and Access</a:t>
            </a:r>
          </a:p>
          <a:p>
            <a:pPr>
              <a:defRPr/>
            </a:pPr>
            <a:r>
              <a:rPr lang="en-US" sz="2000" dirty="0">
                <a:solidFill>
                  <a:schemeClr val="bg1"/>
                </a:solidFill>
                <a:latin typeface="+mn-lt"/>
              </a:rPr>
              <a:t>Supportive Environmental Factors</a:t>
            </a:r>
          </a:p>
          <a:p>
            <a:pPr>
              <a:defRPr/>
            </a:pPr>
            <a:r>
              <a:rPr lang="en-US" sz="2000" dirty="0">
                <a:solidFill>
                  <a:schemeClr val="bg1"/>
                </a:solidFill>
                <a:latin typeface="+mn-lt"/>
              </a:rPr>
              <a:t>Stressors and Adjacent Land Uses</a:t>
            </a:r>
          </a:p>
          <a:p>
            <a:pPr>
              <a:defRPr/>
            </a:pPr>
            <a:r>
              <a:rPr lang="en-US" sz="2000" dirty="0">
                <a:solidFill>
                  <a:schemeClr val="bg1"/>
                </a:solidFill>
                <a:latin typeface="+mn-lt"/>
              </a:rPr>
              <a:t>Land Ownership and Preferences</a:t>
            </a:r>
          </a:p>
          <a:p>
            <a:pPr>
              <a:defRPr/>
            </a:pPr>
            <a:r>
              <a:rPr lang="en-US" sz="2000" dirty="0">
                <a:solidFill>
                  <a:schemeClr val="bg1"/>
                </a:solidFill>
                <a:latin typeface="+mn-lt"/>
              </a:rPr>
              <a:t>Sensitive Habitats and Permit Req’s</a:t>
            </a:r>
          </a:p>
          <a:p>
            <a:pPr marL="0" indent="0">
              <a:buNone/>
              <a:defRPr/>
            </a:pPr>
            <a:endParaRPr lang="en-US" sz="2400" b="1" dirty="0">
              <a:solidFill>
                <a:schemeClr val="bg1"/>
              </a:solidFill>
              <a:latin typeface="Century Schoolbook" panose="02040604050505020304" pitchFamily="18" charset="0"/>
            </a:endParaRPr>
          </a:p>
          <a:p>
            <a:pPr marL="0" indent="0">
              <a:buNone/>
              <a:defRPr/>
            </a:pPr>
            <a:r>
              <a:rPr lang="en-US" sz="2400" b="1" dirty="0">
                <a:solidFill>
                  <a:schemeClr val="tx2">
                    <a:lumMod val="40000"/>
                    <a:lumOff val="60000"/>
                  </a:schemeClr>
                </a:solidFill>
                <a:latin typeface="+mn-lt"/>
              </a:rPr>
              <a:t>Opportunities to Field Test Methods</a:t>
            </a:r>
          </a:p>
          <a:p>
            <a:pPr>
              <a:defRPr/>
            </a:pPr>
            <a:r>
              <a:rPr lang="en-US" sz="2000" dirty="0">
                <a:solidFill>
                  <a:schemeClr val="bg1"/>
                </a:solidFill>
                <a:latin typeface="+mn-lt"/>
              </a:rPr>
              <a:t>Refine Methods Across Elevations</a:t>
            </a:r>
          </a:p>
          <a:p>
            <a:pPr>
              <a:defRPr/>
            </a:pPr>
            <a:r>
              <a:rPr lang="en-US" sz="2000" dirty="0">
                <a:solidFill>
                  <a:schemeClr val="bg1"/>
                </a:solidFill>
                <a:latin typeface="+mn-lt"/>
              </a:rPr>
              <a:t>Terrestrial and Marine Equipment</a:t>
            </a:r>
          </a:p>
          <a:p>
            <a:pPr>
              <a:defRPr/>
            </a:pPr>
            <a:r>
              <a:rPr lang="en-US" sz="2000" dirty="0">
                <a:solidFill>
                  <a:schemeClr val="bg1"/>
                </a:solidFill>
                <a:latin typeface="+mn-lt"/>
              </a:rPr>
              <a:t>Small and Large scale treatments</a:t>
            </a:r>
          </a:p>
          <a:p>
            <a:pPr>
              <a:defRPr/>
            </a:pPr>
            <a:r>
              <a:rPr lang="en-US" sz="2000" dirty="0">
                <a:solidFill>
                  <a:schemeClr val="bg1"/>
                </a:solidFill>
                <a:latin typeface="+mn-lt"/>
              </a:rPr>
              <a:t>Seasonal Phasing of Activities</a:t>
            </a:r>
          </a:p>
          <a:p>
            <a:pPr>
              <a:defRPr/>
            </a:pPr>
            <a:r>
              <a:rPr lang="en-US" sz="2000" dirty="0">
                <a:solidFill>
                  <a:schemeClr val="bg1"/>
                </a:solidFill>
                <a:latin typeface="+mn-lt"/>
              </a:rPr>
              <a:t>Document &amp; Share Challenges/Solutions</a:t>
            </a:r>
          </a:p>
          <a:p>
            <a:pPr>
              <a:defRPr/>
            </a:pPr>
            <a:endParaRPr lang="en-US" sz="2000" b="1" dirty="0">
              <a:solidFill>
                <a:schemeClr val="bg1"/>
              </a:solidFill>
            </a:endParaRPr>
          </a:p>
        </p:txBody>
      </p:sp>
      <p:pic>
        <p:nvPicPr>
          <p:cNvPr id="58372" name="Picture 3">
            <a:extLst>
              <a:ext uri="{FF2B5EF4-FFF2-40B4-BE49-F238E27FC236}">
                <a16:creationId xmlns:a16="http://schemas.microsoft.com/office/drawing/2014/main" id="{69C58E77-89A9-41F0-A7DF-6902B14A75A7}"/>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772560" y="475984"/>
            <a:ext cx="3722688" cy="163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373" name="Picture 5">
            <a:extLst>
              <a:ext uri="{FF2B5EF4-FFF2-40B4-BE49-F238E27FC236}">
                <a16:creationId xmlns:a16="http://schemas.microsoft.com/office/drawing/2014/main" id="{FAD1F1B3-6F0B-4170-BE54-85F0E26A8FFE}"/>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678153" y="3709194"/>
            <a:ext cx="3021012" cy="2014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descr="A rock with seaweed growing on it&#10;&#10;Description automatically generated">
            <a:extLst>
              <a:ext uri="{FF2B5EF4-FFF2-40B4-BE49-F238E27FC236}">
                <a16:creationId xmlns:a16="http://schemas.microsoft.com/office/drawing/2014/main" id="{6584DD41-DA48-82F8-3BB3-9A42E631BA7E}"/>
              </a:ext>
            </a:extLst>
          </p:cNvPr>
          <p:cNvPicPr>
            <a:picLocks noChangeAspect="1"/>
          </p:cNvPicPr>
          <p:nvPr/>
        </p:nvPicPr>
        <p:blipFill>
          <a:blip r:embed="rId5"/>
          <a:stretch>
            <a:fillRect/>
          </a:stretch>
        </p:blipFill>
        <p:spPr>
          <a:xfrm>
            <a:off x="7218828" y="5394449"/>
            <a:ext cx="1880511" cy="1410383"/>
          </a:xfrm>
          <a:prstGeom prst="rect">
            <a:avLst/>
          </a:prstGeom>
        </p:spPr>
      </p:pic>
      <p:pic>
        <p:nvPicPr>
          <p:cNvPr id="13" name="Picture 12">
            <a:extLst>
              <a:ext uri="{FF2B5EF4-FFF2-40B4-BE49-F238E27FC236}">
                <a16:creationId xmlns:a16="http://schemas.microsoft.com/office/drawing/2014/main" id="{48B26930-C093-972D-1DED-2F665C9838E6}"/>
              </a:ext>
            </a:extLst>
          </p:cNvPr>
          <p:cNvPicPr>
            <a:picLocks noChangeAspect="1"/>
          </p:cNvPicPr>
          <p:nvPr/>
        </p:nvPicPr>
        <p:blipFill>
          <a:blip r:embed="rId6"/>
          <a:stretch>
            <a:fillRect/>
          </a:stretch>
        </p:blipFill>
        <p:spPr>
          <a:xfrm rot="5400000">
            <a:off x="7030921" y="728698"/>
            <a:ext cx="2397357" cy="1798018"/>
          </a:xfrm>
          <a:prstGeom prst="rect">
            <a:avLst/>
          </a:prstGeom>
        </p:spPr>
      </p:pic>
      <p:pic>
        <p:nvPicPr>
          <p:cNvPr id="15" name="Picture 14">
            <a:extLst>
              <a:ext uri="{FF2B5EF4-FFF2-40B4-BE49-F238E27FC236}">
                <a16:creationId xmlns:a16="http://schemas.microsoft.com/office/drawing/2014/main" id="{EE1E6FFB-EE08-0BC9-C2E5-0E3DE4BEE02E}"/>
              </a:ext>
            </a:extLst>
          </p:cNvPr>
          <p:cNvPicPr>
            <a:picLocks noChangeAspect="1"/>
          </p:cNvPicPr>
          <p:nvPr/>
        </p:nvPicPr>
        <p:blipFill>
          <a:blip r:embed="rId7"/>
          <a:stretch>
            <a:fillRect/>
          </a:stretch>
        </p:blipFill>
        <p:spPr>
          <a:xfrm>
            <a:off x="7330590" y="2911738"/>
            <a:ext cx="1798019" cy="2397359"/>
          </a:xfrm>
          <a:prstGeom prst="rect">
            <a:avLst/>
          </a:prstGeom>
        </p:spPr>
      </p:pic>
      <p:pic>
        <p:nvPicPr>
          <p:cNvPr id="17" name="Picture 16">
            <a:extLst>
              <a:ext uri="{FF2B5EF4-FFF2-40B4-BE49-F238E27FC236}">
                <a16:creationId xmlns:a16="http://schemas.microsoft.com/office/drawing/2014/main" id="{A8F11E17-AED7-1CCD-9190-B9BFE6E0B415}"/>
              </a:ext>
            </a:extLst>
          </p:cNvPr>
          <p:cNvPicPr>
            <a:picLocks noChangeAspect="1"/>
          </p:cNvPicPr>
          <p:nvPr/>
        </p:nvPicPr>
        <p:blipFill>
          <a:blip r:embed="rId8"/>
          <a:stretch>
            <a:fillRect/>
          </a:stretch>
        </p:blipFill>
        <p:spPr>
          <a:xfrm>
            <a:off x="5461018" y="2954966"/>
            <a:ext cx="1798019" cy="1011386"/>
          </a:xfrm>
          <a:prstGeom prst="rect">
            <a:avLst/>
          </a:prstGeom>
        </p:spPr>
      </p:pic>
      <p:pic>
        <p:nvPicPr>
          <p:cNvPr id="19" name="Picture 18" descr="A picture containing water, outdoor, nature, shore&#10;&#10;Description automatically generated">
            <a:extLst>
              <a:ext uri="{FF2B5EF4-FFF2-40B4-BE49-F238E27FC236}">
                <a16:creationId xmlns:a16="http://schemas.microsoft.com/office/drawing/2014/main" id="{09EA571F-1546-88AD-C4F7-E3F46F94B5E8}"/>
              </a:ext>
            </a:extLst>
          </p:cNvPr>
          <p:cNvPicPr>
            <a:picLocks noChangeAspect="1"/>
          </p:cNvPicPr>
          <p:nvPr/>
        </p:nvPicPr>
        <p:blipFill>
          <a:blip r:embed="rId9"/>
          <a:stretch>
            <a:fillRect/>
          </a:stretch>
        </p:blipFill>
        <p:spPr>
          <a:xfrm>
            <a:off x="5447604" y="4012750"/>
            <a:ext cx="1744429" cy="2763397"/>
          </a:xfrm>
          <a:prstGeom prst="rect">
            <a:avLst/>
          </a:prstGeom>
        </p:spPr>
      </p:pic>
      <p:pic>
        <p:nvPicPr>
          <p:cNvPr id="21" name="Picture 15" descr="Oysters3">
            <a:extLst>
              <a:ext uri="{FF2B5EF4-FFF2-40B4-BE49-F238E27FC236}">
                <a16:creationId xmlns:a16="http://schemas.microsoft.com/office/drawing/2014/main" id="{AE86F0AA-424D-DEAC-492E-8AD6E617A731}"/>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461018" y="1750930"/>
            <a:ext cx="1813341" cy="12097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8" descr="kathy2">
            <a:extLst>
              <a:ext uri="{FF2B5EF4-FFF2-40B4-BE49-F238E27FC236}">
                <a16:creationId xmlns:a16="http://schemas.microsoft.com/office/drawing/2014/main" id="{1698F14A-ED06-AB93-2FD4-2EBF6B741FCE}"/>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640601" y="617175"/>
            <a:ext cx="1551432" cy="10499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7410" name="Picture 12">
            <a:extLst>
              <a:ext uri="{FF2B5EF4-FFF2-40B4-BE49-F238E27FC236}">
                <a16:creationId xmlns:a16="http://schemas.microsoft.com/office/drawing/2014/main" id="{A6BCC077-B1CD-43D0-B958-847A18DD2C2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3600" y="854075"/>
            <a:ext cx="2260600" cy="169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1" name="Picture 8">
            <a:extLst>
              <a:ext uri="{FF2B5EF4-FFF2-40B4-BE49-F238E27FC236}">
                <a16:creationId xmlns:a16="http://schemas.microsoft.com/office/drawing/2014/main" id="{FCC0C20E-9477-4732-A178-5F9582C7C70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36652" y="844550"/>
            <a:ext cx="2278063" cy="170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6" name="Title 1">
            <a:extLst>
              <a:ext uri="{FF2B5EF4-FFF2-40B4-BE49-F238E27FC236}">
                <a16:creationId xmlns:a16="http://schemas.microsoft.com/office/drawing/2014/main" id="{208BC812-D5AE-4382-ABBF-CBF029C69319}"/>
              </a:ext>
            </a:extLst>
          </p:cNvPr>
          <p:cNvSpPr txBox="1">
            <a:spLocks noChangeArrowheads="1"/>
          </p:cNvSpPr>
          <p:nvPr/>
        </p:nvSpPr>
        <p:spPr bwMode="auto">
          <a:xfrm>
            <a:off x="-762000" y="26987"/>
            <a:ext cx="7696200" cy="685800"/>
          </a:xfrm>
          <a:prstGeom prst="rect">
            <a:avLst/>
          </a:prstGeom>
          <a:noFill/>
          <a:ln>
            <a:noFill/>
          </a:ln>
        </p:spPr>
        <p:txBody>
          <a:bodyPr anchor="ctr"/>
          <a:lstStyle>
            <a:lvl1pPr>
              <a:spcBef>
                <a:spcPct val="20000"/>
              </a:spcBef>
              <a:buFont typeface="Arial" panose="020B0604020202020204" pitchFamily="34" charset="0"/>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ct val="0"/>
              </a:spcBef>
              <a:buFontTx/>
              <a:buNone/>
              <a:defRPr/>
            </a:pPr>
            <a:r>
              <a:rPr lang="en-US" altLang="en-US" b="1" dirty="0">
                <a:solidFill>
                  <a:schemeClr val="tx2">
                    <a:lumMod val="40000"/>
                    <a:lumOff val="60000"/>
                  </a:schemeClr>
                </a:solidFill>
                <a:latin typeface="+mj-lt"/>
              </a:rPr>
              <a:t>Green Jobs and Job Training</a:t>
            </a:r>
          </a:p>
        </p:txBody>
      </p:sp>
      <p:pic>
        <p:nvPicPr>
          <p:cNvPr id="17413" name="Picture 2">
            <a:extLst>
              <a:ext uri="{FF2B5EF4-FFF2-40B4-BE49-F238E27FC236}">
                <a16:creationId xmlns:a16="http://schemas.microsoft.com/office/drawing/2014/main" id="{082AFB7B-A5B7-4249-B744-82BA95E16E9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867650" y="850900"/>
            <a:ext cx="1276350" cy="170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4" name="Picture 3">
            <a:extLst>
              <a:ext uri="{FF2B5EF4-FFF2-40B4-BE49-F238E27FC236}">
                <a16:creationId xmlns:a16="http://schemas.microsoft.com/office/drawing/2014/main" id="{99F261C8-4583-4C4C-8ABA-9B0F682BAEE4}"/>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 y="841375"/>
            <a:ext cx="2066925" cy="170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5" name="Picture 6">
            <a:extLst>
              <a:ext uri="{FF2B5EF4-FFF2-40B4-BE49-F238E27FC236}">
                <a16:creationId xmlns:a16="http://schemas.microsoft.com/office/drawing/2014/main" id="{3617F387-58A4-41DF-B909-E289C6016D95}"/>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115890" y="4633913"/>
            <a:ext cx="2778125" cy="2074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6" name="Picture 4">
            <a:extLst>
              <a:ext uri="{FF2B5EF4-FFF2-40B4-BE49-F238E27FC236}">
                <a16:creationId xmlns:a16="http://schemas.microsoft.com/office/drawing/2014/main" id="{C868B0FF-1CD0-4915-BE65-46F0E5BA9AD5}"/>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397250" y="844550"/>
            <a:ext cx="1276350" cy="170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7" name="Picture 10">
            <a:extLst>
              <a:ext uri="{FF2B5EF4-FFF2-40B4-BE49-F238E27FC236}">
                <a16:creationId xmlns:a16="http://schemas.microsoft.com/office/drawing/2014/main" id="{F857C6EA-FCBA-4C00-BCF8-8ED222A6A65D}"/>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591302" y="857250"/>
            <a:ext cx="1266825" cy="168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8" name="Picture 19">
            <a:extLst>
              <a:ext uri="{FF2B5EF4-FFF2-40B4-BE49-F238E27FC236}">
                <a16:creationId xmlns:a16="http://schemas.microsoft.com/office/drawing/2014/main" id="{EDCB6E21-F5D9-4D74-96B0-FD94B391FDE6}"/>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954338" y="2705100"/>
            <a:ext cx="3460750" cy="2382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9" name="Picture 4" descr="A large body of water&#10;&#10;Description automatically generated">
            <a:extLst>
              <a:ext uri="{FF2B5EF4-FFF2-40B4-BE49-F238E27FC236}">
                <a16:creationId xmlns:a16="http://schemas.microsoft.com/office/drawing/2014/main" id="{680E7657-9EF0-4014-BD92-BB27DF6CCC2F}"/>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475415" y="4764090"/>
            <a:ext cx="2593975" cy="1944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20" name="Picture 8" descr="A person standing next to a pile of rocks&#10;&#10;Description automatically generated">
            <a:extLst>
              <a:ext uri="{FF2B5EF4-FFF2-40B4-BE49-F238E27FC236}">
                <a16:creationId xmlns:a16="http://schemas.microsoft.com/office/drawing/2014/main" id="{420A9A08-52F1-4787-8635-F39E36B09A96}"/>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475415" y="2727325"/>
            <a:ext cx="2593975" cy="194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21" name="Picture 10" descr="A picture containing person, ground, man, outdoor&#10;&#10;Description automatically generated">
            <a:extLst>
              <a:ext uri="{FF2B5EF4-FFF2-40B4-BE49-F238E27FC236}">
                <a16:creationId xmlns:a16="http://schemas.microsoft.com/office/drawing/2014/main" id="{2AC6D871-1940-4BA3-8304-C1416C16F67E}"/>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954340" y="4232277"/>
            <a:ext cx="1285875" cy="963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22" name="Picture 2" descr="A picture containing person, building, man, indoor&#10;&#10;Description automatically generated">
            <a:extLst>
              <a:ext uri="{FF2B5EF4-FFF2-40B4-BE49-F238E27FC236}">
                <a16:creationId xmlns:a16="http://schemas.microsoft.com/office/drawing/2014/main" id="{A9225F0B-8446-46AB-A12B-1EDDB2C2A49D}"/>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960690" y="5260977"/>
            <a:ext cx="1868487" cy="1401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23" name="Picture 5" descr="1253575819_d680a89f8d">
            <a:extLst>
              <a:ext uri="{FF2B5EF4-FFF2-40B4-BE49-F238E27FC236}">
                <a16:creationId xmlns:a16="http://schemas.microsoft.com/office/drawing/2014/main" id="{3B0A8312-35C5-426D-BBD8-47594F9AB1F2}"/>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908550" y="5260977"/>
            <a:ext cx="1481138" cy="1401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24" name="Picture 4" descr="A person that is standing in the grass&#10;&#10;Description automatically generated">
            <a:extLst>
              <a:ext uri="{FF2B5EF4-FFF2-40B4-BE49-F238E27FC236}">
                <a16:creationId xmlns:a16="http://schemas.microsoft.com/office/drawing/2014/main" id="{2C5BB0B0-9913-49CA-A944-7F01B599639C}"/>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115890" y="2681288"/>
            <a:ext cx="2778125" cy="208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8" name="Picture 27">
            <a:extLst>
              <a:ext uri="{FF2B5EF4-FFF2-40B4-BE49-F238E27FC236}">
                <a16:creationId xmlns:a16="http://schemas.microsoft.com/office/drawing/2014/main" id="{E01ED6B4-9417-4A2F-A86E-5BD8FBFF6E8E}"/>
              </a:ext>
            </a:extLst>
          </p:cNvPr>
          <p:cNvPicPr>
            <a:picLocks noChangeAspect="1"/>
          </p:cNvPicPr>
          <p:nvPr/>
        </p:nvPicPr>
        <p:blipFill rotWithShape="1">
          <a:blip r:embed="rId3" cstate="screen"/>
          <a:srcRect/>
          <a:stretch/>
        </p:blipFill>
        <p:spPr>
          <a:xfrm>
            <a:off x="2308226" y="6407831"/>
            <a:ext cx="1281112" cy="1014412"/>
          </a:xfrm>
          <a:prstGeom prst="rect">
            <a:avLst/>
          </a:prstGeom>
          <a:solidFill>
            <a:srgbClr val="FFFFFF">
              <a:shade val="85000"/>
            </a:srgbClr>
          </a:solidFill>
          <a:ln w="88900" cap="sq">
            <a:no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3315" name="Picture 20" descr="A group of people that are standing in the water&#10;&#10;Description automatically generated">
            <a:extLst>
              <a:ext uri="{FF2B5EF4-FFF2-40B4-BE49-F238E27FC236}">
                <a16:creationId xmlns:a16="http://schemas.microsoft.com/office/drawing/2014/main" id="{7A146A1A-CED7-47D4-8F2F-AFFD98BD894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41538" y="4318000"/>
            <a:ext cx="1527175" cy="1146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6" name="Picture 2" descr="A person walking down a dirt road&#10;&#10;Description automatically generated">
            <a:extLst>
              <a:ext uri="{FF2B5EF4-FFF2-40B4-BE49-F238E27FC236}">
                <a16:creationId xmlns:a16="http://schemas.microsoft.com/office/drawing/2014/main" id="{12342506-7401-479A-A14B-0025AAA7CF3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988" y="2768600"/>
            <a:ext cx="1863726" cy="2484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7" name="Picture 38" descr="A person standing next to a body of water&#10;&#10;Description automatically generated">
            <a:extLst>
              <a:ext uri="{FF2B5EF4-FFF2-40B4-BE49-F238E27FC236}">
                <a16:creationId xmlns:a16="http://schemas.microsoft.com/office/drawing/2014/main" id="{A90452A9-8F71-4F0F-9B6E-6E0B11F94B7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021138" y="979488"/>
            <a:ext cx="1300162" cy="1300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8" name="Picture 34" descr="A person that is standing in the water&#10;&#10;Description automatically generated">
            <a:extLst>
              <a:ext uri="{FF2B5EF4-FFF2-40B4-BE49-F238E27FC236}">
                <a16:creationId xmlns:a16="http://schemas.microsoft.com/office/drawing/2014/main" id="{A95233E1-10E2-4B81-A540-33B12BB0CE4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256213" y="-79375"/>
            <a:ext cx="3033712" cy="202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9" name="Picture 8" descr="A group of people on a beach near a body of water&#10;&#10;Description automatically generated">
            <a:extLst>
              <a:ext uri="{FF2B5EF4-FFF2-40B4-BE49-F238E27FC236}">
                <a16:creationId xmlns:a16="http://schemas.microsoft.com/office/drawing/2014/main" id="{0CA35B07-D412-447F-AC71-00580AAB1A6D}"/>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479550" y="965200"/>
            <a:ext cx="2554288" cy="202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6" name="Text Box 19">
            <a:extLst>
              <a:ext uri="{FF2B5EF4-FFF2-40B4-BE49-F238E27FC236}">
                <a16:creationId xmlns:a16="http://schemas.microsoft.com/office/drawing/2014/main" id="{1C1101F9-BBEE-4A6D-97B5-4D5026436EDE}"/>
              </a:ext>
            </a:extLst>
          </p:cNvPr>
          <p:cNvSpPr txBox="1">
            <a:spLocks noChangeArrowheads="1"/>
          </p:cNvSpPr>
          <p:nvPr/>
        </p:nvSpPr>
        <p:spPr bwMode="auto">
          <a:xfrm>
            <a:off x="42863" y="36513"/>
            <a:ext cx="10007600" cy="1938337"/>
          </a:xfrm>
          <a:prstGeom prst="rect">
            <a:avLst/>
          </a:prstGeom>
          <a:noFill/>
          <a:ln>
            <a:noFill/>
          </a:ln>
        </p:spPr>
        <p:txBody>
          <a:bodyPr>
            <a:spAutoFit/>
          </a:bodyPr>
          <a:lstStyle>
            <a:lvl1pPr marL="342900" indent="-342900">
              <a:spcBef>
                <a:spcPct val="20000"/>
              </a:spcBef>
              <a:buFont typeface="Arial" panose="020B0604020202020204" pitchFamily="34" charset="0"/>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9pPr>
          </a:lstStyle>
          <a:p>
            <a:pPr eaLnBrk="1" hangingPunct="1">
              <a:spcBef>
                <a:spcPct val="0"/>
              </a:spcBef>
              <a:buFontTx/>
              <a:buNone/>
              <a:defRPr/>
            </a:pPr>
            <a:r>
              <a:rPr lang="en-US" altLang="en-US" sz="2800" b="1" dirty="0">
                <a:solidFill>
                  <a:schemeClr val="tx2">
                    <a:lumMod val="40000"/>
                    <a:lumOff val="60000"/>
                  </a:schemeClr>
                </a:solidFill>
                <a:cs typeface="Arial" panose="020B0604020202020204" pitchFamily="34" charset="0"/>
              </a:rPr>
              <a:t>Collaborative Partnerships</a:t>
            </a:r>
          </a:p>
          <a:p>
            <a:pPr eaLnBrk="1" hangingPunct="1">
              <a:spcBef>
                <a:spcPct val="0"/>
              </a:spcBef>
              <a:buFontTx/>
              <a:buNone/>
              <a:defRPr/>
            </a:pPr>
            <a:r>
              <a:rPr lang="en-US" altLang="en-US" sz="2000" b="1" dirty="0">
                <a:solidFill>
                  <a:srgbClr val="FFC000"/>
                </a:solidFill>
                <a:cs typeface="Arial" panose="020B0604020202020204" pitchFamily="34" charset="0"/>
              </a:rPr>
              <a:t>People, Technology, and Science</a:t>
            </a:r>
          </a:p>
          <a:p>
            <a:pPr eaLnBrk="1" hangingPunct="1">
              <a:spcBef>
                <a:spcPct val="0"/>
              </a:spcBef>
              <a:buFontTx/>
              <a:buNone/>
              <a:defRPr/>
            </a:pPr>
            <a:endParaRPr lang="en-US" altLang="en-US" sz="2400" b="1" dirty="0">
              <a:solidFill>
                <a:schemeClr val="accent1"/>
              </a:solidFill>
              <a:latin typeface="Calibri" panose="020F0502020204030204" pitchFamily="34" charset="0"/>
            </a:endParaRPr>
          </a:p>
          <a:p>
            <a:pPr eaLnBrk="1" hangingPunct="1">
              <a:spcBef>
                <a:spcPct val="0"/>
              </a:spcBef>
              <a:buFontTx/>
              <a:buNone/>
              <a:defRPr/>
            </a:pPr>
            <a:endParaRPr lang="en-US" altLang="en-US" sz="2400" b="1" dirty="0">
              <a:solidFill>
                <a:schemeClr val="accent1"/>
              </a:solidFill>
              <a:latin typeface="Calibri" panose="020F0502020204030204" pitchFamily="34" charset="0"/>
            </a:endParaRPr>
          </a:p>
          <a:p>
            <a:pPr algn="ctr" eaLnBrk="1" hangingPunct="1">
              <a:spcBef>
                <a:spcPct val="0"/>
              </a:spcBef>
              <a:buFontTx/>
              <a:buNone/>
              <a:defRPr/>
            </a:pPr>
            <a:endParaRPr lang="en-US" altLang="en-US" sz="2400" b="1" dirty="0">
              <a:solidFill>
                <a:schemeClr val="accent1"/>
              </a:solidFill>
              <a:cs typeface="Arial" panose="020B0604020202020204" pitchFamily="34" charset="0"/>
            </a:endParaRPr>
          </a:p>
        </p:txBody>
      </p:sp>
      <p:pic>
        <p:nvPicPr>
          <p:cNvPr id="13321" name="Picture 6">
            <a:extLst>
              <a:ext uri="{FF2B5EF4-FFF2-40B4-BE49-F238E27FC236}">
                <a16:creationId xmlns:a16="http://schemas.microsoft.com/office/drawing/2014/main" id="{927A011C-E2ED-4F90-96D1-B1AE9B8AFB82}"/>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544050" y="481013"/>
            <a:ext cx="2311400" cy="173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22" name="Picture 2">
            <a:extLst>
              <a:ext uri="{FF2B5EF4-FFF2-40B4-BE49-F238E27FC236}">
                <a16:creationId xmlns:a16="http://schemas.microsoft.com/office/drawing/2014/main" id="{1EDDB5FB-1F0F-4300-A684-CFC8D0F4D571}"/>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0036175" y="2540000"/>
            <a:ext cx="1285875" cy="1716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23" name="Picture 4" descr="A person standing next to a body of water&#10;&#10;Description automatically generated">
            <a:extLst>
              <a:ext uri="{FF2B5EF4-FFF2-40B4-BE49-F238E27FC236}">
                <a16:creationId xmlns:a16="http://schemas.microsoft.com/office/drawing/2014/main" id="{A84AAAE0-FFC7-41AF-9303-39F17189B363}"/>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351088" y="5421313"/>
            <a:ext cx="1235075" cy="1014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24" name="Picture 6" descr="A picture containing water, person, outdoor, man&#10;&#10;Description automatically generated">
            <a:extLst>
              <a:ext uri="{FF2B5EF4-FFF2-40B4-BE49-F238E27FC236}">
                <a16:creationId xmlns:a16="http://schemas.microsoft.com/office/drawing/2014/main" id="{FF3B3259-B59A-42DF-8AE0-D12735D0F5F0}"/>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918075" y="1949450"/>
            <a:ext cx="1574800" cy="210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25" name="Picture 10" descr="A picture containing person, wall, outdoor, ground&#10;&#10;Description automatically generated">
            <a:extLst>
              <a:ext uri="{FF2B5EF4-FFF2-40B4-BE49-F238E27FC236}">
                <a16:creationId xmlns:a16="http://schemas.microsoft.com/office/drawing/2014/main" id="{518C0EC8-FE34-410C-9398-CC6ACEDBF353}"/>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486525" y="2489200"/>
            <a:ext cx="1206500" cy="160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26" name="Picture 12" descr="A person that is standing in the grass&#10;&#10;Description automatically generated">
            <a:extLst>
              <a:ext uri="{FF2B5EF4-FFF2-40B4-BE49-F238E27FC236}">
                <a16:creationId xmlns:a16="http://schemas.microsoft.com/office/drawing/2014/main" id="{53641B9A-61A5-4F89-AB59-75ABAE3C15A5}"/>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5249863" y="4056063"/>
            <a:ext cx="1657350" cy="220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27" name="Picture 14" descr="A person standing next to a body of water&#10;&#10;Description automatically generated">
            <a:extLst>
              <a:ext uri="{FF2B5EF4-FFF2-40B4-BE49-F238E27FC236}">
                <a16:creationId xmlns:a16="http://schemas.microsoft.com/office/drawing/2014/main" id="{9045095C-002E-4C5B-BD1A-6FF329CF9383}"/>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58738" y="4346575"/>
            <a:ext cx="2409826" cy="1808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28" name="Picture 16" descr="A person standing next to a body of water&#10;&#10;Description automatically generated">
            <a:extLst>
              <a:ext uri="{FF2B5EF4-FFF2-40B4-BE49-F238E27FC236}">
                <a16:creationId xmlns:a16="http://schemas.microsoft.com/office/drawing/2014/main" id="{F96A0712-3883-4DCE-9BBB-2DCF2F27676C}"/>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6878638" y="4071938"/>
            <a:ext cx="2332037" cy="1370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29" name="Picture 22" descr="A picture containing sky, outdoor, ground, person&#10;&#10;Description automatically generated">
            <a:extLst>
              <a:ext uri="{FF2B5EF4-FFF2-40B4-BE49-F238E27FC236}">
                <a16:creationId xmlns:a16="http://schemas.microsoft.com/office/drawing/2014/main" id="{77B6ED2E-B92B-44CD-A0EB-07A987B55BF6}"/>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l="-2"/>
          <a:stretch>
            <a:fillRect/>
          </a:stretch>
        </p:blipFill>
        <p:spPr bwMode="auto">
          <a:xfrm>
            <a:off x="3595688" y="3011488"/>
            <a:ext cx="1830387" cy="2449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30" name="Picture 24" descr="A person standing on a beach near a body of water&#10;&#10;Description automatically generated">
            <a:extLst>
              <a:ext uri="{FF2B5EF4-FFF2-40B4-BE49-F238E27FC236}">
                <a16:creationId xmlns:a16="http://schemas.microsoft.com/office/drawing/2014/main" id="{6E8236D6-F3BA-44A2-A665-B87673D3700E}"/>
              </a:ext>
            </a:extLst>
          </p:cNvPr>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3589338" y="5391150"/>
            <a:ext cx="3321050" cy="2201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31" name="Picture 26" descr="A person sitting at a beach&#10;&#10;Description automatically generated">
            <a:extLst>
              <a:ext uri="{FF2B5EF4-FFF2-40B4-BE49-F238E27FC236}">
                <a16:creationId xmlns:a16="http://schemas.microsoft.com/office/drawing/2014/main" id="{BC642626-16B8-449D-B507-CCC18CC63207}"/>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1824038" y="2990850"/>
            <a:ext cx="18288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32" name="Picture 28" descr="A person standing next to a body of water&#10;&#10;Description automatically generated">
            <a:extLst>
              <a:ext uri="{FF2B5EF4-FFF2-40B4-BE49-F238E27FC236}">
                <a16:creationId xmlns:a16="http://schemas.microsoft.com/office/drawing/2014/main" id="{3AD3FF39-EC2A-4DF0-8463-A9069172C2A4}"/>
              </a:ext>
            </a:extLst>
          </p:cNvPr>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7688263" y="1493838"/>
            <a:ext cx="1465262" cy="2601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33" name="Picture 18" descr="A person holding a baseball bat&#10;&#10;Description automatically generated">
            <a:extLst>
              <a:ext uri="{FF2B5EF4-FFF2-40B4-BE49-F238E27FC236}">
                <a16:creationId xmlns:a16="http://schemas.microsoft.com/office/drawing/2014/main" id="{30540811-8F62-4E16-83ED-512C5FDA1626}"/>
              </a:ext>
            </a:extLst>
          </p:cNvPr>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7646988" y="-58738"/>
            <a:ext cx="1522412" cy="2030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34" name="Picture 30" descr="A person standing next to a body of water&#10;&#10;Description automatically generated">
            <a:extLst>
              <a:ext uri="{FF2B5EF4-FFF2-40B4-BE49-F238E27FC236}">
                <a16:creationId xmlns:a16="http://schemas.microsoft.com/office/drawing/2014/main" id="{DDC90257-3818-4393-BBFB-069EE5DC2056}"/>
              </a:ext>
            </a:extLst>
          </p:cNvPr>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11113" y="968375"/>
            <a:ext cx="1501776" cy="202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35" name="Picture 32" descr="A picture containing outdoor, sky, ground, person&#10;&#10;Description automatically generated">
            <a:extLst>
              <a:ext uri="{FF2B5EF4-FFF2-40B4-BE49-F238E27FC236}">
                <a16:creationId xmlns:a16="http://schemas.microsoft.com/office/drawing/2014/main" id="{95EBCEE4-2FFB-4A6B-9B3C-C0AD988B4E4C}"/>
              </a:ext>
            </a:extLst>
          </p:cNvPr>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6897688" y="5378450"/>
            <a:ext cx="2246312" cy="1684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36" name="Picture 2">
            <a:extLst>
              <a:ext uri="{FF2B5EF4-FFF2-40B4-BE49-F238E27FC236}">
                <a16:creationId xmlns:a16="http://schemas.microsoft.com/office/drawing/2014/main" id="{502D063D-A3F3-4BE5-9CF0-EC5596785E88}"/>
              </a:ext>
            </a:extLst>
          </p:cNvPr>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3379788" y="1935163"/>
            <a:ext cx="1593850" cy="1068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37" name="Picture 36" descr="A person standing next to a body of water&#10;&#10;Description automatically generated">
            <a:extLst>
              <a:ext uri="{FF2B5EF4-FFF2-40B4-BE49-F238E27FC236}">
                <a16:creationId xmlns:a16="http://schemas.microsoft.com/office/drawing/2014/main" id="{E15C8EA5-3830-4C03-8A09-0B12E76DEBF4}"/>
              </a:ext>
            </a:extLst>
          </p:cNvPr>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1163638" y="6507163"/>
            <a:ext cx="1209675" cy="981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38" name="Picture 42" descr="A group of people that are standing in the water&#10;&#10;Description automatically generated">
            <a:extLst>
              <a:ext uri="{FF2B5EF4-FFF2-40B4-BE49-F238E27FC236}">
                <a16:creationId xmlns:a16="http://schemas.microsoft.com/office/drawing/2014/main" id="{278C67A5-9D53-4D2F-8D27-5B94A01B3FF6}"/>
              </a:ext>
            </a:extLst>
          </p:cNvPr>
          <p:cNvPicPr>
            <a:picLocks noChangeAspect="1" noChangeArrowheads="1"/>
          </p:cNvPicPr>
          <p:nvPr/>
        </p:nvPicPr>
        <p:blipFill>
          <a:blip r:embed="rId26">
            <a:extLst>
              <a:ext uri="{28A0092B-C50C-407E-A947-70E740481C1C}">
                <a14:useLocalDpi xmlns:a14="http://schemas.microsoft.com/office/drawing/2010/main" val="0"/>
              </a:ext>
            </a:extLst>
          </a:blip>
          <a:srcRect/>
          <a:stretch>
            <a:fillRect/>
          </a:stretch>
        </p:blipFill>
        <p:spPr bwMode="auto">
          <a:xfrm>
            <a:off x="1268413" y="6056313"/>
            <a:ext cx="1111250" cy="958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39" name="Picture 26">
            <a:extLst>
              <a:ext uri="{FF2B5EF4-FFF2-40B4-BE49-F238E27FC236}">
                <a16:creationId xmlns:a16="http://schemas.microsoft.com/office/drawing/2014/main" id="{FF25B508-6947-4E0B-BDCB-790505178E4B}"/>
              </a:ext>
            </a:extLst>
          </p:cNvPr>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93663" y="5889625"/>
            <a:ext cx="1377951" cy="1835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40" name="Picture 4" descr="A picture containing sky, outdoor, person, water&#10;&#10;Description automatically generated">
            <a:extLst>
              <a:ext uri="{FF2B5EF4-FFF2-40B4-BE49-F238E27FC236}">
                <a16:creationId xmlns:a16="http://schemas.microsoft.com/office/drawing/2014/main" id="{3C414CC1-1218-4B89-A536-69B0227C3781}"/>
              </a:ext>
            </a:extLst>
          </p:cNvPr>
          <p:cNvPicPr>
            <a:picLocks noChangeAspect="1" noChangeArrowheads="1"/>
          </p:cNvPicPr>
          <p:nvPr/>
        </p:nvPicPr>
        <p:blipFill>
          <a:blip r:embed="rId28">
            <a:extLst>
              <a:ext uri="{28A0092B-C50C-407E-A947-70E740481C1C}">
                <a14:useLocalDpi xmlns:a14="http://schemas.microsoft.com/office/drawing/2010/main" val="0"/>
              </a:ext>
            </a:extLst>
          </a:blip>
          <a:srcRect/>
          <a:stretch>
            <a:fillRect/>
          </a:stretch>
        </p:blipFill>
        <p:spPr bwMode="auto">
          <a:xfrm>
            <a:off x="6405563" y="1420813"/>
            <a:ext cx="1465262" cy="1098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cxnSp>
        <p:nvCxnSpPr>
          <p:cNvPr id="21" name="Straight Connector 20">
            <a:extLst>
              <a:ext uri="{FF2B5EF4-FFF2-40B4-BE49-F238E27FC236}">
                <a16:creationId xmlns:a16="http://schemas.microsoft.com/office/drawing/2014/main" id="{06BAD974-CE1B-4379-A961-999995C8F3CC}"/>
              </a:ext>
            </a:extLst>
          </p:cNvPr>
          <p:cNvCxnSpPr>
            <a:cxnSpLocks/>
          </p:cNvCxnSpPr>
          <p:nvPr/>
        </p:nvCxnSpPr>
        <p:spPr>
          <a:xfrm>
            <a:off x="2957515" y="5743575"/>
            <a:ext cx="2447925" cy="13493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3801" name="TextBox 31">
            <a:extLst>
              <a:ext uri="{FF2B5EF4-FFF2-40B4-BE49-F238E27FC236}">
                <a16:creationId xmlns:a16="http://schemas.microsoft.com/office/drawing/2014/main" id="{0D9E08E4-67C3-490A-AC94-54EFDBF0C581}"/>
              </a:ext>
            </a:extLst>
          </p:cNvPr>
          <p:cNvSpPr txBox="1">
            <a:spLocks noChangeArrowheads="1"/>
          </p:cNvSpPr>
          <p:nvPr/>
        </p:nvSpPr>
        <p:spPr bwMode="auto">
          <a:xfrm>
            <a:off x="452789" y="24788"/>
            <a:ext cx="10284414" cy="584775"/>
          </a:xfrm>
          <a:prstGeom prst="rect">
            <a:avLst/>
          </a:prstGeom>
          <a:noFill/>
          <a:ln>
            <a:noFill/>
          </a:ln>
        </p:spPr>
        <p:txBody>
          <a:bodyPr wrap="square">
            <a:spAutoFit/>
          </a:bodyPr>
          <a:lstStyle>
            <a:lvl1pPr>
              <a:spcBef>
                <a:spcPct val="20000"/>
              </a:spcBef>
              <a:buFont typeface="Arial" panose="020B0604020202020204" pitchFamily="34" charset="0"/>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9pPr>
          </a:lstStyle>
          <a:p>
            <a:pPr>
              <a:spcBef>
                <a:spcPct val="0"/>
              </a:spcBef>
              <a:buFontTx/>
              <a:buNone/>
              <a:defRPr/>
            </a:pPr>
            <a:r>
              <a:rPr lang="en-US" altLang="en-US" sz="2800" b="1" dirty="0">
                <a:solidFill>
                  <a:schemeClr val="tx2">
                    <a:lumMod val="40000"/>
                    <a:lumOff val="60000"/>
                  </a:schemeClr>
                </a:solidFill>
                <a:cs typeface="Arial" panose="020B0604020202020204" pitchFamily="34" charset="0"/>
              </a:rPr>
              <a:t>  </a:t>
            </a:r>
            <a:r>
              <a:rPr lang="en-US" altLang="en-US" b="1" dirty="0">
                <a:solidFill>
                  <a:schemeClr val="tx2">
                    <a:lumMod val="40000"/>
                    <a:lumOff val="60000"/>
                  </a:schemeClr>
                </a:solidFill>
                <a:latin typeface="+mj-lt"/>
                <a:cs typeface="Arial" panose="020B0604020202020204" pitchFamily="34" charset="0"/>
              </a:rPr>
              <a:t>Regionally Advancing Living Shorelines</a:t>
            </a:r>
            <a:endParaRPr lang="en-US" altLang="en-US" i="1" dirty="0">
              <a:solidFill>
                <a:srgbClr val="FFC000"/>
              </a:solidFill>
              <a:latin typeface="+mj-lt"/>
              <a:cs typeface="Arial" panose="020B0604020202020204" pitchFamily="34" charset="0"/>
            </a:endParaRPr>
          </a:p>
        </p:txBody>
      </p:sp>
      <p:pic>
        <p:nvPicPr>
          <p:cNvPr id="23576" name="Picture 2" descr="image2">
            <a:extLst>
              <a:ext uri="{FF2B5EF4-FFF2-40B4-BE49-F238E27FC236}">
                <a16:creationId xmlns:a16="http://schemas.microsoft.com/office/drawing/2014/main" id="{751DD577-4C39-4E28-A606-367C7D27181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60122" y="4391479"/>
            <a:ext cx="1554162"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 name="TextBox 29">
            <a:extLst>
              <a:ext uri="{FF2B5EF4-FFF2-40B4-BE49-F238E27FC236}">
                <a16:creationId xmlns:a16="http://schemas.microsoft.com/office/drawing/2014/main" id="{312DB3AE-EDB9-4E55-9998-891A9ADDF5E1}"/>
              </a:ext>
            </a:extLst>
          </p:cNvPr>
          <p:cNvSpPr txBox="1"/>
          <p:nvPr/>
        </p:nvSpPr>
        <p:spPr>
          <a:xfrm>
            <a:off x="80419" y="725002"/>
            <a:ext cx="5754188" cy="4816703"/>
          </a:xfrm>
          <a:prstGeom prst="rect">
            <a:avLst/>
          </a:prstGeom>
          <a:noFill/>
        </p:spPr>
        <p:txBody>
          <a:bodyPr wrap="square">
            <a:spAutoFit/>
          </a:bodyPr>
          <a:lstStyle/>
          <a:p>
            <a:pPr marL="342900" indent="-342900" eaLnBrk="1" hangingPunct="1">
              <a:spcBef>
                <a:spcPct val="50000"/>
              </a:spcBef>
              <a:buClr>
                <a:schemeClr val="bg1"/>
              </a:buClr>
              <a:defRPr/>
            </a:pPr>
            <a:r>
              <a:rPr lang="en-US" altLang="en-US" sz="1600" b="1" dirty="0">
                <a:solidFill>
                  <a:schemeClr val="tx2">
                    <a:lumMod val="40000"/>
                    <a:lumOff val="60000"/>
                  </a:schemeClr>
                </a:solidFill>
                <a:latin typeface="+mn-lt"/>
              </a:rPr>
              <a:t>Coalition Approach:</a:t>
            </a:r>
          </a:p>
          <a:p>
            <a:pPr marL="342900" indent="-342900" eaLnBrk="1" hangingPunct="1">
              <a:spcBef>
                <a:spcPct val="50000"/>
              </a:spcBef>
              <a:buClr>
                <a:schemeClr val="bg1"/>
              </a:buClr>
              <a:defRPr/>
            </a:pPr>
            <a:r>
              <a:rPr lang="en-US" altLang="en-US" sz="1600" b="1" dirty="0">
                <a:solidFill>
                  <a:srgbClr val="FFC000"/>
                </a:solidFill>
                <a:latin typeface="+mn-lt"/>
              </a:rPr>
              <a:t>COLLABORATE</a:t>
            </a:r>
          </a:p>
          <a:p>
            <a:pPr marL="342900" indent="-342900" eaLnBrk="1" hangingPunct="1">
              <a:spcBef>
                <a:spcPct val="50000"/>
              </a:spcBef>
              <a:buClr>
                <a:schemeClr val="bg1"/>
              </a:buClr>
              <a:defRPr/>
            </a:pPr>
            <a:r>
              <a:rPr lang="en-US" altLang="en-US" sz="1600" b="1" dirty="0">
                <a:solidFill>
                  <a:srgbClr val="FFC000"/>
                </a:solidFill>
                <a:latin typeface="+mn-lt"/>
              </a:rPr>
              <a:t>DESIGN ACROSS REGIONS</a:t>
            </a:r>
          </a:p>
          <a:p>
            <a:pPr marL="342900" indent="-342900" eaLnBrk="1" hangingPunct="1">
              <a:spcBef>
                <a:spcPct val="50000"/>
              </a:spcBef>
              <a:buClr>
                <a:schemeClr val="bg1"/>
              </a:buClr>
              <a:defRPr/>
            </a:pPr>
            <a:r>
              <a:rPr lang="en-US" altLang="en-US" sz="1600" b="1" dirty="0">
                <a:solidFill>
                  <a:srgbClr val="FFC000"/>
                </a:solidFill>
                <a:latin typeface="+mn-lt"/>
              </a:rPr>
              <a:t>SCALE UP &amp; BUILD ADAPTATION FASTER</a:t>
            </a:r>
          </a:p>
          <a:p>
            <a:pPr marL="342900" indent="-342900" eaLnBrk="1" hangingPunct="1">
              <a:spcBef>
                <a:spcPct val="50000"/>
              </a:spcBef>
              <a:buClr>
                <a:schemeClr val="bg1"/>
              </a:buClr>
              <a:defRPr/>
            </a:pPr>
            <a:r>
              <a:rPr lang="en-US" altLang="en-US" sz="1600" b="1" dirty="0">
                <a:solidFill>
                  <a:srgbClr val="FFC000"/>
                </a:solidFill>
                <a:latin typeface="+mn-lt"/>
              </a:rPr>
              <a:t>TRANSFER AND SHARE KNOWLEDGE</a:t>
            </a:r>
          </a:p>
          <a:p>
            <a:pPr marL="342900" indent="-342900" eaLnBrk="1" hangingPunct="1">
              <a:spcBef>
                <a:spcPct val="50000"/>
              </a:spcBef>
              <a:buClr>
                <a:schemeClr val="bg1"/>
              </a:buClr>
              <a:defRPr/>
            </a:pPr>
            <a:endParaRPr lang="en-US" altLang="en-US" sz="1600" b="1" dirty="0">
              <a:solidFill>
                <a:schemeClr val="bg1"/>
              </a:solidFill>
              <a:latin typeface="+mn-lt"/>
            </a:endParaRPr>
          </a:p>
          <a:p>
            <a:pPr marL="342900" indent="-342900" eaLnBrk="1" hangingPunct="1">
              <a:spcBef>
                <a:spcPct val="50000"/>
              </a:spcBef>
              <a:buClr>
                <a:schemeClr val="bg1"/>
              </a:buClr>
              <a:defRPr/>
            </a:pPr>
            <a:r>
              <a:rPr lang="en-US" altLang="en-US" sz="1600" b="1" dirty="0">
                <a:solidFill>
                  <a:schemeClr val="tx2">
                    <a:lumMod val="40000"/>
                    <a:lumOff val="60000"/>
                  </a:schemeClr>
                </a:solidFill>
                <a:latin typeface="+mn-lt"/>
              </a:rPr>
              <a:t>Tasks:</a:t>
            </a:r>
          </a:p>
          <a:p>
            <a:pPr marL="342900" indent="-342900" eaLnBrk="1" hangingPunct="1">
              <a:spcBef>
                <a:spcPct val="50000"/>
              </a:spcBef>
              <a:buClr>
                <a:schemeClr val="bg1"/>
              </a:buClr>
              <a:defRPr/>
            </a:pPr>
            <a:r>
              <a:rPr lang="en-US" altLang="en-US" sz="1600" b="1" dirty="0">
                <a:solidFill>
                  <a:schemeClr val="bg1"/>
                </a:solidFill>
                <a:latin typeface="+mn-lt"/>
              </a:rPr>
              <a:t>Pilot Site Results, Baseline Data Collection</a:t>
            </a:r>
          </a:p>
          <a:p>
            <a:pPr marL="342900" indent="-342900" eaLnBrk="1" hangingPunct="1">
              <a:spcBef>
                <a:spcPct val="50000"/>
              </a:spcBef>
              <a:buClr>
                <a:schemeClr val="bg1"/>
              </a:buClr>
              <a:defRPr/>
            </a:pPr>
            <a:r>
              <a:rPr lang="en-US" altLang="en-US" sz="1600" b="1" dirty="0">
                <a:solidFill>
                  <a:schemeClr val="bg1"/>
                </a:solidFill>
                <a:latin typeface="+mn-lt"/>
              </a:rPr>
              <a:t>Regional Design/Constructability Guidance</a:t>
            </a:r>
          </a:p>
          <a:p>
            <a:pPr marL="342900" indent="-342900" eaLnBrk="1" hangingPunct="1">
              <a:spcBef>
                <a:spcPct val="50000"/>
              </a:spcBef>
              <a:buClr>
                <a:schemeClr val="bg1"/>
              </a:buClr>
              <a:defRPr/>
            </a:pPr>
            <a:r>
              <a:rPr lang="en-US" altLang="en-US" sz="1600" b="1" dirty="0">
                <a:solidFill>
                  <a:schemeClr val="bg1"/>
                </a:solidFill>
                <a:latin typeface="+mn-lt"/>
              </a:rPr>
              <a:t>Develop 30-60% Designs at 10 New Sites</a:t>
            </a:r>
          </a:p>
          <a:p>
            <a:pPr marL="342900" indent="-342900" eaLnBrk="1" hangingPunct="1">
              <a:spcBef>
                <a:spcPct val="50000"/>
              </a:spcBef>
              <a:buClr>
                <a:schemeClr val="bg1"/>
              </a:buClr>
              <a:defRPr/>
            </a:pPr>
            <a:r>
              <a:rPr lang="en-US" altLang="en-US" sz="1600" b="1" dirty="0">
                <a:solidFill>
                  <a:schemeClr val="bg1"/>
                </a:solidFill>
                <a:latin typeface="+mn-lt"/>
              </a:rPr>
              <a:t>Programmatic Permit Approach</a:t>
            </a:r>
          </a:p>
          <a:p>
            <a:pPr marL="342900" indent="-342900" eaLnBrk="1" hangingPunct="1">
              <a:spcBef>
                <a:spcPct val="50000"/>
              </a:spcBef>
              <a:buClr>
                <a:schemeClr val="bg1"/>
              </a:buClr>
              <a:defRPr/>
            </a:pPr>
            <a:r>
              <a:rPr lang="en-US" altLang="en-US" sz="1600" b="1" dirty="0">
                <a:solidFill>
                  <a:schemeClr val="bg1"/>
                </a:solidFill>
                <a:latin typeface="+mn-lt"/>
              </a:rPr>
              <a:t>Living Shorelines Collaborative Forum</a:t>
            </a:r>
          </a:p>
          <a:p>
            <a:pPr marL="342900" indent="-342900" eaLnBrk="1" hangingPunct="1">
              <a:spcBef>
                <a:spcPct val="50000"/>
              </a:spcBef>
              <a:buClr>
                <a:schemeClr val="bg1"/>
              </a:buClr>
              <a:defRPr/>
            </a:pPr>
            <a:r>
              <a:rPr lang="en-US" altLang="en-US" sz="1600" b="1" dirty="0">
                <a:solidFill>
                  <a:schemeClr val="bg1"/>
                </a:solidFill>
                <a:latin typeface="+mn-lt"/>
              </a:rPr>
              <a:t>Local Engagement/ Workforce Trainings</a:t>
            </a:r>
          </a:p>
        </p:txBody>
      </p:sp>
      <p:pic>
        <p:nvPicPr>
          <p:cNvPr id="4" name="Picture 3">
            <a:extLst>
              <a:ext uri="{FF2B5EF4-FFF2-40B4-BE49-F238E27FC236}">
                <a16:creationId xmlns:a16="http://schemas.microsoft.com/office/drawing/2014/main" id="{359EBE12-8337-896A-1B6C-F69832C537D5}"/>
              </a:ext>
            </a:extLst>
          </p:cNvPr>
          <p:cNvPicPr>
            <a:picLocks noChangeAspect="1"/>
          </p:cNvPicPr>
          <p:nvPr/>
        </p:nvPicPr>
        <p:blipFill>
          <a:blip r:embed="rId4"/>
          <a:stretch>
            <a:fillRect/>
          </a:stretch>
        </p:blipFill>
        <p:spPr>
          <a:xfrm>
            <a:off x="4432000" y="685841"/>
            <a:ext cx="4712000" cy="6097882"/>
          </a:xfrm>
          <a:prstGeom prst="rect">
            <a:avLst/>
          </a:prstGeom>
        </p:spPr>
      </p:pic>
      <p:pic>
        <p:nvPicPr>
          <p:cNvPr id="7" name="Picture 6" descr="Ocean Career: SFEI Technology Analyst - environment coastal &amp; offshore">
            <a:extLst>
              <a:ext uri="{FF2B5EF4-FFF2-40B4-BE49-F238E27FC236}">
                <a16:creationId xmlns:a16="http://schemas.microsoft.com/office/drawing/2014/main" id="{5CFE5FBE-6E1E-6590-6D73-1E22703BC7DE}"/>
              </a:ext>
            </a:extLst>
          </p:cNvPr>
          <p:cNvPicPr>
            <a:picLocks noChangeAspect="1"/>
          </p:cNvPicPr>
          <p:nvPr/>
        </p:nvPicPr>
        <p:blipFill>
          <a:blip r:embed="rId5"/>
          <a:stretch>
            <a:fillRect/>
          </a:stretch>
        </p:blipFill>
        <p:spPr>
          <a:xfrm>
            <a:off x="2455610" y="5721835"/>
            <a:ext cx="1466093" cy="770272"/>
          </a:xfrm>
          <a:prstGeom prst="rect">
            <a:avLst/>
          </a:prstGeom>
        </p:spPr>
      </p:pic>
      <p:pic>
        <p:nvPicPr>
          <p:cNvPr id="11" name="Picture 10">
            <a:extLst>
              <a:ext uri="{FF2B5EF4-FFF2-40B4-BE49-F238E27FC236}">
                <a16:creationId xmlns:a16="http://schemas.microsoft.com/office/drawing/2014/main" id="{420D3AD3-2683-B1B1-9832-044DF1AC9425}"/>
              </a:ext>
            </a:extLst>
          </p:cNvPr>
          <p:cNvPicPr>
            <a:picLocks noChangeAspect="1"/>
          </p:cNvPicPr>
          <p:nvPr/>
        </p:nvPicPr>
        <p:blipFill>
          <a:blip r:embed="rId6"/>
          <a:stretch>
            <a:fillRect/>
          </a:stretch>
        </p:blipFill>
        <p:spPr>
          <a:xfrm>
            <a:off x="732149" y="5608637"/>
            <a:ext cx="1409244" cy="1015026"/>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88068" name="Rectangle 8">
            <a:extLst>
              <a:ext uri="{FF2B5EF4-FFF2-40B4-BE49-F238E27FC236}">
                <a16:creationId xmlns:a16="http://schemas.microsoft.com/office/drawing/2014/main" id="{DD65D71B-599A-44F5-81C0-31734BAE1B92}"/>
              </a:ext>
            </a:extLst>
          </p:cNvPr>
          <p:cNvSpPr>
            <a:spLocks noChangeArrowheads="1"/>
          </p:cNvSpPr>
          <p:nvPr/>
        </p:nvSpPr>
        <p:spPr bwMode="auto">
          <a:xfrm>
            <a:off x="266641" y="5198052"/>
            <a:ext cx="5597525" cy="1351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47675" indent="-447675">
              <a:spcBef>
                <a:spcPct val="20000"/>
              </a:spcBef>
              <a:buFont typeface="Arial" panose="020B0604020202020204" pitchFamily="34" charset="0"/>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9pPr>
          </a:lstStyle>
          <a:p>
            <a:pPr eaLnBrk="1" hangingPunct="1">
              <a:lnSpc>
                <a:spcPct val="90000"/>
              </a:lnSpc>
              <a:buClr>
                <a:schemeClr val="bg1"/>
              </a:buClr>
              <a:buFont typeface="Wingdings" panose="05000000000000000000" pitchFamily="2" charset="2"/>
              <a:buNone/>
            </a:pPr>
            <a:r>
              <a:rPr lang="en-US" altLang="en-US" sz="2000" b="1" dirty="0">
                <a:solidFill>
                  <a:schemeClr val="bg1"/>
                </a:solidFill>
              </a:rPr>
              <a:t>	Marilyn Latta, Project Manager</a:t>
            </a:r>
          </a:p>
          <a:p>
            <a:pPr eaLnBrk="1" hangingPunct="1">
              <a:lnSpc>
                <a:spcPct val="90000"/>
              </a:lnSpc>
              <a:buClr>
                <a:schemeClr val="bg1"/>
              </a:buClr>
              <a:buFont typeface="Wingdings" panose="05000000000000000000" pitchFamily="2" charset="2"/>
              <a:buNone/>
            </a:pPr>
            <a:r>
              <a:rPr lang="en-US" altLang="en-US" sz="2000" b="1" dirty="0">
                <a:solidFill>
                  <a:schemeClr val="bg1"/>
                </a:solidFill>
              </a:rPr>
              <a:t>	CA State Coastal Conservancy</a:t>
            </a:r>
          </a:p>
          <a:p>
            <a:pPr eaLnBrk="1" hangingPunct="1">
              <a:lnSpc>
                <a:spcPct val="90000"/>
              </a:lnSpc>
              <a:buClr>
                <a:schemeClr val="bg1"/>
              </a:buClr>
              <a:buFont typeface="Wingdings" panose="05000000000000000000" pitchFamily="2" charset="2"/>
              <a:buNone/>
            </a:pPr>
            <a:r>
              <a:rPr lang="en-US" altLang="en-US" sz="2000" b="1" dirty="0">
                <a:solidFill>
                  <a:schemeClr val="bg1"/>
                </a:solidFill>
              </a:rPr>
              <a:t>	</a:t>
            </a:r>
            <a:r>
              <a:rPr lang="en-US" altLang="en-US" sz="2000" dirty="0">
                <a:solidFill>
                  <a:srgbClr val="FFFF00"/>
                </a:solidFill>
              </a:rPr>
              <a:t>marilyn.latta@scc.ca.gov</a:t>
            </a:r>
          </a:p>
          <a:p>
            <a:pPr eaLnBrk="1" hangingPunct="1">
              <a:lnSpc>
                <a:spcPct val="90000"/>
              </a:lnSpc>
              <a:buClr>
                <a:schemeClr val="bg1"/>
              </a:buClr>
              <a:buFont typeface="Wingdings" panose="05000000000000000000" pitchFamily="2" charset="2"/>
              <a:buNone/>
            </a:pPr>
            <a:r>
              <a:rPr lang="en-US" altLang="en-US" sz="1800" dirty="0">
                <a:solidFill>
                  <a:srgbClr val="FFFF00"/>
                </a:solidFill>
              </a:rPr>
              <a:t>	</a:t>
            </a:r>
            <a:r>
              <a:rPr lang="en-US" altLang="en-US" sz="1800" dirty="0">
                <a:solidFill>
                  <a:schemeClr val="bg1"/>
                </a:solidFill>
              </a:rPr>
              <a:t>510-286-4157</a:t>
            </a:r>
          </a:p>
        </p:txBody>
      </p:sp>
      <p:sp>
        <p:nvSpPr>
          <p:cNvPr id="11" name="TextBox 10">
            <a:extLst>
              <a:ext uri="{FF2B5EF4-FFF2-40B4-BE49-F238E27FC236}">
                <a16:creationId xmlns:a16="http://schemas.microsoft.com/office/drawing/2014/main" id="{57083A34-AA8A-4FE3-9121-41076EFC6F22}"/>
              </a:ext>
            </a:extLst>
          </p:cNvPr>
          <p:cNvSpPr txBox="1"/>
          <p:nvPr/>
        </p:nvSpPr>
        <p:spPr>
          <a:xfrm>
            <a:off x="-158002" y="390835"/>
            <a:ext cx="9791757" cy="1077218"/>
          </a:xfrm>
          <a:prstGeom prst="rect">
            <a:avLst/>
          </a:prstGeom>
          <a:noFill/>
        </p:spPr>
        <p:txBody>
          <a:bodyPr wrap="square">
            <a:spAutoFit/>
          </a:bodyPr>
          <a:lstStyle/>
          <a:p>
            <a:pPr algn="ctr">
              <a:spcBef>
                <a:spcPct val="0"/>
              </a:spcBef>
              <a:buFont typeface="Arial" panose="020B0604020202020204" pitchFamily="34" charset="0"/>
              <a:buNone/>
              <a:defRPr/>
            </a:pPr>
            <a:r>
              <a:rPr lang="en-US" altLang="en-US" sz="3200" b="1" dirty="0">
                <a:solidFill>
                  <a:schemeClr val="tx2">
                    <a:lumMod val="40000"/>
                    <a:lumOff val="60000"/>
                  </a:schemeClr>
                </a:solidFill>
                <a:latin typeface="Arial" panose="020B0604020202020204" pitchFamily="34" charset="0"/>
                <a:cs typeface="Arial" panose="020B0604020202020204" pitchFamily="34" charset="0"/>
              </a:rPr>
              <a:t>Thank You</a:t>
            </a:r>
          </a:p>
          <a:p>
            <a:pPr algn="ctr">
              <a:spcBef>
                <a:spcPct val="0"/>
              </a:spcBef>
              <a:buFont typeface="Arial" panose="020B0604020202020204" pitchFamily="34" charset="0"/>
              <a:buNone/>
              <a:defRPr/>
            </a:pPr>
            <a:r>
              <a:rPr lang="en-US" altLang="en-US" sz="3200" b="1" dirty="0">
                <a:solidFill>
                  <a:schemeClr val="tx2">
                    <a:lumMod val="40000"/>
                    <a:lumOff val="60000"/>
                  </a:schemeClr>
                </a:solidFill>
                <a:latin typeface="Arial" panose="020B0604020202020204" pitchFamily="34" charset="0"/>
                <a:cs typeface="Arial" panose="020B0604020202020204" pitchFamily="34" charset="0"/>
              </a:rPr>
              <a:t>Questions and Discussion</a:t>
            </a:r>
          </a:p>
        </p:txBody>
      </p:sp>
      <p:pic>
        <p:nvPicPr>
          <p:cNvPr id="2050" name="Picture 2" descr="Image result for epa logo">
            <a:extLst>
              <a:ext uri="{FF2B5EF4-FFF2-40B4-BE49-F238E27FC236}">
                <a16:creationId xmlns:a16="http://schemas.microsoft.com/office/drawing/2014/main" id="{0829C956-9F2C-B351-00EF-4EAC411C3D3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69597" y="5704037"/>
            <a:ext cx="770028" cy="845153"/>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Image result for san francisco bay restoration authority logo">
            <a:extLst>
              <a:ext uri="{FF2B5EF4-FFF2-40B4-BE49-F238E27FC236}">
                <a16:creationId xmlns:a16="http://schemas.microsoft.com/office/drawing/2014/main" id="{F23F61EF-E77C-22E4-5333-DCDD0BB039A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02606" y="5684653"/>
            <a:ext cx="864538" cy="864538"/>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Image result for national fish and wildlife foundation logo">
            <a:extLst>
              <a:ext uri="{FF2B5EF4-FFF2-40B4-BE49-F238E27FC236}">
                <a16:creationId xmlns:a16="http://schemas.microsoft.com/office/drawing/2014/main" id="{848C0F8C-2B19-E8B0-56F4-09A0AC1AE33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77710" y="5684653"/>
            <a:ext cx="826114" cy="864538"/>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Image result for ca state coastal conservancy logo">
            <a:extLst>
              <a:ext uri="{FF2B5EF4-FFF2-40B4-BE49-F238E27FC236}">
                <a16:creationId xmlns:a16="http://schemas.microsoft.com/office/drawing/2014/main" id="{0478D0E5-9B66-F6BA-BF47-EFFB2E66117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37877" y="5704038"/>
            <a:ext cx="1117480" cy="845153"/>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3">
            <a:extLst>
              <a:ext uri="{FF2B5EF4-FFF2-40B4-BE49-F238E27FC236}">
                <a16:creationId xmlns:a16="http://schemas.microsoft.com/office/drawing/2014/main" id="{7A582A82-5A1F-7128-0E3F-DEF92C85873D}"/>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0" y="2263967"/>
            <a:ext cx="9191042" cy="2730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Coastal Conservancy Presentation Template For Board" id="{90B710E9-324F-43EE-BC77-5E134ABF5A92}" vid="{E1BECEC6-43B9-4024-938D-1A01368715F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b1fd486e-e945-4b55-8518-50ff97fdc823" xsi:nil="true"/>
    <lcf76f155ced4ddcb4097134ff3c332f xmlns="776dd39b-758d-47c3-9163-8d00e28a1fdf">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B807ECC6B12A8344A8C597474D536657" ma:contentTypeVersion="18" ma:contentTypeDescription="Create a new document." ma:contentTypeScope="" ma:versionID="f0d67a9e6306d2097d15b5e8a342a384">
  <xsd:schema xmlns:xsd="http://www.w3.org/2001/XMLSchema" xmlns:xs="http://www.w3.org/2001/XMLSchema" xmlns:p="http://schemas.microsoft.com/office/2006/metadata/properties" xmlns:ns2="776dd39b-758d-47c3-9163-8d00e28a1fdf" xmlns:ns3="b1fd486e-e945-4b55-8518-50ff97fdc823" targetNamespace="http://schemas.microsoft.com/office/2006/metadata/properties" ma:root="true" ma:fieldsID="edbd8ed447bab3e749970edfdb0f8507" ns2:_="" ns3:_="">
    <xsd:import namespace="776dd39b-758d-47c3-9163-8d00e28a1fdf"/>
    <xsd:import namespace="b1fd486e-e945-4b55-8518-50ff97fdc823"/>
    <xsd:element name="properties">
      <xsd:complexType>
        <xsd:sequence>
          <xsd:element name="documentManagement">
            <xsd:complexType>
              <xsd:all>
                <xsd:element ref="ns2:MediaServiceMetadata" minOccurs="0"/>
                <xsd:element ref="ns2:MediaServiceFastMetadata" minOccurs="0"/>
                <xsd:element ref="ns2:MediaServiceGenerationTime" minOccurs="0"/>
                <xsd:element ref="ns2:MediaServiceEventHashCode" minOccurs="0"/>
                <xsd:element ref="ns2:MediaServiceDateTaken" minOccurs="0"/>
                <xsd:element ref="ns2:MediaServiceOCR" minOccurs="0"/>
                <xsd:element ref="ns2:MediaServiceLocation" minOccurs="0"/>
                <xsd:element ref="ns3:SharedWithUsers" minOccurs="0"/>
                <xsd:element ref="ns3:SharedWithDetails" minOccurs="0"/>
                <xsd:element ref="ns2:MediaServiceAutoKeyPoints" minOccurs="0"/>
                <xsd:element ref="ns2:MediaServiceKeyPoints" minOccurs="0"/>
                <xsd:element ref="ns2:MediaLengthInSecond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76dd39b-758d-47c3-9163-8d00e28a1fdf" elementFormDefault="qualified">
    <xsd:import namespace="http://schemas.microsoft.com/office/2006/documentManagement/types"/>
    <xsd:import namespace="http://schemas.microsoft.com/office/infopath/2007/PartnerControls"/>
    <xsd:element name="MediaServiceMetadata" ma:index="5" nillable="true" ma:displayName="MediaServiceMetadata" ma:hidden="true" ma:internalName="MediaServiceMetadata" ma:readOnly="true">
      <xsd:simpleType>
        <xsd:restriction base="dms:Note"/>
      </xsd:simpleType>
    </xsd:element>
    <xsd:element name="MediaServiceFastMetadata" ma:index="6" nillable="true" ma:displayName="MediaServiceFastMetadata" ma:hidden="true" ma:internalName="MediaServiceFastMetadata" ma:readOnly="true">
      <xsd:simpleType>
        <xsd:restriction base="dms:Note"/>
      </xsd:simpleType>
    </xsd:element>
    <xsd:element name="MediaServiceGenerationTime" ma:index="7" nillable="true" ma:displayName="MediaServiceGenerationTime" ma:hidden="true" ma:internalName="MediaServiceGenerationTime" ma:readOnly="true">
      <xsd:simpleType>
        <xsd:restriction base="dms:Text"/>
      </xsd:simpleType>
    </xsd:element>
    <xsd:element name="MediaServiceEventHashCode" ma:index="8" nillable="true" ma:displayName="MediaServiceEventHashCode" ma:hidden="true" ma:internalName="MediaServiceEventHashCode" ma:readOnly="true">
      <xsd:simpleType>
        <xsd:restriction base="dms:Text"/>
      </xsd:simpleType>
    </xsd:element>
    <xsd:element name="MediaServiceDateTaken" ma:index="9" nillable="true" ma:displayName="MediaServiceDateTaken" ma:hidden="true" ma:internalName="MediaServiceDateTaken" ma:readOnly="true">
      <xsd:simpleType>
        <xsd:restriction base="dms:Text"/>
      </xsd:simpleType>
    </xsd:element>
    <xsd:element name="MediaServiceOCR" ma:index="10" nillable="true" ma:displayName="Extracted Text" ma:internalName="MediaServiceOCR" ma:readOnly="true">
      <xsd:simpleType>
        <xsd:restriction base="dms:Note">
          <xsd:maxLength value="255"/>
        </xsd:restriction>
      </xsd:simpleType>
    </xsd:element>
    <xsd:element name="MediaServiceLocation" ma:index="11" nillable="true" ma:displayName="Location" ma:internalName="MediaServiceLocation"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LengthInSeconds" ma:index="19" nillable="true" ma:displayName="Length (seconds)"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a7334e89-0b5a-479c-ac9f-74724dd37f67"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b1fd486e-e945-4b55-8518-50ff97fdc823" elementFormDefault="qualified">
    <xsd:import namespace="http://schemas.microsoft.com/office/2006/documentManagement/types"/>
    <xsd:import namespace="http://schemas.microsoft.com/office/infopath/2007/PartnerControls"/>
    <xsd:element name="SharedWithUsers" ma:index="12" nillable="true" ma:displayName="Shared With" ma:SearchPeopleOnly="false" ma:SharePointGroup="0" ma:internalName="SharedWithUsers" ma:readOnly="true" ma:showField="ImnNam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7d600850-71f9-4a97-8960-fd7a1c7bdb43}" ma:internalName="TaxCatchAll" ma:showField="CatchAllData" ma:web="b1fd486e-e945-4b55-8518-50ff97fdc82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14"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A29B174-102A-40C4-9495-0590B933B7FB}">
  <ds:schemaRefs>
    <ds:schemaRef ds:uri="http://purl.org/dc/dcmitype/"/>
    <ds:schemaRef ds:uri="http://schemas.openxmlformats.org/package/2006/metadata/core-properties"/>
    <ds:schemaRef ds:uri="http://schemas.microsoft.com/office/2006/documentManagement/types"/>
    <ds:schemaRef ds:uri="http://purl.org/dc/terms/"/>
    <ds:schemaRef ds:uri="http://www.w3.org/XML/1998/namespace"/>
    <ds:schemaRef ds:uri="http://purl.org/dc/elements/1.1/"/>
    <ds:schemaRef ds:uri="http://schemas.microsoft.com/office/infopath/2007/PartnerControls"/>
    <ds:schemaRef ds:uri="b1fd486e-e945-4b55-8518-50ff97fdc823"/>
    <ds:schemaRef ds:uri="776dd39b-758d-47c3-9163-8d00e28a1fdf"/>
    <ds:schemaRef ds:uri="http://schemas.microsoft.com/office/2006/metadata/properties"/>
  </ds:schemaRefs>
</ds:datastoreItem>
</file>

<file path=customXml/itemProps2.xml><?xml version="1.0" encoding="utf-8"?>
<ds:datastoreItem xmlns:ds="http://schemas.openxmlformats.org/officeDocument/2006/customXml" ds:itemID="{8303431A-DFBA-4FBB-9052-5C328E1E7F5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76dd39b-758d-47c3-9163-8d00e28a1fdf"/>
    <ds:schemaRef ds:uri="b1fd486e-e945-4b55-8518-50ff97fdc82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A30D01AE-A802-4BC5-86DF-391A3393B3CF}">
  <ds:schemaRefs>
    <ds:schemaRef ds:uri="http://schemas.microsoft.com/sharepoint/v3/contenttype/forms"/>
  </ds:schemaRefs>
</ds:datastoreItem>
</file>

<file path=docMetadata/LabelInfo.xml><?xml version="1.0" encoding="utf-8"?>
<clbl:labelList xmlns:clbl="http://schemas.microsoft.com/office/2020/mipLabelMetadata">
  <clbl:label id="{f14b3101-b7c2-4955-862f-8895ad78a803}" enabled="0" method="" siteId="{f14b3101-b7c2-4955-862f-8895ad78a803}" removed="1"/>
</clbl:labelList>
</file>

<file path=docProps/app.xml><?xml version="1.0" encoding="utf-8"?>
<Properties xmlns="http://schemas.openxmlformats.org/officeDocument/2006/extended-properties" xmlns:vt="http://schemas.openxmlformats.org/officeDocument/2006/docPropsVTypes">
  <Template/>
  <TotalTime>16820</TotalTime>
  <Words>3157</Words>
  <Application>Microsoft Office PowerPoint</Application>
  <PresentationFormat>On-screen Show (4:3)</PresentationFormat>
  <Paragraphs>230</Paragraphs>
  <Slides>23</Slides>
  <Notes>21</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23</vt:i4>
      </vt:variant>
    </vt:vector>
  </HeadingPairs>
  <TitlesOfParts>
    <vt:vector size="33" baseType="lpstr">
      <vt:lpstr>ＭＳ 明朝</vt:lpstr>
      <vt:lpstr>MS PGothic</vt:lpstr>
      <vt:lpstr>Arial</vt:lpstr>
      <vt:lpstr>Calibri</vt:lpstr>
      <vt:lpstr>Century Schoolbook</vt:lpstr>
      <vt:lpstr>Gill Sans MT</vt:lpstr>
      <vt:lpstr>Palatino Linotype</vt:lpstr>
      <vt:lpstr>Times New Roman</vt:lpstr>
      <vt:lpstr>Wingdings</vt:lpstr>
      <vt:lpstr>Simple Light</vt:lpstr>
      <vt:lpstr>Living Shorelines in San Francisco Bay </vt:lpstr>
      <vt:lpstr>Many Definitions and Interpretations  </vt:lpstr>
      <vt:lpstr>PowerPoint Presentation</vt:lpstr>
      <vt:lpstr>PowerPoint Presentation</vt:lpstr>
      <vt:lpstr>PowerPoint Presentation</vt:lpstr>
      <vt:lpstr>San Rafael Living Shoreline Project</vt:lpstr>
      <vt:lpstr>PowerPoint Presentation</vt:lpstr>
      <vt:lpstr>PowerPoint Presentation</vt:lpstr>
      <vt:lpstr>PowerPoint Presentation</vt:lpstr>
      <vt:lpstr>Construction Prep:  “Baycrete” Reef Balls, Layer Cakes, Oyster Blocks </vt:lpstr>
      <vt:lpstr>Construction July- August 2012</vt:lpstr>
      <vt:lpstr>PowerPoint Presentation</vt:lpstr>
      <vt:lpstr>PowerPoint Presentation</vt:lpstr>
      <vt:lpstr>PowerPoint Presentation</vt:lpstr>
      <vt:lpstr>PowerPoint Presentation</vt:lpstr>
      <vt:lpstr>PowerPoint Presentation</vt:lpstr>
      <vt:lpstr>PowerPoint Presentation</vt:lpstr>
      <vt:lpstr>Crown Plantings, Seaweed Cobbles, Oyster Reefs</vt:lpstr>
      <vt:lpstr>Constructability in Different Settings </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Kathy Boyer</dc:creator>
  <cp:lastModifiedBy>Hayes &amp; Dang</cp:lastModifiedBy>
  <cp:revision>1015</cp:revision>
  <cp:lastPrinted>2013-10-30T03:27:39Z</cp:lastPrinted>
  <dcterms:created xsi:type="dcterms:W3CDTF">2013-10-25T20:59:52Z</dcterms:created>
  <dcterms:modified xsi:type="dcterms:W3CDTF">2026-09-29T17:56:53Z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0x0101005792550AADC2444F99EC15A1E5FDE316</vt:lpwstr>
  </property>
  <property fmtid="{D5CDD505-2E9C-101B-9397-08002B2CF9AE}" pid="3" name="MediaServiceImageTags">
    <vt:lpwstr/>
  </property>
</Properties>
</file>